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wmv" ContentType="video/x-ms-wm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4237" r:id="rId2"/>
    <p:sldMasterId id="2147484270" r:id="rId3"/>
    <p:sldMasterId id="2147484363" r:id="rId4"/>
  </p:sldMasterIdLst>
  <p:notesMasterIdLst>
    <p:notesMasterId r:id="rId53"/>
  </p:notesMasterIdLst>
  <p:handoutMasterIdLst>
    <p:handoutMasterId r:id="rId54"/>
  </p:handoutMasterIdLst>
  <p:sldIdLst>
    <p:sldId id="914" r:id="rId5"/>
    <p:sldId id="917" r:id="rId6"/>
    <p:sldId id="1193" r:id="rId7"/>
    <p:sldId id="907" r:id="rId8"/>
    <p:sldId id="1102" r:id="rId9"/>
    <p:sldId id="1141" r:id="rId10"/>
    <p:sldId id="703" r:id="rId11"/>
    <p:sldId id="1204" r:id="rId12"/>
    <p:sldId id="1143" r:id="rId13"/>
    <p:sldId id="1203" r:id="rId14"/>
    <p:sldId id="707" r:id="rId15"/>
    <p:sldId id="1142" r:id="rId16"/>
    <p:sldId id="1144" r:id="rId17"/>
    <p:sldId id="1147" r:id="rId18"/>
    <p:sldId id="713" r:id="rId19"/>
    <p:sldId id="714" r:id="rId20"/>
    <p:sldId id="947" r:id="rId21"/>
    <p:sldId id="949" r:id="rId22"/>
    <p:sldId id="720" r:id="rId23"/>
    <p:sldId id="911" r:id="rId24"/>
    <p:sldId id="722" r:id="rId25"/>
    <p:sldId id="1150" r:id="rId26"/>
    <p:sldId id="1158" r:id="rId27"/>
    <p:sldId id="1200" r:id="rId28"/>
    <p:sldId id="1134" r:id="rId29"/>
    <p:sldId id="1182" r:id="rId30"/>
    <p:sldId id="1183" r:id="rId31"/>
    <p:sldId id="1184" r:id="rId32"/>
    <p:sldId id="1185" r:id="rId33"/>
    <p:sldId id="1186" r:id="rId34"/>
    <p:sldId id="1105" r:id="rId35"/>
    <p:sldId id="936" r:id="rId36"/>
    <p:sldId id="937" r:id="rId37"/>
    <p:sldId id="938" r:id="rId38"/>
    <p:sldId id="1224" r:id="rId39"/>
    <p:sldId id="1162" r:id="rId40"/>
    <p:sldId id="1163" r:id="rId41"/>
    <p:sldId id="1164" r:id="rId42"/>
    <p:sldId id="1166" r:id="rId43"/>
    <p:sldId id="1167" r:id="rId44"/>
    <p:sldId id="1168" r:id="rId45"/>
    <p:sldId id="1169" r:id="rId46"/>
    <p:sldId id="1170" r:id="rId47"/>
    <p:sldId id="1171" r:id="rId48"/>
    <p:sldId id="1172" r:id="rId49"/>
    <p:sldId id="1173" r:id="rId50"/>
    <p:sldId id="1240" r:id="rId51"/>
    <p:sldId id="1111" r:id="rId52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2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A3726"/>
    <a:srgbClr val="FFCCFF"/>
    <a:srgbClr val="FFCCCC"/>
    <a:srgbClr val="FF99CC"/>
    <a:srgbClr val="FF5050"/>
    <a:srgbClr val="FF9999"/>
    <a:srgbClr val="CC6600"/>
    <a:srgbClr val="EB1A15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804" autoAdjust="0"/>
    <p:restoredTop sz="94664" autoAdjust="0"/>
  </p:normalViewPr>
  <p:slideViewPr>
    <p:cSldViewPr>
      <p:cViewPr varScale="1">
        <p:scale>
          <a:sx n="91" d="100"/>
          <a:sy n="91" d="100"/>
        </p:scale>
        <p:origin x="1288" y="192"/>
      </p:cViewPr>
      <p:guideLst>
        <p:guide orient="horz" pos="392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08" y="-9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14722222222222223"/>
          <c:y val="0.51712962962962961"/>
          <c:w val="0.43333333333333335"/>
          <c:h val="0.4689814814814815"/>
        </c:manualLayout>
      </c:layou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</c:strCache>
            </c:strRef>
          </c:tx>
          <c:spPr>
            <a:ln w="25387"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Sheet1!$A$2:$A$102</c:f>
              <c:numCache>
                <c:formatCode>General</c:formatCode>
                <c:ptCount val="101"/>
                <c:pt idx="0">
                  <c:v>-10</c:v>
                </c:pt>
                <c:pt idx="1">
                  <c:v>-9.8000000000000007</c:v>
                </c:pt>
                <c:pt idx="2">
                  <c:v>-9.6</c:v>
                </c:pt>
                <c:pt idx="3">
                  <c:v>-9.4</c:v>
                </c:pt>
                <c:pt idx="4">
                  <c:v>-9.1999999999999993</c:v>
                </c:pt>
                <c:pt idx="5">
                  <c:v>-9</c:v>
                </c:pt>
                <c:pt idx="6">
                  <c:v>-8.8000000000000007</c:v>
                </c:pt>
                <c:pt idx="7">
                  <c:v>-8.6</c:v>
                </c:pt>
                <c:pt idx="8">
                  <c:v>-8.4000000000000092</c:v>
                </c:pt>
                <c:pt idx="9">
                  <c:v>-8.2000000000000099</c:v>
                </c:pt>
                <c:pt idx="10">
                  <c:v>-8.0000000000000107</c:v>
                </c:pt>
                <c:pt idx="11">
                  <c:v>-7.8000000000000096</c:v>
                </c:pt>
                <c:pt idx="12">
                  <c:v>-7.6000000000000103</c:v>
                </c:pt>
                <c:pt idx="13">
                  <c:v>-7.4000000000000101</c:v>
                </c:pt>
                <c:pt idx="14">
                  <c:v>-7.2000000000000099</c:v>
                </c:pt>
                <c:pt idx="15">
                  <c:v>-7.0000000000000098</c:v>
                </c:pt>
                <c:pt idx="16">
                  <c:v>-6.8000000000000096</c:v>
                </c:pt>
                <c:pt idx="17">
                  <c:v>-6.6000000000000103</c:v>
                </c:pt>
                <c:pt idx="18">
                  <c:v>-6.4000000000000101</c:v>
                </c:pt>
                <c:pt idx="19">
                  <c:v>-6.2000000000000099</c:v>
                </c:pt>
                <c:pt idx="20">
                  <c:v>-6.0000000000000098</c:v>
                </c:pt>
                <c:pt idx="21">
                  <c:v>-5.8000000000000096</c:v>
                </c:pt>
                <c:pt idx="22">
                  <c:v>-5.6000000000000201</c:v>
                </c:pt>
                <c:pt idx="23">
                  <c:v>-5.4000000000000199</c:v>
                </c:pt>
                <c:pt idx="24">
                  <c:v>-5.2000000000000197</c:v>
                </c:pt>
                <c:pt idx="25">
                  <c:v>-5.0000000000000204</c:v>
                </c:pt>
                <c:pt idx="26">
                  <c:v>-4.8000000000000203</c:v>
                </c:pt>
                <c:pt idx="27">
                  <c:v>-4.6000000000000201</c:v>
                </c:pt>
                <c:pt idx="28">
                  <c:v>-4.4000000000000199</c:v>
                </c:pt>
                <c:pt idx="29">
                  <c:v>-4.2000000000000197</c:v>
                </c:pt>
                <c:pt idx="30">
                  <c:v>-4.0000000000000204</c:v>
                </c:pt>
                <c:pt idx="31">
                  <c:v>-3.8000000000000198</c:v>
                </c:pt>
                <c:pt idx="32">
                  <c:v>-3.6000000000000201</c:v>
                </c:pt>
                <c:pt idx="33">
                  <c:v>-3.4000000000000199</c:v>
                </c:pt>
                <c:pt idx="34">
                  <c:v>-3.2000000000000202</c:v>
                </c:pt>
                <c:pt idx="35">
                  <c:v>-3.00000000000002</c:v>
                </c:pt>
                <c:pt idx="36">
                  <c:v>-2.80000000000003</c:v>
                </c:pt>
                <c:pt idx="37">
                  <c:v>-2.6000000000000298</c:v>
                </c:pt>
                <c:pt idx="38">
                  <c:v>-2.4000000000000301</c:v>
                </c:pt>
                <c:pt idx="39">
                  <c:v>-2.2000000000000299</c:v>
                </c:pt>
                <c:pt idx="40">
                  <c:v>-2.0000000000000302</c:v>
                </c:pt>
                <c:pt idx="41">
                  <c:v>-1.80000000000003</c:v>
                </c:pt>
                <c:pt idx="42">
                  <c:v>-1.6000000000000301</c:v>
                </c:pt>
                <c:pt idx="43">
                  <c:v>-1.4000000000000301</c:v>
                </c:pt>
                <c:pt idx="44">
                  <c:v>-1.2000000000000299</c:v>
                </c:pt>
                <c:pt idx="45">
                  <c:v>-1.00000000000003</c:v>
                </c:pt>
                <c:pt idx="46">
                  <c:v>-0.80000000000002902</c:v>
                </c:pt>
                <c:pt idx="47">
                  <c:v>-0.60000000000002995</c:v>
                </c:pt>
                <c:pt idx="48">
                  <c:v>-0.400000000000031</c:v>
                </c:pt>
                <c:pt idx="49">
                  <c:v>-0.20000000000002899</c:v>
                </c:pt>
                <c:pt idx="50">
                  <c:v>-4.0856207306205799E-14</c:v>
                </c:pt>
                <c:pt idx="51">
                  <c:v>0.19999999999999901</c:v>
                </c:pt>
                <c:pt idx="52">
                  <c:v>0.4</c:v>
                </c:pt>
                <c:pt idx="53">
                  <c:v>0.6</c:v>
                </c:pt>
                <c:pt idx="54">
                  <c:v>0.80000000000000104</c:v>
                </c:pt>
                <c:pt idx="55">
                  <c:v>1</c:v>
                </c:pt>
                <c:pt idx="56">
                  <c:v>1.2</c:v>
                </c:pt>
                <c:pt idx="57">
                  <c:v>1.4</c:v>
                </c:pt>
                <c:pt idx="58">
                  <c:v>1.6</c:v>
                </c:pt>
                <c:pt idx="59">
                  <c:v>1.8</c:v>
                </c:pt>
                <c:pt idx="60">
                  <c:v>2</c:v>
                </c:pt>
                <c:pt idx="61">
                  <c:v>2.2000000000000002</c:v>
                </c:pt>
                <c:pt idx="62">
                  <c:v>2.4</c:v>
                </c:pt>
                <c:pt idx="63">
                  <c:v>2.6</c:v>
                </c:pt>
                <c:pt idx="64">
                  <c:v>2.8</c:v>
                </c:pt>
                <c:pt idx="65">
                  <c:v>3</c:v>
                </c:pt>
                <c:pt idx="66">
                  <c:v>3.2</c:v>
                </c:pt>
                <c:pt idx="67">
                  <c:v>3.4</c:v>
                </c:pt>
                <c:pt idx="68">
                  <c:v>3.6</c:v>
                </c:pt>
                <c:pt idx="69">
                  <c:v>3.8</c:v>
                </c:pt>
                <c:pt idx="70">
                  <c:v>4</c:v>
                </c:pt>
                <c:pt idx="71">
                  <c:v>4.1999999999998998</c:v>
                </c:pt>
                <c:pt idx="72">
                  <c:v>4.3999999999999</c:v>
                </c:pt>
                <c:pt idx="73">
                  <c:v>4.5999999999999002</c:v>
                </c:pt>
                <c:pt idx="74">
                  <c:v>4.7999999999999003</c:v>
                </c:pt>
                <c:pt idx="75">
                  <c:v>4.9999999999998996</c:v>
                </c:pt>
                <c:pt idx="76">
                  <c:v>5.1999999999998998</c:v>
                </c:pt>
                <c:pt idx="77">
                  <c:v>5.3999999999999</c:v>
                </c:pt>
                <c:pt idx="78">
                  <c:v>5.5999999999999002</c:v>
                </c:pt>
                <c:pt idx="79">
                  <c:v>5.7999999999999003</c:v>
                </c:pt>
                <c:pt idx="80">
                  <c:v>5.9999999999998996</c:v>
                </c:pt>
                <c:pt idx="81">
                  <c:v>6.1999999999998998</c:v>
                </c:pt>
                <c:pt idx="82">
                  <c:v>6.3999999999999</c:v>
                </c:pt>
                <c:pt idx="83">
                  <c:v>6.5999999999999002</c:v>
                </c:pt>
                <c:pt idx="84">
                  <c:v>6.7999999999999003</c:v>
                </c:pt>
                <c:pt idx="85">
                  <c:v>6.9999999999998996</c:v>
                </c:pt>
                <c:pt idx="86">
                  <c:v>7.1999999999998998</c:v>
                </c:pt>
                <c:pt idx="87">
                  <c:v>7.3999999999999</c:v>
                </c:pt>
                <c:pt idx="88">
                  <c:v>7.5999999999999002</c:v>
                </c:pt>
                <c:pt idx="89">
                  <c:v>7.7999999999999003</c:v>
                </c:pt>
                <c:pt idx="90">
                  <c:v>7.9999999999998996</c:v>
                </c:pt>
                <c:pt idx="91">
                  <c:v>8.1999999999998998</c:v>
                </c:pt>
                <c:pt idx="92">
                  <c:v>8.3999999999999009</c:v>
                </c:pt>
                <c:pt idx="93">
                  <c:v>8.5999999999999002</c:v>
                </c:pt>
                <c:pt idx="94">
                  <c:v>8.7999999999998995</c:v>
                </c:pt>
                <c:pt idx="95">
                  <c:v>8.9999999999999005</c:v>
                </c:pt>
                <c:pt idx="96">
                  <c:v>9.1999999999998998</c:v>
                </c:pt>
                <c:pt idx="97">
                  <c:v>9.3999999999999009</c:v>
                </c:pt>
                <c:pt idx="98">
                  <c:v>9.5999999999999002</c:v>
                </c:pt>
                <c:pt idx="99">
                  <c:v>9.7999999999998995</c:v>
                </c:pt>
                <c:pt idx="100">
                  <c:v>9.9999999999999005</c:v>
                </c:pt>
              </c:numCache>
            </c:numRef>
          </c:cat>
          <c:val>
            <c:numRef>
              <c:f>Sheet1!$C$2:$C$102</c:f>
              <c:numCache>
                <c:formatCode>General</c:formatCode>
                <c:ptCount val="101"/>
                <c:pt idx="0">
                  <c:v>3.1511744427148002E-3</c:v>
                </c:pt>
                <c:pt idx="1">
                  <c:v>3.2797672991982147E-3</c:v>
                </c:pt>
                <c:pt idx="2">
                  <c:v>3.4163655937547747E-3</c:v>
                </c:pt>
                <c:pt idx="3">
                  <c:v>3.5616452407586704E-3</c:v>
                </c:pt>
                <c:pt idx="4">
                  <c:v>3.7163547257612665E-3</c:v>
                </c:pt>
                <c:pt idx="5">
                  <c:v>3.8813246184657905E-3</c:v>
                </c:pt>
                <c:pt idx="6">
                  <c:v>4.0574785659637271E-3</c:v>
                </c:pt>
                <c:pt idx="7">
                  <c:v>4.245846034074104E-3</c:v>
                </c:pt>
                <c:pt idx="8">
                  <c:v>4.4475771200977376E-3</c:v>
                </c:pt>
                <c:pt idx="9">
                  <c:v>4.6639598287543087E-3</c:v>
                </c:pt>
                <c:pt idx="10">
                  <c:v>4.8964402879106764E-3</c:v>
                </c:pt>
                <c:pt idx="11">
                  <c:v>5.1466464863226717E-3</c:v>
                </c:pt>
                <c:pt idx="12">
                  <c:v>5.4164162476888012E-3</c:v>
                </c:pt>
                <c:pt idx="13">
                  <c:v>5.7078303212732065E-3</c:v>
                </c:pt>
                <c:pt idx="14">
                  <c:v>6.0232516789211574E-3</c:v>
                </c:pt>
                <c:pt idx="15">
                  <c:v>6.3653723742838793E-3</c:v>
                </c:pt>
                <c:pt idx="16">
                  <c:v>6.7372696594875945E-3</c:v>
                </c:pt>
                <c:pt idx="17">
                  <c:v>7.1424734899953731E-3</c:v>
                </c:pt>
                <c:pt idx="18">
                  <c:v>7.5850481104431326E-3</c:v>
                </c:pt>
                <c:pt idx="19">
                  <c:v>8.0696911438690108E-3</c:v>
                </c:pt>
                <c:pt idx="20">
                  <c:v>8.6018545598430772E-3</c:v>
                </c:pt>
                <c:pt idx="21">
                  <c:v>9.187893149947857E-3</c:v>
                </c:pt>
                <c:pt idx="22">
                  <c:v>9.83524779710113E-3</c:v>
                </c:pt>
                <c:pt idx="23">
                  <c:v>1.0552673034290205E-2</c:v>
                </c:pt>
                <c:pt idx="24">
                  <c:v>1.1350521352146665E-2</c:v>
                </c:pt>
                <c:pt idx="25">
                  <c:v>1.2241100719776627E-2</c:v>
                </c:pt>
                <c:pt idx="26">
                  <c:v>1.3239127234367399E-2</c:v>
                </c:pt>
                <c:pt idx="27">
                  <c:v>1.4362302288546578E-2</c:v>
                </c:pt>
                <c:pt idx="28">
                  <c:v>1.5632053964351283E-2</c:v>
                </c:pt>
                <c:pt idx="29">
                  <c:v>1.7074496712134766E-2</c:v>
                </c:pt>
                <c:pt idx="30">
                  <c:v>1.8721683453775985E-2</c:v>
                </c:pt>
                <c:pt idx="31">
                  <c:v>2.0613252507395836E-2</c:v>
                </c:pt>
                <c:pt idx="32">
                  <c:v>2.2798611655744379E-2</c:v>
                </c:pt>
                <c:pt idx="33">
                  <c:v>2.533985817788148E-2</c:v>
                </c:pt>
                <c:pt idx="34">
                  <c:v>2.8315713408735867E-2</c:v>
                </c:pt>
                <c:pt idx="35">
                  <c:v>3.1826861871419095E-2</c:v>
                </c:pt>
                <c:pt idx="36">
                  <c:v>3.6003237411107329E-2</c:v>
                </c:pt>
                <c:pt idx="37">
                  <c:v>4.1013997256983049E-2</c:v>
                </c:pt>
                <c:pt idx="38">
                  <c:v>4.7081156614524854E-2</c:v>
                </c:pt>
                <c:pt idx="39">
                  <c:v>5.4498051149689669E-2</c:v>
                </c:pt>
                <c:pt idx="40">
                  <c:v>6.3653723742837426E-2</c:v>
                </c:pt>
                <c:pt idx="41">
                  <c:v>7.5063353470327041E-2</c:v>
                </c:pt>
                <c:pt idx="42">
                  <c:v>8.9401297391625334E-2</c:v>
                </c:pt>
                <c:pt idx="43">
                  <c:v>0.10752318199803573</c:v>
                </c:pt>
                <c:pt idx="44">
                  <c:v>0.13043795848942027</c:v>
                </c:pt>
                <c:pt idx="45">
                  <c:v>0.15913430935709263</c:v>
                </c:pt>
                <c:pt idx="46">
                  <c:v>0.19406623092328404</c:v>
                </c:pt>
                <c:pt idx="47">
                  <c:v>0.23402104317219591</c:v>
                </c:pt>
                <c:pt idx="48">
                  <c:v>0.27436949889154139</c:v>
                </c:pt>
                <c:pt idx="49">
                  <c:v>0.30602751799441469</c:v>
                </c:pt>
                <c:pt idx="50">
                  <c:v>0.31826861871419482</c:v>
                </c:pt>
                <c:pt idx="51">
                  <c:v>0.30602751799441824</c:v>
                </c:pt>
                <c:pt idx="52">
                  <c:v>0.27436949889154721</c:v>
                </c:pt>
                <c:pt idx="53">
                  <c:v>0.2340210431722021</c:v>
                </c:pt>
                <c:pt idx="54">
                  <c:v>0.19406623092328931</c:v>
                </c:pt>
                <c:pt idx="55">
                  <c:v>0.15913430935709741</c:v>
                </c:pt>
                <c:pt idx="56">
                  <c:v>0.13043795848942411</c:v>
                </c:pt>
                <c:pt idx="57">
                  <c:v>0.10752318199803879</c:v>
                </c:pt>
                <c:pt idx="58">
                  <c:v>8.9401297391627749E-2</c:v>
                </c:pt>
                <c:pt idx="59">
                  <c:v>7.506335347032897E-2</c:v>
                </c:pt>
                <c:pt idx="60">
                  <c:v>6.3653723742838966E-2</c:v>
                </c:pt>
                <c:pt idx="61">
                  <c:v>5.4498051149690883E-2</c:v>
                </c:pt>
                <c:pt idx="62">
                  <c:v>4.708115661452586E-2</c:v>
                </c:pt>
                <c:pt idx="63">
                  <c:v>4.1013997256983861E-2</c:v>
                </c:pt>
                <c:pt idx="64">
                  <c:v>3.6003237411108009E-2</c:v>
                </c:pt>
                <c:pt idx="65">
                  <c:v>3.1826861871419483E-2</c:v>
                </c:pt>
                <c:pt idx="66">
                  <c:v>2.831571340873619E-2</c:v>
                </c:pt>
                <c:pt idx="67">
                  <c:v>2.5339858177881754E-2</c:v>
                </c:pt>
                <c:pt idx="68">
                  <c:v>2.2798611655744615E-2</c:v>
                </c:pt>
                <c:pt idx="69">
                  <c:v>2.0613252507396037E-2</c:v>
                </c:pt>
                <c:pt idx="70">
                  <c:v>1.8721683453776165E-2</c:v>
                </c:pt>
                <c:pt idx="71">
                  <c:v>1.7074496712135685E-2</c:v>
                </c:pt>
                <c:pt idx="72">
                  <c:v>1.5632053964352091E-2</c:v>
                </c:pt>
                <c:pt idx="73">
                  <c:v>1.4362302288547294E-2</c:v>
                </c:pt>
                <c:pt idx="74">
                  <c:v>1.3239127234368032E-2</c:v>
                </c:pt>
                <c:pt idx="75">
                  <c:v>1.2241100719777196E-2</c:v>
                </c:pt>
                <c:pt idx="76">
                  <c:v>1.135052135214717E-2</c:v>
                </c:pt>
                <c:pt idx="77">
                  <c:v>1.0552673034290657E-2</c:v>
                </c:pt>
                <c:pt idx="78">
                  <c:v>9.8352477971015411E-3</c:v>
                </c:pt>
                <c:pt idx="79">
                  <c:v>9.1878931499481935E-3</c:v>
                </c:pt>
                <c:pt idx="80">
                  <c:v>8.6018545598433842E-3</c:v>
                </c:pt>
                <c:pt idx="81">
                  <c:v>8.0696911438692918E-3</c:v>
                </c:pt>
                <c:pt idx="82">
                  <c:v>7.5850481104433867E-3</c:v>
                </c:pt>
                <c:pt idx="83">
                  <c:v>7.1424734899956065E-3</c:v>
                </c:pt>
                <c:pt idx="84">
                  <c:v>6.7372696594878061E-3</c:v>
                </c:pt>
                <c:pt idx="85">
                  <c:v>6.3653723742840753E-3</c:v>
                </c:pt>
                <c:pt idx="86">
                  <c:v>6.0232516789213387E-3</c:v>
                </c:pt>
                <c:pt idx="87">
                  <c:v>5.707830321273373E-3</c:v>
                </c:pt>
                <c:pt idx="88">
                  <c:v>5.4164162476889556E-3</c:v>
                </c:pt>
                <c:pt idx="89">
                  <c:v>5.146646486322814E-3</c:v>
                </c:pt>
                <c:pt idx="90">
                  <c:v>4.8964402879108108E-3</c:v>
                </c:pt>
                <c:pt idx="91">
                  <c:v>4.6639598287544328E-3</c:v>
                </c:pt>
                <c:pt idx="92">
                  <c:v>4.4475771200978504E-3</c:v>
                </c:pt>
                <c:pt idx="93">
                  <c:v>4.2458460340742011E-3</c:v>
                </c:pt>
                <c:pt idx="94">
                  <c:v>4.057478565963819E-3</c:v>
                </c:pt>
                <c:pt idx="95">
                  <c:v>3.8813246184658751E-3</c:v>
                </c:pt>
                <c:pt idx="96">
                  <c:v>3.7163547257613463E-3</c:v>
                </c:pt>
                <c:pt idx="97">
                  <c:v>3.561645240758745E-3</c:v>
                </c:pt>
                <c:pt idx="98">
                  <c:v>3.4163655937548454E-3</c:v>
                </c:pt>
                <c:pt idx="99">
                  <c:v>3.2797672991982819E-3</c:v>
                </c:pt>
                <c:pt idx="100">
                  <c:v>3.1511744427148622E-3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5BA-4ACF-B3FB-CB863238D2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9774464"/>
        <c:axId val="169788544"/>
      </c:lineChart>
      <c:catAx>
        <c:axId val="169774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9788544"/>
        <c:crosses val="autoZero"/>
        <c:auto val="1"/>
        <c:lblAlgn val="ctr"/>
        <c:lblOffset val="100"/>
        <c:noMultiLvlLbl val="0"/>
      </c:catAx>
      <c:valAx>
        <c:axId val="1697885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9774464"/>
        <c:crosses val="autoZero"/>
        <c:crossBetween val="between"/>
      </c:valAx>
      <c:spPr>
        <a:noFill/>
        <a:ln w="25387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14722222222222223"/>
          <c:y val="0.51712962962962961"/>
          <c:w val="0.43333333333333335"/>
          <c:h val="0.4689814814814815"/>
        </c:manualLayout>
      </c:layou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</c:strCache>
            </c:strRef>
          </c:tx>
          <c:spPr>
            <a:ln w="25387"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Sheet1!$A$2:$A$102</c:f>
              <c:numCache>
                <c:formatCode>General</c:formatCode>
                <c:ptCount val="101"/>
                <c:pt idx="0">
                  <c:v>-10</c:v>
                </c:pt>
                <c:pt idx="1">
                  <c:v>-9.8000000000000007</c:v>
                </c:pt>
                <c:pt idx="2">
                  <c:v>-9.6</c:v>
                </c:pt>
                <c:pt idx="3">
                  <c:v>-9.4</c:v>
                </c:pt>
                <c:pt idx="4">
                  <c:v>-9.1999999999999993</c:v>
                </c:pt>
                <c:pt idx="5">
                  <c:v>-9</c:v>
                </c:pt>
                <c:pt idx="6">
                  <c:v>-8.8000000000000007</c:v>
                </c:pt>
                <c:pt idx="7">
                  <c:v>-8.6</c:v>
                </c:pt>
                <c:pt idx="8">
                  <c:v>-8.4000000000000092</c:v>
                </c:pt>
                <c:pt idx="9">
                  <c:v>-8.2000000000000099</c:v>
                </c:pt>
                <c:pt idx="10">
                  <c:v>-8.0000000000000107</c:v>
                </c:pt>
                <c:pt idx="11">
                  <c:v>-7.8000000000000096</c:v>
                </c:pt>
                <c:pt idx="12">
                  <c:v>-7.6000000000000103</c:v>
                </c:pt>
                <c:pt idx="13">
                  <c:v>-7.4000000000000101</c:v>
                </c:pt>
                <c:pt idx="14">
                  <c:v>-7.2000000000000099</c:v>
                </c:pt>
                <c:pt idx="15">
                  <c:v>-7.0000000000000098</c:v>
                </c:pt>
                <c:pt idx="16">
                  <c:v>-6.8000000000000096</c:v>
                </c:pt>
                <c:pt idx="17">
                  <c:v>-6.6000000000000103</c:v>
                </c:pt>
                <c:pt idx="18">
                  <c:v>-6.4000000000000101</c:v>
                </c:pt>
                <c:pt idx="19">
                  <c:v>-6.2000000000000099</c:v>
                </c:pt>
                <c:pt idx="20">
                  <c:v>-6.0000000000000098</c:v>
                </c:pt>
                <c:pt idx="21">
                  <c:v>-5.8000000000000096</c:v>
                </c:pt>
                <c:pt idx="22">
                  <c:v>-5.6000000000000201</c:v>
                </c:pt>
                <c:pt idx="23">
                  <c:v>-5.4000000000000199</c:v>
                </c:pt>
                <c:pt idx="24">
                  <c:v>-5.2000000000000197</c:v>
                </c:pt>
                <c:pt idx="25">
                  <c:v>-5.0000000000000204</c:v>
                </c:pt>
                <c:pt idx="26">
                  <c:v>-4.8000000000000203</c:v>
                </c:pt>
                <c:pt idx="27">
                  <c:v>-4.6000000000000201</c:v>
                </c:pt>
                <c:pt idx="28">
                  <c:v>-4.4000000000000199</c:v>
                </c:pt>
                <c:pt idx="29">
                  <c:v>-4.2000000000000197</c:v>
                </c:pt>
                <c:pt idx="30">
                  <c:v>-4.0000000000000204</c:v>
                </c:pt>
                <c:pt idx="31">
                  <c:v>-3.8000000000000198</c:v>
                </c:pt>
                <c:pt idx="32">
                  <c:v>-3.6000000000000201</c:v>
                </c:pt>
                <c:pt idx="33">
                  <c:v>-3.4000000000000199</c:v>
                </c:pt>
                <c:pt idx="34">
                  <c:v>-3.2000000000000202</c:v>
                </c:pt>
                <c:pt idx="35">
                  <c:v>-3.00000000000002</c:v>
                </c:pt>
                <c:pt idx="36">
                  <c:v>-2.80000000000003</c:v>
                </c:pt>
                <c:pt idx="37">
                  <c:v>-2.6000000000000298</c:v>
                </c:pt>
                <c:pt idx="38">
                  <c:v>-2.4000000000000301</c:v>
                </c:pt>
                <c:pt idx="39">
                  <c:v>-2.2000000000000299</c:v>
                </c:pt>
                <c:pt idx="40">
                  <c:v>-2.0000000000000302</c:v>
                </c:pt>
                <c:pt idx="41">
                  <c:v>-1.80000000000003</c:v>
                </c:pt>
                <c:pt idx="42">
                  <c:v>-1.6000000000000301</c:v>
                </c:pt>
                <c:pt idx="43">
                  <c:v>-1.4000000000000301</c:v>
                </c:pt>
                <c:pt idx="44">
                  <c:v>-1.2000000000000299</c:v>
                </c:pt>
                <c:pt idx="45">
                  <c:v>-1.00000000000003</c:v>
                </c:pt>
                <c:pt idx="46">
                  <c:v>-0.80000000000002902</c:v>
                </c:pt>
                <c:pt idx="47">
                  <c:v>-0.60000000000002995</c:v>
                </c:pt>
                <c:pt idx="48">
                  <c:v>-0.400000000000031</c:v>
                </c:pt>
                <c:pt idx="49">
                  <c:v>-0.20000000000002899</c:v>
                </c:pt>
                <c:pt idx="50">
                  <c:v>-4.0856207306205799E-14</c:v>
                </c:pt>
                <c:pt idx="51">
                  <c:v>0.19999999999999901</c:v>
                </c:pt>
                <c:pt idx="52">
                  <c:v>0.4</c:v>
                </c:pt>
                <c:pt idx="53">
                  <c:v>0.6</c:v>
                </c:pt>
                <c:pt idx="54">
                  <c:v>0.80000000000000104</c:v>
                </c:pt>
                <c:pt idx="55">
                  <c:v>1</c:v>
                </c:pt>
                <c:pt idx="56">
                  <c:v>1.2</c:v>
                </c:pt>
                <c:pt idx="57">
                  <c:v>1.4</c:v>
                </c:pt>
                <c:pt idx="58">
                  <c:v>1.6</c:v>
                </c:pt>
                <c:pt idx="59">
                  <c:v>1.8</c:v>
                </c:pt>
                <c:pt idx="60">
                  <c:v>2</c:v>
                </c:pt>
                <c:pt idx="61">
                  <c:v>2.2000000000000002</c:v>
                </c:pt>
                <c:pt idx="62">
                  <c:v>2.4</c:v>
                </c:pt>
                <c:pt idx="63">
                  <c:v>2.6</c:v>
                </c:pt>
                <c:pt idx="64">
                  <c:v>2.8</c:v>
                </c:pt>
                <c:pt idx="65">
                  <c:v>3</c:v>
                </c:pt>
                <c:pt idx="66">
                  <c:v>3.2</c:v>
                </c:pt>
                <c:pt idx="67">
                  <c:v>3.4</c:v>
                </c:pt>
                <c:pt idx="68">
                  <c:v>3.6</c:v>
                </c:pt>
                <c:pt idx="69">
                  <c:v>3.8</c:v>
                </c:pt>
                <c:pt idx="70">
                  <c:v>4</c:v>
                </c:pt>
                <c:pt idx="71">
                  <c:v>4.1999999999998998</c:v>
                </c:pt>
                <c:pt idx="72">
                  <c:v>4.3999999999999</c:v>
                </c:pt>
                <c:pt idx="73">
                  <c:v>4.5999999999999002</c:v>
                </c:pt>
                <c:pt idx="74">
                  <c:v>4.7999999999999003</c:v>
                </c:pt>
                <c:pt idx="75">
                  <c:v>4.9999999999998996</c:v>
                </c:pt>
                <c:pt idx="76">
                  <c:v>5.1999999999998998</c:v>
                </c:pt>
                <c:pt idx="77">
                  <c:v>5.3999999999999</c:v>
                </c:pt>
                <c:pt idx="78">
                  <c:v>5.5999999999999002</c:v>
                </c:pt>
                <c:pt idx="79">
                  <c:v>5.7999999999999003</c:v>
                </c:pt>
                <c:pt idx="80">
                  <c:v>5.9999999999998996</c:v>
                </c:pt>
                <c:pt idx="81">
                  <c:v>6.1999999999998998</c:v>
                </c:pt>
                <c:pt idx="82">
                  <c:v>6.3999999999999</c:v>
                </c:pt>
                <c:pt idx="83">
                  <c:v>6.5999999999999002</c:v>
                </c:pt>
                <c:pt idx="84">
                  <c:v>6.7999999999999003</c:v>
                </c:pt>
                <c:pt idx="85">
                  <c:v>6.9999999999998996</c:v>
                </c:pt>
                <c:pt idx="86">
                  <c:v>7.1999999999998998</c:v>
                </c:pt>
                <c:pt idx="87">
                  <c:v>7.3999999999999</c:v>
                </c:pt>
                <c:pt idx="88">
                  <c:v>7.5999999999999002</c:v>
                </c:pt>
                <c:pt idx="89">
                  <c:v>7.7999999999999003</c:v>
                </c:pt>
                <c:pt idx="90">
                  <c:v>7.9999999999998996</c:v>
                </c:pt>
                <c:pt idx="91">
                  <c:v>8.1999999999998998</c:v>
                </c:pt>
                <c:pt idx="92">
                  <c:v>8.3999999999999009</c:v>
                </c:pt>
                <c:pt idx="93">
                  <c:v>8.5999999999999002</c:v>
                </c:pt>
                <c:pt idx="94">
                  <c:v>8.7999999999998995</c:v>
                </c:pt>
                <c:pt idx="95">
                  <c:v>8.9999999999999005</c:v>
                </c:pt>
                <c:pt idx="96">
                  <c:v>9.1999999999998998</c:v>
                </c:pt>
                <c:pt idx="97">
                  <c:v>9.3999999999999009</c:v>
                </c:pt>
                <c:pt idx="98">
                  <c:v>9.5999999999999002</c:v>
                </c:pt>
                <c:pt idx="99">
                  <c:v>9.7999999999998995</c:v>
                </c:pt>
                <c:pt idx="100">
                  <c:v>9.9999999999999005</c:v>
                </c:pt>
              </c:numCache>
            </c:numRef>
          </c:cat>
          <c:val>
            <c:numRef>
              <c:f>Sheet1!$C$2:$C$102</c:f>
              <c:numCache>
                <c:formatCode>General</c:formatCode>
                <c:ptCount val="101"/>
                <c:pt idx="0">
                  <c:v>3.1511744427148002E-3</c:v>
                </c:pt>
                <c:pt idx="1">
                  <c:v>3.2797672991982147E-3</c:v>
                </c:pt>
                <c:pt idx="2">
                  <c:v>3.4163655937547747E-3</c:v>
                </c:pt>
                <c:pt idx="3">
                  <c:v>3.5616452407586704E-3</c:v>
                </c:pt>
                <c:pt idx="4">
                  <c:v>3.7163547257612665E-3</c:v>
                </c:pt>
                <c:pt idx="5">
                  <c:v>3.8813246184657905E-3</c:v>
                </c:pt>
                <c:pt idx="6">
                  <c:v>4.0574785659637271E-3</c:v>
                </c:pt>
                <c:pt idx="7">
                  <c:v>4.245846034074104E-3</c:v>
                </c:pt>
                <c:pt idx="8">
                  <c:v>4.4475771200977376E-3</c:v>
                </c:pt>
                <c:pt idx="9">
                  <c:v>4.6639598287543087E-3</c:v>
                </c:pt>
                <c:pt idx="10">
                  <c:v>4.8964402879106764E-3</c:v>
                </c:pt>
                <c:pt idx="11">
                  <c:v>5.1466464863226717E-3</c:v>
                </c:pt>
                <c:pt idx="12">
                  <c:v>5.4164162476888012E-3</c:v>
                </c:pt>
                <c:pt idx="13">
                  <c:v>5.7078303212732065E-3</c:v>
                </c:pt>
                <c:pt idx="14">
                  <c:v>6.0232516789211574E-3</c:v>
                </c:pt>
                <c:pt idx="15">
                  <c:v>6.3653723742838793E-3</c:v>
                </c:pt>
                <c:pt idx="16">
                  <c:v>6.7372696594875945E-3</c:v>
                </c:pt>
                <c:pt idx="17">
                  <c:v>7.1424734899953731E-3</c:v>
                </c:pt>
                <c:pt idx="18">
                  <c:v>7.5850481104431326E-3</c:v>
                </c:pt>
                <c:pt idx="19">
                  <c:v>8.0696911438690108E-3</c:v>
                </c:pt>
                <c:pt idx="20">
                  <c:v>8.6018545598430772E-3</c:v>
                </c:pt>
                <c:pt idx="21">
                  <c:v>9.187893149947857E-3</c:v>
                </c:pt>
                <c:pt idx="22">
                  <c:v>9.83524779710113E-3</c:v>
                </c:pt>
                <c:pt idx="23">
                  <c:v>1.0552673034290205E-2</c:v>
                </c:pt>
                <c:pt idx="24">
                  <c:v>1.1350521352146665E-2</c:v>
                </c:pt>
                <c:pt idx="25">
                  <c:v>1.2241100719776627E-2</c:v>
                </c:pt>
                <c:pt idx="26">
                  <c:v>1.3239127234367399E-2</c:v>
                </c:pt>
                <c:pt idx="27">
                  <c:v>1.4362302288546578E-2</c:v>
                </c:pt>
                <c:pt idx="28">
                  <c:v>1.5632053964351283E-2</c:v>
                </c:pt>
                <c:pt idx="29">
                  <c:v>1.7074496712134766E-2</c:v>
                </c:pt>
                <c:pt idx="30">
                  <c:v>1.8721683453775985E-2</c:v>
                </c:pt>
                <c:pt idx="31">
                  <c:v>2.0613252507395836E-2</c:v>
                </c:pt>
                <c:pt idx="32">
                  <c:v>2.2798611655744379E-2</c:v>
                </c:pt>
                <c:pt idx="33">
                  <c:v>2.533985817788148E-2</c:v>
                </c:pt>
                <c:pt idx="34">
                  <c:v>2.8315713408735867E-2</c:v>
                </c:pt>
                <c:pt idx="35">
                  <c:v>3.1826861871419095E-2</c:v>
                </c:pt>
                <c:pt idx="36">
                  <c:v>3.6003237411107329E-2</c:v>
                </c:pt>
                <c:pt idx="37">
                  <c:v>4.1013997256983049E-2</c:v>
                </c:pt>
                <c:pt idx="38">
                  <c:v>4.7081156614524854E-2</c:v>
                </c:pt>
                <c:pt idx="39">
                  <c:v>5.4498051149689669E-2</c:v>
                </c:pt>
                <c:pt idx="40">
                  <c:v>6.3653723742837426E-2</c:v>
                </c:pt>
                <c:pt idx="41">
                  <c:v>7.5063353470327041E-2</c:v>
                </c:pt>
                <c:pt idx="42">
                  <c:v>8.9401297391625334E-2</c:v>
                </c:pt>
                <c:pt idx="43">
                  <c:v>0.10752318199803573</c:v>
                </c:pt>
                <c:pt idx="44">
                  <c:v>0.13043795848942027</c:v>
                </c:pt>
                <c:pt idx="45">
                  <c:v>0.15913430935709263</c:v>
                </c:pt>
                <c:pt idx="46">
                  <c:v>0.19406623092328404</c:v>
                </c:pt>
                <c:pt idx="47">
                  <c:v>0.23402104317219591</c:v>
                </c:pt>
                <c:pt idx="48">
                  <c:v>0.27436949889154139</c:v>
                </c:pt>
                <c:pt idx="49">
                  <c:v>0.30602751799441469</c:v>
                </c:pt>
                <c:pt idx="50">
                  <c:v>0.31826861871419482</c:v>
                </c:pt>
                <c:pt idx="51">
                  <c:v>0.30602751799441824</c:v>
                </c:pt>
                <c:pt idx="52">
                  <c:v>0.27436949889154721</c:v>
                </c:pt>
                <c:pt idx="53">
                  <c:v>0.2340210431722021</c:v>
                </c:pt>
                <c:pt idx="54">
                  <c:v>0.19406623092328931</c:v>
                </c:pt>
                <c:pt idx="55">
                  <c:v>0.15913430935709741</c:v>
                </c:pt>
                <c:pt idx="56">
                  <c:v>0.13043795848942411</c:v>
                </c:pt>
                <c:pt idx="57">
                  <c:v>0.10752318199803879</c:v>
                </c:pt>
                <c:pt idx="58">
                  <c:v>8.9401297391627749E-2</c:v>
                </c:pt>
                <c:pt idx="59">
                  <c:v>7.506335347032897E-2</c:v>
                </c:pt>
                <c:pt idx="60">
                  <c:v>6.3653723742838966E-2</c:v>
                </c:pt>
                <c:pt idx="61">
                  <c:v>5.4498051149690883E-2</c:v>
                </c:pt>
                <c:pt idx="62">
                  <c:v>4.708115661452586E-2</c:v>
                </c:pt>
                <c:pt idx="63">
                  <c:v>4.1013997256983861E-2</c:v>
                </c:pt>
                <c:pt idx="64">
                  <c:v>3.6003237411108009E-2</c:v>
                </c:pt>
                <c:pt idx="65">
                  <c:v>3.1826861871419483E-2</c:v>
                </c:pt>
                <c:pt idx="66">
                  <c:v>2.831571340873619E-2</c:v>
                </c:pt>
                <c:pt idx="67">
                  <c:v>2.5339858177881754E-2</c:v>
                </c:pt>
                <c:pt idx="68">
                  <c:v>2.2798611655744615E-2</c:v>
                </c:pt>
                <c:pt idx="69">
                  <c:v>2.0613252507396037E-2</c:v>
                </c:pt>
                <c:pt idx="70">
                  <c:v>1.8721683453776165E-2</c:v>
                </c:pt>
                <c:pt idx="71">
                  <c:v>1.7074496712135685E-2</c:v>
                </c:pt>
                <c:pt idx="72">
                  <c:v>1.5632053964352091E-2</c:v>
                </c:pt>
                <c:pt idx="73">
                  <c:v>1.4362302288547294E-2</c:v>
                </c:pt>
                <c:pt idx="74">
                  <c:v>1.3239127234368032E-2</c:v>
                </c:pt>
                <c:pt idx="75">
                  <c:v>1.2241100719777196E-2</c:v>
                </c:pt>
                <c:pt idx="76">
                  <c:v>1.135052135214717E-2</c:v>
                </c:pt>
                <c:pt idx="77">
                  <c:v>1.0552673034290657E-2</c:v>
                </c:pt>
                <c:pt idx="78">
                  <c:v>9.8352477971015411E-3</c:v>
                </c:pt>
                <c:pt idx="79">
                  <c:v>9.1878931499481935E-3</c:v>
                </c:pt>
                <c:pt idx="80">
                  <c:v>8.6018545598433842E-3</c:v>
                </c:pt>
                <c:pt idx="81">
                  <c:v>8.0696911438692918E-3</c:v>
                </c:pt>
                <c:pt idx="82">
                  <c:v>7.5850481104433867E-3</c:v>
                </c:pt>
                <c:pt idx="83">
                  <c:v>7.1424734899956065E-3</c:v>
                </c:pt>
                <c:pt idx="84">
                  <c:v>6.7372696594878061E-3</c:v>
                </c:pt>
                <c:pt idx="85">
                  <c:v>6.3653723742840753E-3</c:v>
                </c:pt>
                <c:pt idx="86">
                  <c:v>6.0232516789213387E-3</c:v>
                </c:pt>
                <c:pt idx="87">
                  <c:v>5.707830321273373E-3</c:v>
                </c:pt>
                <c:pt idx="88">
                  <c:v>5.4164162476889556E-3</c:v>
                </c:pt>
                <c:pt idx="89">
                  <c:v>5.146646486322814E-3</c:v>
                </c:pt>
                <c:pt idx="90">
                  <c:v>4.8964402879108108E-3</c:v>
                </c:pt>
                <c:pt idx="91">
                  <c:v>4.6639598287544328E-3</c:v>
                </c:pt>
                <c:pt idx="92">
                  <c:v>4.4475771200978504E-3</c:v>
                </c:pt>
                <c:pt idx="93">
                  <c:v>4.2458460340742011E-3</c:v>
                </c:pt>
                <c:pt idx="94">
                  <c:v>4.057478565963819E-3</c:v>
                </c:pt>
                <c:pt idx="95">
                  <c:v>3.8813246184658751E-3</c:v>
                </c:pt>
                <c:pt idx="96">
                  <c:v>3.7163547257613463E-3</c:v>
                </c:pt>
                <c:pt idx="97">
                  <c:v>3.561645240758745E-3</c:v>
                </c:pt>
                <c:pt idx="98">
                  <c:v>3.4163655937548454E-3</c:v>
                </c:pt>
                <c:pt idx="99">
                  <c:v>3.2797672991982819E-3</c:v>
                </c:pt>
                <c:pt idx="100">
                  <c:v>3.1511744427148622E-3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8EF-45A1-9742-DBA01A5A95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5475328"/>
        <c:axId val="175485312"/>
      </c:lineChart>
      <c:catAx>
        <c:axId val="1754753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5485312"/>
        <c:crosses val="autoZero"/>
        <c:auto val="1"/>
        <c:lblAlgn val="ctr"/>
        <c:lblOffset val="100"/>
        <c:noMultiLvlLbl val="0"/>
      </c:catAx>
      <c:valAx>
        <c:axId val="175485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5475328"/>
        <c:crosses val="autoZero"/>
        <c:crossBetween val="between"/>
      </c:valAx>
      <c:spPr>
        <a:noFill/>
        <a:ln w="25387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14722222222222223"/>
          <c:y val="0.51712962962962961"/>
          <c:w val="0.43333333333333335"/>
          <c:h val="0.4689814814814815"/>
        </c:manualLayout>
      </c:layou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</c:strCache>
            </c:strRef>
          </c:tx>
          <c:spPr>
            <a:ln w="25387"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Sheet1!$A$2:$A$102</c:f>
              <c:numCache>
                <c:formatCode>General</c:formatCode>
                <c:ptCount val="101"/>
                <c:pt idx="0">
                  <c:v>-10</c:v>
                </c:pt>
                <c:pt idx="1">
                  <c:v>-9.8000000000000007</c:v>
                </c:pt>
                <c:pt idx="2">
                  <c:v>-9.6</c:v>
                </c:pt>
                <c:pt idx="3">
                  <c:v>-9.4</c:v>
                </c:pt>
                <c:pt idx="4">
                  <c:v>-9.1999999999999993</c:v>
                </c:pt>
                <c:pt idx="5">
                  <c:v>-9</c:v>
                </c:pt>
                <c:pt idx="6">
                  <c:v>-8.8000000000000007</c:v>
                </c:pt>
                <c:pt idx="7">
                  <c:v>-8.6</c:v>
                </c:pt>
                <c:pt idx="8">
                  <c:v>-8.4000000000000092</c:v>
                </c:pt>
                <c:pt idx="9">
                  <c:v>-8.2000000000000099</c:v>
                </c:pt>
                <c:pt idx="10">
                  <c:v>-8.0000000000000107</c:v>
                </c:pt>
                <c:pt idx="11">
                  <c:v>-7.8000000000000096</c:v>
                </c:pt>
                <c:pt idx="12">
                  <c:v>-7.6000000000000103</c:v>
                </c:pt>
                <c:pt idx="13">
                  <c:v>-7.4000000000000101</c:v>
                </c:pt>
                <c:pt idx="14">
                  <c:v>-7.2000000000000099</c:v>
                </c:pt>
                <c:pt idx="15">
                  <c:v>-7.0000000000000098</c:v>
                </c:pt>
                <c:pt idx="16">
                  <c:v>-6.8000000000000096</c:v>
                </c:pt>
                <c:pt idx="17">
                  <c:v>-6.6000000000000103</c:v>
                </c:pt>
                <c:pt idx="18">
                  <c:v>-6.4000000000000101</c:v>
                </c:pt>
                <c:pt idx="19">
                  <c:v>-6.2000000000000099</c:v>
                </c:pt>
                <c:pt idx="20">
                  <c:v>-6.0000000000000098</c:v>
                </c:pt>
                <c:pt idx="21">
                  <c:v>-5.8000000000000096</c:v>
                </c:pt>
                <c:pt idx="22">
                  <c:v>-5.6000000000000201</c:v>
                </c:pt>
                <c:pt idx="23">
                  <c:v>-5.4000000000000199</c:v>
                </c:pt>
                <c:pt idx="24">
                  <c:v>-5.2000000000000197</c:v>
                </c:pt>
                <c:pt idx="25">
                  <c:v>-5.0000000000000204</c:v>
                </c:pt>
                <c:pt idx="26">
                  <c:v>-4.8000000000000203</c:v>
                </c:pt>
                <c:pt idx="27">
                  <c:v>-4.6000000000000201</c:v>
                </c:pt>
                <c:pt idx="28">
                  <c:v>-4.4000000000000199</c:v>
                </c:pt>
                <c:pt idx="29">
                  <c:v>-4.2000000000000197</c:v>
                </c:pt>
                <c:pt idx="30">
                  <c:v>-4.0000000000000204</c:v>
                </c:pt>
                <c:pt idx="31">
                  <c:v>-3.8000000000000198</c:v>
                </c:pt>
                <c:pt idx="32">
                  <c:v>-3.6000000000000201</c:v>
                </c:pt>
                <c:pt idx="33">
                  <c:v>-3.4000000000000199</c:v>
                </c:pt>
                <c:pt idx="34">
                  <c:v>-3.2000000000000202</c:v>
                </c:pt>
                <c:pt idx="35">
                  <c:v>-3.00000000000002</c:v>
                </c:pt>
                <c:pt idx="36">
                  <c:v>-2.80000000000003</c:v>
                </c:pt>
                <c:pt idx="37">
                  <c:v>-2.6000000000000298</c:v>
                </c:pt>
                <c:pt idx="38">
                  <c:v>-2.4000000000000301</c:v>
                </c:pt>
                <c:pt idx="39">
                  <c:v>-2.2000000000000299</c:v>
                </c:pt>
                <c:pt idx="40">
                  <c:v>-2.0000000000000302</c:v>
                </c:pt>
                <c:pt idx="41">
                  <c:v>-1.80000000000003</c:v>
                </c:pt>
                <c:pt idx="42">
                  <c:v>-1.6000000000000301</c:v>
                </c:pt>
                <c:pt idx="43">
                  <c:v>-1.4000000000000301</c:v>
                </c:pt>
                <c:pt idx="44">
                  <c:v>-1.2000000000000299</c:v>
                </c:pt>
                <c:pt idx="45">
                  <c:v>-1.00000000000003</c:v>
                </c:pt>
                <c:pt idx="46">
                  <c:v>-0.80000000000002902</c:v>
                </c:pt>
                <c:pt idx="47">
                  <c:v>-0.60000000000002995</c:v>
                </c:pt>
                <c:pt idx="48">
                  <c:v>-0.400000000000031</c:v>
                </c:pt>
                <c:pt idx="49">
                  <c:v>-0.20000000000002899</c:v>
                </c:pt>
                <c:pt idx="50">
                  <c:v>-4.0856207306205799E-14</c:v>
                </c:pt>
                <c:pt idx="51">
                  <c:v>0.19999999999999901</c:v>
                </c:pt>
                <c:pt idx="52">
                  <c:v>0.4</c:v>
                </c:pt>
                <c:pt idx="53">
                  <c:v>0.6</c:v>
                </c:pt>
                <c:pt idx="54">
                  <c:v>0.80000000000000104</c:v>
                </c:pt>
                <c:pt idx="55">
                  <c:v>1</c:v>
                </c:pt>
                <c:pt idx="56">
                  <c:v>1.2</c:v>
                </c:pt>
                <c:pt idx="57">
                  <c:v>1.4</c:v>
                </c:pt>
                <c:pt idx="58">
                  <c:v>1.6</c:v>
                </c:pt>
                <c:pt idx="59">
                  <c:v>1.8</c:v>
                </c:pt>
                <c:pt idx="60">
                  <c:v>2</c:v>
                </c:pt>
                <c:pt idx="61">
                  <c:v>2.2000000000000002</c:v>
                </c:pt>
                <c:pt idx="62">
                  <c:v>2.4</c:v>
                </c:pt>
                <c:pt idx="63">
                  <c:v>2.6</c:v>
                </c:pt>
                <c:pt idx="64">
                  <c:v>2.8</c:v>
                </c:pt>
                <c:pt idx="65">
                  <c:v>3</c:v>
                </c:pt>
                <c:pt idx="66">
                  <c:v>3.2</c:v>
                </c:pt>
                <c:pt idx="67">
                  <c:v>3.4</c:v>
                </c:pt>
                <c:pt idx="68">
                  <c:v>3.6</c:v>
                </c:pt>
                <c:pt idx="69">
                  <c:v>3.8</c:v>
                </c:pt>
                <c:pt idx="70">
                  <c:v>4</c:v>
                </c:pt>
                <c:pt idx="71">
                  <c:v>4.1999999999998998</c:v>
                </c:pt>
                <c:pt idx="72">
                  <c:v>4.3999999999999</c:v>
                </c:pt>
                <c:pt idx="73">
                  <c:v>4.5999999999999002</c:v>
                </c:pt>
                <c:pt idx="74">
                  <c:v>4.7999999999999003</c:v>
                </c:pt>
                <c:pt idx="75">
                  <c:v>4.9999999999998996</c:v>
                </c:pt>
                <c:pt idx="76">
                  <c:v>5.1999999999998998</c:v>
                </c:pt>
                <c:pt idx="77">
                  <c:v>5.3999999999999</c:v>
                </c:pt>
                <c:pt idx="78">
                  <c:v>5.5999999999999002</c:v>
                </c:pt>
                <c:pt idx="79">
                  <c:v>5.7999999999999003</c:v>
                </c:pt>
                <c:pt idx="80">
                  <c:v>5.9999999999998996</c:v>
                </c:pt>
                <c:pt idx="81">
                  <c:v>6.1999999999998998</c:v>
                </c:pt>
                <c:pt idx="82">
                  <c:v>6.3999999999999</c:v>
                </c:pt>
                <c:pt idx="83">
                  <c:v>6.5999999999999002</c:v>
                </c:pt>
                <c:pt idx="84">
                  <c:v>6.7999999999999003</c:v>
                </c:pt>
                <c:pt idx="85">
                  <c:v>6.9999999999998996</c:v>
                </c:pt>
                <c:pt idx="86">
                  <c:v>7.1999999999998998</c:v>
                </c:pt>
                <c:pt idx="87">
                  <c:v>7.3999999999999</c:v>
                </c:pt>
                <c:pt idx="88">
                  <c:v>7.5999999999999002</c:v>
                </c:pt>
                <c:pt idx="89">
                  <c:v>7.7999999999999003</c:v>
                </c:pt>
                <c:pt idx="90">
                  <c:v>7.9999999999998996</c:v>
                </c:pt>
                <c:pt idx="91">
                  <c:v>8.1999999999998998</c:v>
                </c:pt>
                <c:pt idx="92">
                  <c:v>8.3999999999999009</c:v>
                </c:pt>
                <c:pt idx="93">
                  <c:v>8.5999999999999002</c:v>
                </c:pt>
                <c:pt idx="94">
                  <c:v>8.7999999999998995</c:v>
                </c:pt>
                <c:pt idx="95">
                  <c:v>8.9999999999999005</c:v>
                </c:pt>
                <c:pt idx="96">
                  <c:v>9.1999999999998998</c:v>
                </c:pt>
                <c:pt idx="97">
                  <c:v>9.3999999999999009</c:v>
                </c:pt>
                <c:pt idx="98">
                  <c:v>9.5999999999999002</c:v>
                </c:pt>
                <c:pt idx="99">
                  <c:v>9.7999999999998995</c:v>
                </c:pt>
                <c:pt idx="100">
                  <c:v>9.9999999999999005</c:v>
                </c:pt>
              </c:numCache>
            </c:numRef>
          </c:cat>
          <c:val>
            <c:numRef>
              <c:f>Sheet1!$C$2:$C$102</c:f>
              <c:numCache>
                <c:formatCode>General</c:formatCode>
                <c:ptCount val="101"/>
                <c:pt idx="0">
                  <c:v>3.1511744427148002E-3</c:v>
                </c:pt>
                <c:pt idx="1">
                  <c:v>3.2797672991982147E-3</c:v>
                </c:pt>
                <c:pt idx="2">
                  <c:v>3.4163655937547747E-3</c:v>
                </c:pt>
                <c:pt idx="3">
                  <c:v>3.5616452407586704E-3</c:v>
                </c:pt>
                <c:pt idx="4">
                  <c:v>3.7163547257612665E-3</c:v>
                </c:pt>
                <c:pt idx="5">
                  <c:v>3.8813246184657905E-3</c:v>
                </c:pt>
                <c:pt idx="6">
                  <c:v>4.0574785659637271E-3</c:v>
                </c:pt>
                <c:pt idx="7">
                  <c:v>4.245846034074104E-3</c:v>
                </c:pt>
                <c:pt idx="8">
                  <c:v>4.4475771200977376E-3</c:v>
                </c:pt>
                <c:pt idx="9">
                  <c:v>4.6639598287543087E-3</c:v>
                </c:pt>
                <c:pt idx="10">
                  <c:v>4.8964402879106764E-3</c:v>
                </c:pt>
                <c:pt idx="11">
                  <c:v>5.1466464863226717E-3</c:v>
                </c:pt>
                <c:pt idx="12">
                  <c:v>5.4164162476888012E-3</c:v>
                </c:pt>
                <c:pt idx="13">
                  <c:v>5.7078303212732065E-3</c:v>
                </c:pt>
                <c:pt idx="14">
                  <c:v>6.0232516789211574E-3</c:v>
                </c:pt>
                <c:pt idx="15">
                  <c:v>6.3653723742838793E-3</c:v>
                </c:pt>
                <c:pt idx="16">
                  <c:v>6.7372696594875945E-3</c:v>
                </c:pt>
                <c:pt idx="17">
                  <c:v>7.1424734899953731E-3</c:v>
                </c:pt>
                <c:pt idx="18">
                  <c:v>7.5850481104431326E-3</c:v>
                </c:pt>
                <c:pt idx="19">
                  <c:v>8.0696911438690108E-3</c:v>
                </c:pt>
                <c:pt idx="20">
                  <c:v>8.6018545598430772E-3</c:v>
                </c:pt>
                <c:pt idx="21">
                  <c:v>9.187893149947857E-3</c:v>
                </c:pt>
                <c:pt idx="22">
                  <c:v>9.83524779710113E-3</c:v>
                </c:pt>
                <c:pt idx="23">
                  <c:v>1.0552673034290205E-2</c:v>
                </c:pt>
                <c:pt idx="24">
                  <c:v>1.1350521352146665E-2</c:v>
                </c:pt>
                <c:pt idx="25">
                  <c:v>1.2241100719776627E-2</c:v>
                </c:pt>
                <c:pt idx="26">
                  <c:v>1.3239127234367399E-2</c:v>
                </c:pt>
                <c:pt idx="27">
                  <c:v>1.4362302288546578E-2</c:v>
                </c:pt>
                <c:pt idx="28">
                  <c:v>1.5632053964351283E-2</c:v>
                </c:pt>
                <c:pt idx="29">
                  <c:v>1.7074496712134766E-2</c:v>
                </c:pt>
                <c:pt idx="30">
                  <c:v>1.8721683453775985E-2</c:v>
                </c:pt>
                <c:pt idx="31">
                  <c:v>2.0613252507395836E-2</c:v>
                </c:pt>
                <c:pt idx="32">
                  <c:v>2.2798611655744379E-2</c:v>
                </c:pt>
                <c:pt idx="33">
                  <c:v>2.533985817788148E-2</c:v>
                </c:pt>
                <c:pt idx="34">
                  <c:v>2.8315713408735867E-2</c:v>
                </c:pt>
                <c:pt idx="35">
                  <c:v>3.1826861871419095E-2</c:v>
                </c:pt>
                <c:pt idx="36">
                  <c:v>3.6003237411107329E-2</c:v>
                </c:pt>
                <c:pt idx="37">
                  <c:v>4.1013997256983049E-2</c:v>
                </c:pt>
                <c:pt idx="38">
                  <c:v>4.7081156614524854E-2</c:v>
                </c:pt>
                <c:pt idx="39">
                  <c:v>5.4498051149689669E-2</c:v>
                </c:pt>
                <c:pt idx="40">
                  <c:v>6.3653723742837426E-2</c:v>
                </c:pt>
                <c:pt idx="41">
                  <c:v>7.5063353470327041E-2</c:v>
                </c:pt>
                <c:pt idx="42">
                  <c:v>8.9401297391625334E-2</c:v>
                </c:pt>
                <c:pt idx="43">
                  <c:v>0.10752318199803573</c:v>
                </c:pt>
                <c:pt idx="44">
                  <c:v>0.13043795848942027</c:v>
                </c:pt>
                <c:pt idx="45">
                  <c:v>0.15913430935709263</c:v>
                </c:pt>
                <c:pt idx="46">
                  <c:v>0.19406623092328404</c:v>
                </c:pt>
                <c:pt idx="47">
                  <c:v>0.23402104317219591</c:v>
                </c:pt>
                <c:pt idx="48">
                  <c:v>0.27436949889154139</c:v>
                </c:pt>
                <c:pt idx="49">
                  <c:v>0.30602751799441469</c:v>
                </c:pt>
                <c:pt idx="50">
                  <c:v>0.31826861871419482</c:v>
                </c:pt>
                <c:pt idx="51">
                  <c:v>0.30602751799441824</c:v>
                </c:pt>
                <c:pt idx="52">
                  <c:v>0.27436949889154721</c:v>
                </c:pt>
                <c:pt idx="53">
                  <c:v>0.2340210431722021</c:v>
                </c:pt>
                <c:pt idx="54">
                  <c:v>0.19406623092328931</c:v>
                </c:pt>
                <c:pt idx="55">
                  <c:v>0.15913430935709741</c:v>
                </c:pt>
                <c:pt idx="56">
                  <c:v>0.13043795848942411</c:v>
                </c:pt>
                <c:pt idx="57">
                  <c:v>0.10752318199803879</c:v>
                </c:pt>
                <c:pt idx="58">
                  <c:v>8.9401297391627749E-2</c:v>
                </c:pt>
                <c:pt idx="59">
                  <c:v>7.506335347032897E-2</c:v>
                </c:pt>
                <c:pt idx="60">
                  <c:v>6.3653723742838966E-2</c:v>
                </c:pt>
                <c:pt idx="61">
                  <c:v>5.4498051149690883E-2</c:v>
                </c:pt>
                <c:pt idx="62">
                  <c:v>4.708115661452586E-2</c:v>
                </c:pt>
                <c:pt idx="63">
                  <c:v>4.1013997256983861E-2</c:v>
                </c:pt>
                <c:pt idx="64">
                  <c:v>3.6003237411108009E-2</c:v>
                </c:pt>
                <c:pt idx="65">
                  <c:v>3.1826861871419483E-2</c:v>
                </c:pt>
                <c:pt idx="66">
                  <c:v>2.831571340873619E-2</c:v>
                </c:pt>
                <c:pt idx="67">
                  <c:v>2.5339858177881754E-2</c:v>
                </c:pt>
                <c:pt idx="68">
                  <c:v>2.2798611655744615E-2</c:v>
                </c:pt>
                <c:pt idx="69">
                  <c:v>2.0613252507396037E-2</c:v>
                </c:pt>
                <c:pt idx="70">
                  <c:v>1.8721683453776165E-2</c:v>
                </c:pt>
                <c:pt idx="71">
                  <c:v>1.7074496712135685E-2</c:v>
                </c:pt>
                <c:pt idx="72">
                  <c:v>1.5632053964352091E-2</c:v>
                </c:pt>
                <c:pt idx="73">
                  <c:v>1.4362302288547294E-2</c:v>
                </c:pt>
                <c:pt idx="74">
                  <c:v>1.3239127234368032E-2</c:v>
                </c:pt>
                <c:pt idx="75">
                  <c:v>1.2241100719777196E-2</c:v>
                </c:pt>
                <c:pt idx="76">
                  <c:v>1.135052135214717E-2</c:v>
                </c:pt>
                <c:pt idx="77">
                  <c:v>1.0552673034290657E-2</c:v>
                </c:pt>
                <c:pt idx="78">
                  <c:v>9.8352477971015411E-3</c:v>
                </c:pt>
                <c:pt idx="79">
                  <c:v>9.1878931499481935E-3</c:v>
                </c:pt>
                <c:pt idx="80">
                  <c:v>8.6018545598433842E-3</c:v>
                </c:pt>
                <c:pt idx="81">
                  <c:v>8.0696911438692918E-3</c:v>
                </c:pt>
                <c:pt idx="82">
                  <c:v>7.5850481104433867E-3</c:v>
                </c:pt>
                <c:pt idx="83">
                  <c:v>7.1424734899956065E-3</c:v>
                </c:pt>
                <c:pt idx="84">
                  <c:v>6.7372696594878061E-3</c:v>
                </c:pt>
                <c:pt idx="85">
                  <c:v>6.3653723742840753E-3</c:v>
                </c:pt>
                <c:pt idx="86">
                  <c:v>6.0232516789213387E-3</c:v>
                </c:pt>
                <c:pt idx="87">
                  <c:v>5.707830321273373E-3</c:v>
                </c:pt>
                <c:pt idx="88">
                  <c:v>5.4164162476889556E-3</c:v>
                </c:pt>
                <c:pt idx="89">
                  <c:v>5.146646486322814E-3</c:v>
                </c:pt>
                <c:pt idx="90">
                  <c:v>4.8964402879108108E-3</c:v>
                </c:pt>
                <c:pt idx="91">
                  <c:v>4.6639598287544328E-3</c:v>
                </c:pt>
                <c:pt idx="92">
                  <c:v>4.4475771200978504E-3</c:v>
                </c:pt>
                <c:pt idx="93">
                  <c:v>4.2458460340742011E-3</c:v>
                </c:pt>
                <c:pt idx="94">
                  <c:v>4.057478565963819E-3</c:v>
                </c:pt>
                <c:pt idx="95">
                  <c:v>3.8813246184658751E-3</c:v>
                </c:pt>
                <c:pt idx="96">
                  <c:v>3.7163547257613463E-3</c:v>
                </c:pt>
                <c:pt idx="97">
                  <c:v>3.561645240758745E-3</c:v>
                </c:pt>
                <c:pt idx="98">
                  <c:v>3.4163655937548454E-3</c:v>
                </c:pt>
                <c:pt idx="99">
                  <c:v>3.2797672991982819E-3</c:v>
                </c:pt>
                <c:pt idx="100">
                  <c:v>3.1511744427148622E-3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8EF-45A1-9742-DBA01A5A95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5293568"/>
        <c:axId val="175295104"/>
      </c:lineChart>
      <c:catAx>
        <c:axId val="1752935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5295104"/>
        <c:crosses val="autoZero"/>
        <c:auto val="1"/>
        <c:lblAlgn val="ctr"/>
        <c:lblOffset val="100"/>
        <c:noMultiLvlLbl val="0"/>
      </c:catAx>
      <c:valAx>
        <c:axId val="1752951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5293568"/>
        <c:crosses val="autoZero"/>
        <c:crossBetween val="between"/>
      </c:valAx>
      <c:spPr>
        <a:noFill/>
        <a:ln w="25387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defTabSz="949325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defTabSz="949325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7B89F77-94E9-48D4-9C72-BAFC9BA8E1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037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defTabSz="949325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defTabSz="949325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134FB65-138E-4C05-AF8A-C8A59BBD96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03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1pPr>
            <a:lvl2pPr marL="776606" indent="-29869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2pPr>
            <a:lvl3pPr marL="1194778" indent="-23895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3pPr>
            <a:lvl4pPr marL="1672689" indent="-23895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4pPr>
            <a:lvl5pPr marL="2150600" indent="-23895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5pPr>
            <a:lvl6pPr marL="2628511" indent="-23895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6pPr>
            <a:lvl7pPr marL="3106423" indent="-23895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7pPr>
            <a:lvl8pPr marL="3584334" indent="-23895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8pPr>
            <a:lvl9pPr marL="4062245" indent="-23895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36DD3B-03C1-4ABF-BA5B-1E6E5BCB89B4}" type="slidenum">
              <a:rPr lang="en-GB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76288" indent="-298450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93800" indent="-238125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71638" indent="-238125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49475" indent="-238125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66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638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210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782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B479467-9120-4A1C-B958-81ECCEB02B1A}" type="slidenum">
              <a:rPr lang="en-GB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1999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76288" indent="-298450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93800" indent="-238125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71638" indent="-238125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49475" indent="-238125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66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638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210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782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B479467-9120-4A1C-B958-81ECCEB02B1A}" type="slidenum">
              <a:rPr lang="en-GB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18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1999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990BBFA-4A0F-4CBB-B0F2-FF465774552A}" type="slidenum">
              <a:rPr lang="en-GB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GB" altLang="en-US">
              <a:cs typeface="Arial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097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F29DD9-D9A7-4847-BAEA-8BBEFE9C5AF6}" type="slidenum">
              <a:rPr lang="en-GB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GB" altLang="en-US">
              <a:cs typeface="Arial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2917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F29DD9-D9A7-4847-BAEA-8BBEFE9C5AF6}" type="slidenum">
              <a:rPr lang="en-GB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GB" altLang="en-US">
              <a:cs typeface="Arial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9170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76288" indent="-298450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93800" indent="-238125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71638" indent="-238125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49475" indent="-238125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66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638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210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782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2E0083A-112E-43B6-9412-770BDF42FE6F}" type="slidenum">
              <a:rPr lang="en-GB" altLang="en-US" smtClean="0">
                <a:solidFill>
                  <a:srgbClr val="000000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n-GB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84454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76288" indent="-298450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93800" indent="-238125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71638" indent="-238125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49475" indent="-238125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66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638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210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782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00998B0-07A7-4AD6-AE47-44AC4708740F}" type="slidenum">
              <a:rPr lang="en-GB" altLang="en-US" smtClean="0">
                <a:solidFill>
                  <a:srgbClr val="000000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n-GB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92739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76288" indent="-298450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93800" indent="-238125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71638" indent="-238125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49475" indent="-238125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66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638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210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782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2E0083A-112E-43B6-9412-770BDF42FE6F}" type="slidenum">
              <a:rPr lang="en-GB" altLang="en-US" smtClean="0">
                <a:solidFill>
                  <a:srgbClr val="000000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GB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3223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76288" indent="-298450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93800" indent="-238125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71638" indent="-238125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49475" indent="-238125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66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638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210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782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04D86E-8C8B-4AA2-A285-E0FBDE38BDAF}" type="slidenum">
              <a:rPr lang="en-GB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508689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76288" indent="-298450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93800" indent="-238125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71638" indent="-238125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49475" indent="-238125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66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638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210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782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04D86E-8C8B-4AA2-A285-E0FBDE38BDAF}" type="slidenum">
              <a:rPr lang="en-GB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26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50868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1pPr>
            <a:lvl2pPr marL="776606" indent="-29869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2pPr>
            <a:lvl3pPr marL="1194778" indent="-23895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3pPr>
            <a:lvl4pPr marL="1672689" indent="-23895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4pPr>
            <a:lvl5pPr marL="2150600" indent="-23895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5pPr>
            <a:lvl6pPr marL="2628511" indent="-23895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6pPr>
            <a:lvl7pPr marL="3106423" indent="-23895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7pPr>
            <a:lvl8pPr marL="3584334" indent="-23895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8pPr>
            <a:lvl9pPr marL="4062245" indent="-23895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36DD3B-03C1-4ABF-BA5B-1E6E5BCB89B4}" type="slidenum">
              <a:rPr lang="en-GB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34FB65-138E-4C05-AF8A-C8A59BBD96C5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2820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76288" indent="-298450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93800" indent="-238125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71638" indent="-238125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49475" indent="-238125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66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638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210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782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493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104627-7051-437B-8DB6-941A6EE51103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pPr marL="0" marR="0" lvl="0" indent="0" algn="r" defTabSz="9493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z="2000" dirty="0"/>
          </a:p>
          <a:p>
            <a:pPr eaLnBrk="1" hangingPunct="1"/>
            <a:endParaRPr lang="en-GB" altLang="en-US" sz="2000" dirty="0"/>
          </a:p>
          <a:p>
            <a:pPr eaLnBrk="1" hangingPunct="1"/>
            <a:endParaRPr lang="en-GB" altLang="en-US" sz="2000" dirty="0"/>
          </a:p>
          <a:p>
            <a:pPr eaLnBrk="1" hangingPunct="1"/>
            <a:r>
              <a:rPr lang="en-GB" altLang="en-US" sz="2000" dirty="0"/>
              <a:t>Origin of the term “scattering cross-section”</a:t>
            </a:r>
          </a:p>
          <a:p>
            <a:pPr eaLnBrk="1" hangingPunct="1"/>
            <a:r>
              <a:rPr lang="en-GB" altLang="en-US" sz="2000" dirty="0"/>
              <a:t>The </a:t>
            </a:r>
            <a:r>
              <a:rPr lang="en-GB" altLang="en-US" sz="2000" b="1" dirty="0"/>
              <a:t>scattering cross-section</a:t>
            </a:r>
            <a:r>
              <a:rPr lang="en-GB" altLang="en-US" sz="2000" dirty="0"/>
              <a:t> expresses the probability that a particle will be scattered as it transverses a given thickness of matter </a:t>
            </a:r>
            <a:r>
              <a:rPr lang="en-GB" altLang="en-US" sz="2000" i="1" dirty="0"/>
              <a:t>dx</a:t>
            </a:r>
            <a:r>
              <a:rPr lang="en-GB" altLang="en-US" sz="2000" dirty="0"/>
              <a:t>. Classically,  </a:t>
            </a:r>
            <a:r>
              <a:rPr lang="en-GB" altLang="en-US" sz="2000" i="1" dirty="0">
                <a:sym typeface="Symbol" pitchFamily="18" charset="2"/>
              </a:rPr>
              <a:t> = d</a:t>
            </a:r>
            <a:r>
              <a:rPr lang="en-GB" altLang="en-US" sz="2000" i="1" baseline="30000" dirty="0">
                <a:sym typeface="Symbol" pitchFamily="18" charset="2"/>
              </a:rPr>
              <a:t>2</a:t>
            </a:r>
            <a:r>
              <a:rPr lang="en-GB" altLang="en-US" sz="2000" dirty="0">
                <a:sym typeface="Symbol" pitchFamily="18" charset="2"/>
              </a:rPr>
              <a:t> is a target area that each molecule presents to the oncoming particles. This target area is a cross-section of the region within which a collision can take place, as viewed along the direction of motion of the beam.</a:t>
            </a:r>
            <a:endParaRPr lang="en-GB" altLang="en-US" sz="2000" baseline="30000" dirty="0">
              <a:sym typeface="Symbol" pitchFamily="18" charset="2"/>
            </a:endParaRPr>
          </a:p>
          <a:p>
            <a:pPr eaLnBrk="1" hangingPunct="1"/>
            <a:r>
              <a:rPr lang="en-GB" altLang="en-US" sz="2000" dirty="0"/>
              <a:t>see also Appendix 1</a:t>
            </a:r>
          </a:p>
        </p:txBody>
      </p:sp>
    </p:spTree>
    <p:extLst>
      <p:ext uri="{BB962C8B-B14F-4D97-AF65-F5344CB8AC3E}">
        <p14:creationId xmlns:p14="http://schemas.microsoft.com/office/powerpoint/2010/main" val="25636446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dirty="0"/>
              <a:t>Having been responsible for a neutron instrument dedicated to problems at the physics – life science interface I have had the privilege to work on many bio-physics problems from the point of view of neutron scattering. For example</a:t>
            </a:r>
          </a:p>
          <a:p>
            <a:endParaRPr lang="en-GB" altLang="en-US" dirty="0"/>
          </a:p>
          <a:p>
            <a:r>
              <a:rPr lang="en-GB" altLang="en-US" dirty="0"/>
              <a:t>The behaviour of cytoplasmic water</a:t>
            </a:r>
          </a:p>
          <a:p>
            <a:r>
              <a:rPr lang="en-GB" altLang="en-US" dirty="0"/>
              <a:t>Bio-protective characteristics of </a:t>
            </a:r>
            <a:r>
              <a:rPr lang="en-GB" altLang="en-US" dirty="0" err="1"/>
              <a:t>trehalose</a:t>
            </a:r>
            <a:endParaRPr lang="en-GB" altLang="en-US" dirty="0"/>
          </a:p>
          <a:p>
            <a:r>
              <a:rPr lang="en-GB" altLang="en-US" dirty="0"/>
              <a:t>Controlled assembly in water of large proteins into high performance silk fibres</a:t>
            </a:r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</p:txBody>
      </p:sp>
      <p:sp>
        <p:nvSpPr>
          <p:cNvPr id="116740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06" tIns="47453" rIns="94906" bIns="47453" anchor="b"/>
          <a:lstStyle>
            <a:lvl1pPr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CA8A8D1-D6AB-4DF0-A43C-33E20F20E4EA}" type="slidenum">
              <a:rPr lang="en-GB" altLang="en-US"/>
              <a:pPr algn="r" eaLnBrk="1" hangingPunct="1">
                <a:spcBef>
                  <a:spcPct val="0"/>
                </a:spcBef>
              </a:pPr>
              <a:t>36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97208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76288" indent="-298450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93800" indent="-238125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71638" indent="-238125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49475" indent="-238125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66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638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210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782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21CE40-37EA-455E-805D-661DDC5DD341}" type="slidenum">
              <a:rPr lang="en-GB" altLang="en-US" smtClean="0">
                <a:solidFill>
                  <a:srgbClr val="000000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37</a:t>
            </a:fld>
            <a:endParaRPr lang="en-GB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Origin of the term “scattering cross-section”</a:t>
            </a:r>
          </a:p>
          <a:p>
            <a:pPr eaLnBrk="1" hangingPunct="1"/>
            <a:r>
              <a:rPr lang="en-GB" altLang="en-US"/>
              <a:t>The </a:t>
            </a:r>
            <a:r>
              <a:rPr lang="en-GB" altLang="en-US" b="1"/>
              <a:t>scattering cross-section</a:t>
            </a:r>
            <a:r>
              <a:rPr lang="en-GB" altLang="en-US"/>
              <a:t> expresses the probability that a particle will be scattered as it transverses a given thickness of matter </a:t>
            </a:r>
            <a:r>
              <a:rPr lang="en-GB" altLang="en-US" i="1"/>
              <a:t>dx</a:t>
            </a:r>
            <a:r>
              <a:rPr lang="en-GB" altLang="en-US"/>
              <a:t>. Classically,  </a:t>
            </a:r>
            <a:r>
              <a:rPr lang="en-GB" altLang="en-US" i="1">
                <a:sym typeface="Symbol" pitchFamily="18" charset="2"/>
              </a:rPr>
              <a:t> = d</a:t>
            </a:r>
            <a:r>
              <a:rPr lang="en-GB" altLang="en-US" i="1" baseline="30000">
                <a:sym typeface="Symbol" pitchFamily="18" charset="2"/>
              </a:rPr>
              <a:t>2</a:t>
            </a:r>
            <a:r>
              <a:rPr lang="en-GB" altLang="en-US">
                <a:sym typeface="Symbol" pitchFamily="18" charset="2"/>
              </a:rPr>
              <a:t> is a target area that each molecule presents to the oncoming particles. This target area is a cross-section of the region within which a collision can take place, as viewed along the direction of motion of the beam.</a:t>
            </a:r>
            <a:endParaRPr lang="en-GB" altLang="en-US" baseline="30000">
              <a:sym typeface="Symbol" pitchFamily="18" charset="2"/>
            </a:endParaRPr>
          </a:p>
          <a:p>
            <a:pPr eaLnBrk="1" hangingPunct="1"/>
            <a:r>
              <a:rPr lang="en-GB" altLang="en-US"/>
              <a:t>see also Appendix 1</a:t>
            </a:r>
          </a:p>
        </p:txBody>
      </p:sp>
    </p:spTree>
    <p:extLst>
      <p:ext uri="{BB962C8B-B14F-4D97-AF65-F5344CB8AC3E}">
        <p14:creationId xmlns:p14="http://schemas.microsoft.com/office/powerpoint/2010/main" val="1608864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76288" indent="-298450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93800" indent="-238125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71638" indent="-238125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49475" indent="-238125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66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638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210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782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21CE40-37EA-455E-805D-661DDC5DD341}" type="slidenum">
              <a:rPr lang="en-GB" altLang="en-US" smtClean="0">
                <a:solidFill>
                  <a:srgbClr val="000000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en-GB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Origin of the term “scattering cross-section”</a:t>
            </a:r>
          </a:p>
          <a:p>
            <a:pPr eaLnBrk="1" hangingPunct="1"/>
            <a:r>
              <a:rPr lang="en-GB" altLang="en-US"/>
              <a:t>The </a:t>
            </a:r>
            <a:r>
              <a:rPr lang="en-GB" altLang="en-US" b="1"/>
              <a:t>scattering cross-section</a:t>
            </a:r>
            <a:r>
              <a:rPr lang="en-GB" altLang="en-US"/>
              <a:t> expresses the probability that a particle will be scattered as it transverses a given thickness of matter </a:t>
            </a:r>
            <a:r>
              <a:rPr lang="en-GB" altLang="en-US" i="1"/>
              <a:t>dx</a:t>
            </a:r>
            <a:r>
              <a:rPr lang="en-GB" altLang="en-US"/>
              <a:t>. Classically,  </a:t>
            </a:r>
            <a:r>
              <a:rPr lang="en-GB" altLang="en-US" i="1">
                <a:sym typeface="Symbol" pitchFamily="18" charset="2"/>
              </a:rPr>
              <a:t> = d</a:t>
            </a:r>
            <a:r>
              <a:rPr lang="en-GB" altLang="en-US" i="1" baseline="30000">
                <a:sym typeface="Symbol" pitchFamily="18" charset="2"/>
              </a:rPr>
              <a:t>2</a:t>
            </a:r>
            <a:r>
              <a:rPr lang="en-GB" altLang="en-US">
                <a:sym typeface="Symbol" pitchFamily="18" charset="2"/>
              </a:rPr>
              <a:t> is a target area that each molecule presents to the oncoming particles. This target area is a cross-section of the region within which a collision can take place, as viewed along the direction of motion of the beam.</a:t>
            </a:r>
            <a:endParaRPr lang="en-GB" altLang="en-US" baseline="30000">
              <a:sym typeface="Symbol" pitchFamily="18" charset="2"/>
            </a:endParaRPr>
          </a:p>
          <a:p>
            <a:pPr eaLnBrk="1" hangingPunct="1"/>
            <a:r>
              <a:rPr lang="en-GB" altLang="en-US"/>
              <a:t>see also Appendix 1</a:t>
            </a:r>
          </a:p>
        </p:txBody>
      </p:sp>
    </p:spTree>
    <p:extLst>
      <p:ext uri="{BB962C8B-B14F-4D97-AF65-F5344CB8AC3E}">
        <p14:creationId xmlns:p14="http://schemas.microsoft.com/office/powerpoint/2010/main" val="25295155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76288" indent="-298450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93800" indent="-238125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71638" indent="-238125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49475" indent="-238125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66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638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210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782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87E3490-3BA1-425A-9CF7-09A13EC1FBDB}" type="slidenum">
              <a:rPr lang="en-GB" altLang="en-US" smtClean="0">
                <a:solidFill>
                  <a:srgbClr val="000000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39</a:t>
            </a:fld>
            <a:endParaRPr lang="en-GB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Origin of the term “scattering cross-section”</a:t>
            </a:r>
          </a:p>
          <a:p>
            <a:pPr eaLnBrk="1" hangingPunct="1"/>
            <a:r>
              <a:rPr lang="en-GB" altLang="en-US"/>
              <a:t>The </a:t>
            </a:r>
            <a:r>
              <a:rPr lang="en-GB" altLang="en-US" b="1"/>
              <a:t>scattering cross-section</a:t>
            </a:r>
            <a:r>
              <a:rPr lang="en-GB" altLang="en-US"/>
              <a:t> expresses the probability that a particle will be scattered as it transverses a given thickness of matter </a:t>
            </a:r>
            <a:r>
              <a:rPr lang="en-GB" altLang="en-US" i="1"/>
              <a:t>dx</a:t>
            </a:r>
            <a:r>
              <a:rPr lang="en-GB" altLang="en-US"/>
              <a:t>. Classically,  </a:t>
            </a:r>
            <a:r>
              <a:rPr lang="en-GB" altLang="en-US" i="1">
                <a:sym typeface="Symbol" pitchFamily="18" charset="2"/>
              </a:rPr>
              <a:t> = d</a:t>
            </a:r>
            <a:r>
              <a:rPr lang="en-GB" altLang="en-US" i="1" baseline="30000">
                <a:sym typeface="Symbol" pitchFamily="18" charset="2"/>
              </a:rPr>
              <a:t>2</a:t>
            </a:r>
            <a:r>
              <a:rPr lang="en-GB" altLang="en-US">
                <a:sym typeface="Symbol" pitchFamily="18" charset="2"/>
              </a:rPr>
              <a:t> is a target area that each molecule presents to the oncoming particles. This target area is a cross-section of the region within which a collision can take place, as viewed along the direction of motion of the beam.</a:t>
            </a:r>
            <a:endParaRPr lang="en-GB" altLang="en-US" baseline="30000">
              <a:sym typeface="Symbol" pitchFamily="18" charset="2"/>
            </a:endParaRPr>
          </a:p>
          <a:p>
            <a:pPr eaLnBrk="1" hangingPunct="1"/>
            <a:r>
              <a:rPr lang="en-GB" altLang="en-US"/>
              <a:t>see also Appendix 1</a:t>
            </a:r>
          </a:p>
        </p:txBody>
      </p:sp>
    </p:spTree>
    <p:extLst>
      <p:ext uri="{BB962C8B-B14F-4D97-AF65-F5344CB8AC3E}">
        <p14:creationId xmlns:p14="http://schemas.microsoft.com/office/powerpoint/2010/main" val="11801379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76288" indent="-298450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93800" indent="-238125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71638" indent="-238125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49475" indent="-238125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66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638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210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782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87E3490-3BA1-425A-9CF7-09A13EC1FBDB}" type="slidenum">
              <a:rPr lang="en-GB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40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Origin of the term “scattering cross-section”</a:t>
            </a:r>
          </a:p>
          <a:p>
            <a:pPr eaLnBrk="1" hangingPunct="1"/>
            <a:r>
              <a:rPr lang="en-GB" altLang="en-US"/>
              <a:t>The </a:t>
            </a:r>
            <a:r>
              <a:rPr lang="en-GB" altLang="en-US" b="1"/>
              <a:t>scattering cross-section</a:t>
            </a:r>
            <a:r>
              <a:rPr lang="en-GB" altLang="en-US"/>
              <a:t> expresses the probability that a particle will be scattered as it transverses a given thickness of matter </a:t>
            </a:r>
            <a:r>
              <a:rPr lang="en-GB" altLang="en-US" i="1"/>
              <a:t>dx</a:t>
            </a:r>
            <a:r>
              <a:rPr lang="en-GB" altLang="en-US"/>
              <a:t>. Classically,  </a:t>
            </a:r>
            <a:r>
              <a:rPr lang="en-GB" altLang="en-US" i="1">
                <a:sym typeface="Symbol" pitchFamily="18" charset="2"/>
              </a:rPr>
              <a:t> = d</a:t>
            </a:r>
            <a:r>
              <a:rPr lang="en-GB" altLang="en-US" i="1" baseline="30000">
                <a:sym typeface="Symbol" pitchFamily="18" charset="2"/>
              </a:rPr>
              <a:t>2</a:t>
            </a:r>
            <a:r>
              <a:rPr lang="en-GB" altLang="en-US">
                <a:sym typeface="Symbol" pitchFamily="18" charset="2"/>
              </a:rPr>
              <a:t> is a target area that each molecule presents to the oncoming particles. This target area is a cross-section of the region within which a collision can take place, as viewed along the direction of motion of the beam.</a:t>
            </a:r>
            <a:endParaRPr lang="en-GB" altLang="en-US" baseline="30000">
              <a:sym typeface="Symbol" pitchFamily="18" charset="2"/>
            </a:endParaRPr>
          </a:p>
          <a:p>
            <a:pPr eaLnBrk="1" hangingPunct="1"/>
            <a:r>
              <a:rPr lang="en-GB" altLang="en-US"/>
              <a:t>see also Appendix 1</a:t>
            </a:r>
          </a:p>
        </p:txBody>
      </p:sp>
    </p:spTree>
    <p:extLst>
      <p:ext uri="{BB962C8B-B14F-4D97-AF65-F5344CB8AC3E}">
        <p14:creationId xmlns:p14="http://schemas.microsoft.com/office/powerpoint/2010/main" val="11801379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76288" indent="-298450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93800" indent="-238125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71638" indent="-238125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49475" indent="-238125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66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638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210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782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87E3490-3BA1-425A-9CF7-09A13EC1FBDB}" type="slidenum">
              <a:rPr lang="en-GB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41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Origin of the term “scattering cross-section”</a:t>
            </a:r>
          </a:p>
          <a:p>
            <a:pPr eaLnBrk="1" hangingPunct="1"/>
            <a:r>
              <a:rPr lang="en-GB" altLang="en-US"/>
              <a:t>The </a:t>
            </a:r>
            <a:r>
              <a:rPr lang="en-GB" altLang="en-US" b="1"/>
              <a:t>scattering cross-section</a:t>
            </a:r>
            <a:r>
              <a:rPr lang="en-GB" altLang="en-US"/>
              <a:t> expresses the probability that a particle will be scattered as it transverses a given thickness of matter </a:t>
            </a:r>
            <a:r>
              <a:rPr lang="en-GB" altLang="en-US" i="1"/>
              <a:t>dx</a:t>
            </a:r>
            <a:r>
              <a:rPr lang="en-GB" altLang="en-US"/>
              <a:t>. Classically,  </a:t>
            </a:r>
            <a:r>
              <a:rPr lang="en-GB" altLang="en-US" i="1">
                <a:sym typeface="Symbol" pitchFamily="18" charset="2"/>
              </a:rPr>
              <a:t> = d</a:t>
            </a:r>
            <a:r>
              <a:rPr lang="en-GB" altLang="en-US" i="1" baseline="30000">
                <a:sym typeface="Symbol" pitchFamily="18" charset="2"/>
              </a:rPr>
              <a:t>2</a:t>
            </a:r>
            <a:r>
              <a:rPr lang="en-GB" altLang="en-US">
                <a:sym typeface="Symbol" pitchFamily="18" charset="2"/>
              </a:rPr>
              <a:t> is a target area that each molecule presents to the oncoming particles. This target area is a cross-section of the region within which a collision can take place, as viewed along the direction of motion of the beam.</a:t>
            </a:r>
            <a:endParaRPr lang="en-GB" altLang="en-US" baseline="30000">
              <a:sym typeface="Symbol" pitchFamily="18" charset="2"/>
            </a:endParaRPr>
          </a:p>
          <a:p>
            <a:pPr eaLnBrk="1" hangingPunct="1"/>
            <a:r>
              <a:rPr lang="en-GB" altLang="en-US"/>
              <a:t>see also Appendix 1</a:t>
            </a:r>
          </a:p>
        </p:txBody>
      </p:sp>
    </p:spTree>
    <p:extLst>
      <p:ext uri="{BB962C8B-B14F-4D97-AF65-F5344CB8AC3E}">
        <p14:creationId xmlns:p14="http://schemas.microsoft.com/office/powerpoint/2010/main" val="11801379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76288" indent="-298450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93800" indent="-238125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71638" indent="-238125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49475" indent="-238125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66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638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210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782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87E3490-3BA1-425A-9CF7-09A13EC1FBDB}" type="slidenum">
              <a:rPr lang="en-GB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42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Origin of the term “scattering cross-section”</a:t>
            </a:r>
          </a:p>
          <a:p>
            <a:pPr eaLnBrk="1" hangingPunct="1"/>
            <a:r>
              <a:rPr lang="en-GB" altLang="en-US"/>
              <a:t>The </a:t>
            </a:r>
            <a:r>
              <a:rPr lang="en-GB" altLang="en-US" b="1"/>
              <a:t>scattering cross-section</a:t>
            </a:r>
            <a:r>
              <a:rPr lang="en-GB" altLang="en-US"/>
              <a:t> expresses the probability that a particle will be scattered as it transverses a given thickness of matter </a:t>
            </a:r>
            <a:r>
              <a:rPr lang="en-GB" altLang="en-US" i="1"/>
              <a:t>dx</a:t>
            </a:r>
            <a:r>
              <a:rPr lang="en-GB" altLang="en-US"/>
              <a:t>. Classically,  </a:t>
            </a:r>
            <a:r>
              <a:rPr lang="en-GB" altLang="en-US" i="1">
                <a:sym typeface="Symbol" pitchFamily="18" charset="2"/>
              </a:rPr>
              <a:t> = d</a:t>
            </a:r>
            <a:r>
              <a:rPr lang="en-GB" altLang="en-US" i="1" baseline="30000">
                <a:sym typeface="Symbol" pitchFamily="18" charset="2"/>
              </a:rPr>
              <a:t>2</a:t>
            </a:r>
            <a:r>
              <a:rPr lang="en-GB" altLang="en-US">
                <a:sym typeface="Symbol" pitchFamily="18" charset="2"/>
              </a:rPr>
              <a:t> is a target area that each molecule presents to the oncoming particles. This target area is a cross-section of the region within which a collision can take place, as viewed along the direction of motion of the beam.</a:t>
            </a:r>
            <a:endParaRPr lang="en-GB" altLang="en-US" baseline="30000">
              <a:sym typeface="Symbol" pitchFamily="18" charset="2"/>
            </a:endParaRPr>
          </a:p>
          <a:p>
            <a:pPr eaLnBrk="1" hangingPunct="1"/>
            <a:r>
              <a:rPr lang="en-GB" altLang="en-US"/>
              <a:t>see also Appendix 1</a:t>
            </a:r>
          </a:p>
        </p:txBody>
      </p:sp>
    </p:spTree>
    <p:extLst>
      <p:ext uri="{BB962C8B-B14F-4D97-AF65-F5344CB8AC3E}">
        <p14:creationId xmlns:p14="http://schemas.microsoft.com/office/powerpoint/2010/main" val="11801379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76288" indent="-298450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93800" indent="-238125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71638" indent="-238125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49475" indent="-238125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66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638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210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782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87E3490-3BA1-425A-9CF7-09A13EC1FBDB}" type="slidenum">
              <a:rPr lang="en-GB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43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Origin of the term “scattering cross-section”</a:t>
            </a:r>
          </a:p>
          <a:p>
            <a:pPr eaLnBrk="1" hangingPunct="1"/>
            <a:r>
              <a:rPr lang="en-GB" altLang="en-US"/>
              <a:t>The </a:t>
            </a:r>
            <a:r>
              <a:rPr lang="en-GB" altLang="en-US" b="1"/>
              <a:t>scattering cross-section</a:t>
            </a:r>
            <a:r>
              <a:rPr lang="en-GB" altLang="en-US"/>
              <a:t> expresses the probability that a particle will be scattered as it transverses a given thickness of matter </a:t>
            </a:r>
            <a:r>
              <a:rPr lang="en-GB" altLang="en-US" i="1"/>
              <a:t>dx</a:t>
            </a:r>
            <a:r>
              <a:rPr lang="en-GB" altLang="en-US"/>
              <a:t>. Classically,  </a:t>
            </a:r>
            <a:r>
              <a:rPr lang="en-GB" altLang="en-US" i="1">
                <a:sym typeface="Symbol" pitchFamily="18" charset="2"/>
              </a:rPr>
              <a:t> = d</a:t>
            </a:r>
            <a:r>
              <a:rPr lang="en-GB" altLang="en-US" i="1" baseline="30000">
                <a:sym typeface="Symbol" pitchFamily="18" charset="2"/>
              </a:rPr>
              <a:t>2</a:t>
            </a:r>
            <a:r>
              <a:rPr lang="en-GB" altLang="en-US">
                <a:sym typeface="Symbol" pitchFamily="18" charset="2"/>
              </a:rPr>
              <a:t> is a target area that each molecule presents to the oncoming particles. This target area is a cross-section of the region within which a collision can take place, as viewed along the direction of motion of the beam.</a:t>
            </a:r>
            <a:endParaRPr lang="en-GB" altLang="en-US" baseline="30000">
              <a:sym typeface="Symbol" pitchFamily="18" charset="2"/>
            </a:endParaRPr>
          </a:p>
          <a:p>
            <a:pPr eaLnBrk="1" hangingPunct="1"/>
            <a:r>
              <a:rPr lang="en-GB" altLang="en-US"/>
              <a:t>see also Appendix 1</a:t>
            </a:r>
          </a:p>
        </p:txBody>
      </p:sp>
    </p:spTree>
    <p:extLst>
      <p:ext uri="{BB962C8B-B14F-4D97-AF65-F5344CB8AC3E}">
        <p14:creationId xmlns:p14="http://schemas.microsoft.com/office/powerpoint/2010/main" val="1180137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defTabSz="94932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defTabSz="94932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defTabSz="94932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defTabSz="94932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marL="0" marR="0" lvl="0" indent="0" algn="r" defTabSz="9493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2FCBBA-DC94-4496-A074-07612864B503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493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7779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76288" indent="-298450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93800" indent="-238125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71638" indent="-238125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49475" indent="-238125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66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638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210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782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8B06FB-AF47-4100-8CC2-0133295866F5}" type="slidenum">
              <a:rPr lang="en-GB" altLang="en-US" smtClean="0">
                <a:solidFill>
                  <a:srgbClr val="000000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44</a:t>
            </a:fld>
            <a:endParaRPr lang="en-GB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Origin of the term “scattering cross-section”</a:t>
            </a:r>
          </a:p>
          <a:p>
            <a:pPr eaLnBrk="1" hangingPunct="1"/>
            <a:r>
              <a:rPr lang="en-GB" altLang="en-US"/>
              <a:t>The </a:t>
            </a:r>
            <a:r>
              <a:rPr lang="en-GB" altLang="en-US" b="1"/>
              <a:t>scattering cross-section</a:t>
            </a:r>
            <a:r>
              <a:rPr lang="en-GB" altLang="en-US"/>
              <a:t> expresses the probability that a particle will be scattered as it transverses a given thickness of matter </a:t>
            </a:r>
            <a:r>
              <a:rPr lang="en-GB" altLang="en-US" i="1"/>
              <a:t>dx</a:t>
            </a:r>
            <a:r>
              <a:rPr lang="en-GB" altLang="en-US"/>
              <a:t>. Classically,  </a:t>
            </a:r>
            <a:r>
              <a:rPr lang="en-GB" altLang="en-US" i="1">
                <a:sym typeface="Symbol" pitchFamily="18" charset="2"/>
              </a:rPr>
              <a:t> = d</a:t>
            </a:r>
            <a:r>
              <a:rPr lang="en-GB" altLang="en-US" i="1" baseline="30000">
                <a:sym typeface="Symbol" pitchFamily="18" charset="2"/>
              </a:rPr>
              <a:t>2</a:t>
            </a:r>
            <a:r>
              <a:rPr lang="en-GB" altLang="en-US">
                <a:sym typeface="Symbol" pitchFamily="18" charset="2"/>
              </a:rPr>
              <a:t> is a target area that each molecule presents to the oncoming particles. This target area is a cross-section of the region within which a collision can take place, as viewed along the direction of motion of the beam.</a:t>
            </a:r>
            <a:endParaRPr lang="en-GB" altLang="en-US" baseline="30000">
              <a:sym typeface="Symbol" pitchFamily="18" charset="2"/>
            </a:endParaRPr>
          </a:p>
          <a:p>
            <a:pPr eaLnBrk="1" hangingPunct="1"/>
            <a:r>
              <a:rPr lang="en-GB" altLang="en-US"/>
              <a:t>see also Appendix 1</a:t>
            </a:r>
          </a:p>
        </p:txBody>
      </p:sp>
    </p:spTree>
    <p:extLst>
      <p:ext uri="{BB962C8B-B14F-4D97-AF65-F5344CB8AC3E}">
        <p14:creationId xmlns:p14="http://schemas.microsoft.com/office/powerpoint/2010/main" val="25838436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76288" indent="-298450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93800" indent="-238125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71638" indent="-238125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49475" indent="-238125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66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638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210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782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78D36AC-F072-4F81-B727-8A6F8E2731D2}" type="slidenum">
              <a:rPr lang="en-GB" altLang="en-US" smtClean="0">
                <a:solidFill>
                  <a:srgbClr val="000000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45</a:t>
            </a:fld>
            <a:endParaRPr lang="en-GB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Origin of the term “scattering cross-section”</a:t>
            </a:r>
          </a:p>
          <a:p>
            <a:pPr eaLnBrk="1" hangingPunct="1"/>
            <a:r>
              <a:rPr lang="en-GB" altLang="en-US"/>
              <a:t>The </a:t>
            </a:r>
            <a:r>
              <a:rPr lang="en-GB" altLang="en-US" b="1"/>
              <a:t>scattering cross-section</a:t>
            </a:r>
            <a:r>
              <a:rPr lang="en-GB" altLang="en-US"/>
              <a:t> expresses the probability that a particle will be scattered as it transverses a given thickness of matter </a:t>
            </a:r>
            <a:r>
              <a:rPr lang="en-GB" altLang="en-US" i="1"/>
              <a:t>dx</a:t>
            </a:r>
            <a:r>
              <a:rPr lang="en-GB" altLang="en-US"/>
              <a:t>. Classically,  </a:t>
            </a:r>
            <a:r>
              <a:rPr lang="en-GB" altLang="en-US" i="1">
                <a:sym typeface="Symbol" pitchFamily="18" charset="2"/>
              </a:rPr>
              <a:t> = d</a:t>
            </a:r>
            <a:r>
              <a:rPr lang="en-GB" altLang="en-US" i="1" baseline="30000">
                <a:sym typeface="Symbol" pitchFamily="18" charset="2"/>
              </a:rPr>
              <a:t>2</a:t>
            </a:r>
            <a:r>
              <a:rPr lang="en-GB" altLang="en-US">
                <a:sym typeface="Symbol" pitchFamily="18" charset="2"/>
              </a:rPr>
              <a:t> is a target area that each molecule presents to the oncoming particles. This target area is a cross-section of the region within which a collision can take place, as viewed along the direction of motion of the beam.</a:t>
            </a:r>
            <a:endParaRPr lang="en-GB" altLang="en-US" baseline="30000">
              <a:sym typeface="Symbol" pitchFamily="18" charset="2"/>
            </a:endParaRPr>
          </a:p>
          <a:p>
            <a:pPr eaLnBrk="1" hangingPunct="1"/>
            <a:r>
              <a:rPr lang="en-GB" altLang="en-US"/>
              <a:t>see also Appendix 1</a:t>
            </a:r>
          </a:p>
        </p:txBody>
      </p:sp>
    </p:spTree>
    <p:extLst>
      <p:ext uri="{BB962C8B-B14F-4D97-AF65-F5344CB8AC3E}">
        <p14:creationId xmlns:p14="http://schemas.microsoft.com/office/powerpoint/2010/main" val="8043278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76288" indent="-298450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93800" indent="-238125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71638" indent="-238125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49475" indent="-238125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66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638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210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782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3104627-7051-437B-8DB6-941A6EE51103}" type="slidenum">
              <a:rPr lang="en-GB" altLang="en-US" smtClean="0">
                <a:solidFill>
                  <a:srgbClr val="000000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46</a:t>
            </a:fld>
            <a:endParaRPr lang="en-GB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Origin of the term “scattering cross-section”</a:t>
            </a:r>
          </a:p>
          <a:p>
            <a:pPr eaLnBrk="1" hangingPunct="1"/>
            <a:r>
              <a:rPr lang="en-GB" altLang="en-US"/>
              <a:t>The </a:t>
            </a:r>
            <a:r>
              <a:rPr lang="en-GB" altLang="en-US" b="1"/>
              <a:t>scattering cross-section</a:t>
            </a:r>
            <a:r>
              <a:rPr lang="en-GB" altLang="en-US"/>
              <a:t> expresses the probability that a particle will be scattered as it transverses a given thickness of matter </a:t>
            </a:r>
            <a:r>
              <a:rPr lang="en-GB" altLang="en-US" i="1"/>
              <a:t>dx</a:t>
            </a:r>
            <a:r>
              <a:rPr lang="en-GB" altLang="en-US"/>
              <a:t>. Classically,  </a:t>
            </a:r>
            <a:r>
              <a:rPr lang="en-GB" altLang="en-US" i="1">
                <a:sym typeface="Symbol" pitchFamily="18" charset="2"/>
              </a:rPr>
              <a:t> = d</a:t>
            </a:r>
            <a:r>
              <a:rPr lang="en-GB" altLang="en-US" i="1" baseline="30000">
                <a:sym typeface="Symbol" pitchFamily="18" charset="2"/>
              </a:rPr>
              <a:t>2</a:t>
            </a:r>
            <a:r>
              <a:rPr lang="en-GB" altLang="en-US">
                <a:sym typeface="Symbol" pitchFamily="18" charset="2"/>
              </a:rPr>
              <a:t> is a target area that each molecule presents to the oncoming particles. This target area is a cross-section of the region within which a collision can take place, as viewed along the direction of motion of the beam.</a:t>
            </a:r>
            <a:endParaRPr lang="en-GB" altLang="en-US" baseline="30000">
              <a:sym typeface="Symbol" pitchFamily="18" charset="2"/>
            </a:endParaRPr>
          </a:p>
          <a:p>
            <a:pPr eaLnBrk="1" hangingPunct="1"/>
            <a:r>
              <a:rPr lang="en-GB" altLang="en-US"/>
              <a:t>see also Appendix 1</a:t>
            </a:r>
          </a:p>
        </p:txBody>
      </p:sp>
    </p:spTree>
    <p:extLst>
      <p:ext uri="{BB962C8B-B14F-4D97-AF65-F5344CB8AC3E}">
        <p14:creationId xmlns:p14="http://schemas.microsoft.com/office/powerpoint/2010/main" val="6192188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>
                <a:latin typeface="Arial" pitchFamily="34" charset="0"/>
              </a:rPr>
              <a:t>Having been responsible for a neutron instrument dedicated to problems at the physics – life science interface I have had the privilege to work on many bio-physics problems from the point of view of neutron scattering. For example</a:t>
            </a:r>
          </a:p>
          <a:p>
            <a:endParaRPr lang="en-GB" altLang="en-US">
              <a:latin typeface="Arial" pitchFamily="34" charset="0"/>
            </a:endParaRPr>
          </a:p>
          <a:p>
            <a:r>
              <a:rPr lang="en-GB" altLang="en-US">
                <a:latin typeface="Arial" pitchFamily="34" charset="0"/>
              </a:rPr>
              <a:t>The behaviour of cytoplasmic water</a:t>
            </a:r>
          </a:p>
          <a:p>
            <a:r>
              <a:rPr lang="en-GB" altLang="en-US">
                <a:latin typeface="Arial" pitchFamily="34" charset="0"/>
              </a:rPr>
              <a:t>Bio-protective characteristics of trehalose</a:t>
            </a:r>
          </a:p>
          <a:p>
            <a:r>
              <a:rPr lang="en-GB" altLang="en-US">
                <a:latin typeface="Arial" pitchFamily="34" charset="0"/>
              </a:rPr>
              <a:t>Controlled assembly in water of large proteins into high performance silk fibres</a:t>
            </a:r>
          </a:p>
          <a:p>
            <a:endParaRPr lang="en-GB" altLang="en-US">
              <a:latin typeface="Arial" pitchFamily="34" charset="0"/>
            </a:endParaRPr>
          </a:p>
          <a:p>
            <a:endParaRPr lang="en-GB" altLang="en-US">
              <a:latin typeface="Arial" pitchFamily="34" charset="0"/>
            </a:endParaRPr>
          </a:p>
          <a:p>
            <a:endParaRPr lang="en-GB" altLang="en-US">
              <a:latin typeface="Arial" pitchFamily="34" charset="0"/>
            </a:endParaRPr>
          </a:p>
        </p:txBody>
      </p:sp>
      <p:sp>
        <p:nvSpPr>
          <p:cNvPr id="6246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06" tIns="47453" rIns="94906" bIns="47453" anchor="b"/>
          <a:lstStyle>
            <a:lvl1pPr defTabSz="949325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defTabSz="949325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defTabSz="949325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defTabSz="949325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defTabSz="949325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eaLnBrk="1" hangingPunct="1"/>
            <a:fld id="{22ACC332-961A-4F91-812B-3437913B8901}" type="slidenum">
              <a:rPr lang="en-GB" altLang="en-US" sz="1200">
                <a:latin typeface="Arial" pitchFamily="34" charset="0"/>
              </a:rPr>
              <a:pPr algn="r" eaLnBrk="1" hangingPunct="1"/>
              <a:t>47</a:t>
            </a:fld>
            <a:endParaRPr lang="en-GB" altLang="en-US" sz="12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defTabSz="94932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defTabSz="94932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defTabSz="94932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defTabSz="94932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8E2FCBBA-DC94-4496-A074-07612864B503}" type="slidenum">
              <a:rPr lang="en-GB" altLang="en-US" smtClean="0">
                <a:latin typeface="Arial" charset="0"/>
              </a:rPr>
              <a:pPr eaLnBrk="1" hangingPunct="1"/>
              <a:t>9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927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defTabSz="94932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defTabSz="94932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defTabSz="94932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defTabSz="94932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46F1F414-6134-42AD-B09C-A1E7B9850A94}" type="slidenum">
              <a:rPr lang="en-GB" altLang="en-US" smtClean="0">
                <a:latin typeface="Arial" charset="0"/>
              </a:rPr>
              <a:pPr eaLnBrk="1" hangingPunct="1"/>
              <a:t>11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718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34FB65-138E-4C05-AF8A-C8A59BBD96C5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269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84FBB6-E7AC-4C2A-82E3-C89E32E5797A}" type="slidenum">
              <a:rPr lang="en-GB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>
              <a:cs typeface="Arial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8211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84FBB6-E7AC-4C2A-82E3-C89E32E5797A}" type="slidenum">
              <a:rPr lang="en-GB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GB" altLang="en-US">
              <a:cs typeface="Arial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8211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76288" indent="-298450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93800" indent="-238125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71638" indent="-238125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49475" indent="-238125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66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638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210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78275" indent="-238125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B479467-9120-4A1C-B958-81ECCEB02B1A}" type="slidenum">
              <a:rPr lang="en-GB" altLang="en-US" smtClean="0">
                <a:solidFill>
                  <a:srgbClr val="000000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GB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3432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561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561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7209BD97-C7FB-4DAD-9F4F-C7856B1768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962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9308C-90CB-44C3-AAE3-B5B3B0A000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33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CAE3B-24E8-4D7A-9B9B-A56DE8A562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901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ACEBB-34EF-431D-833C-1F537A820C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898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A0DD4-57A5-4B18-828A-B215A9C2AB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45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4C46E-717B-475D-8EC4-50F0C3F0B9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692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</p:spPr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3455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F09A3-4A60-4C15-B0D0-AD81D7B56D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235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</p:spPr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5822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</p:spPr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197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</p:spPr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19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</p:spPr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8</a:t>
            </a:r>
            <a:r>
              <a:rPr lang="en-GB" baseline="30000"/>
              <a:t>th</a:t>
            </a:r>
            <a:r>
              <a:rPr lang="en-GB"/>
              <a:t> February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9FA0F-E27C-4897-855C-A9A2E9889E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9290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</p:spPr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197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kumimoji="1" lang="en-US" altLang="en-US" sz="240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kumimoji="1" lang="en-US" altLang="en-US" sz="240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kumimoji="1" lang="en-US" altLang="en-US" sz="240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kumimoji="1" lang="en-US" altLang="en-US" sz="240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kumimoji="1" lang="en-US" altLang="en-US" sz="240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kumimoji="1" lang="en-US" altLang="en-US" sz="240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kumimoji="1" lang="en-US" altLang="en-US"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</p:spPr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4312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kumimoji="1" lang="en-US" altLang="en-US" sz="240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kumimoji="1" lang="en-US" altLang="en-US" sz="240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kumimoji="1" lang="en-US" altLang="en-US" sz="240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kumimoji="1" lang="en-US" altLang="en-US" sz="240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kumimoji="1" lang="en-US" altLang="en-US" sz="240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kumimoji="1" lang="en-US" altLang="en-US" sz="240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kumimoji="1" lang="en-US" altLang="en-US"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</p:spPr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4312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kumimoji="1" lang="en-US" altLang="en-US" sz="240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kumimoji="1" lang="en-US" altLang="en-US" sz="240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kumimoji="1" lang="en-US" altLang="en-US" sz="240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kumimoji="1" lang="en-US" altLang="en-US" sz="240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kumimoji="1" lang="en-US" altLang="en-US" sz="240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kumimoji="1" lang="en-US" altLang="en-US" sz="240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kumimoji="1" lang="en-US" altLang="en-US"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</p:spPr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43125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kumimoji="1" lang="en-US" altLang="en-US" sz="240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kumimoji="1" lang="en-US" altLang="en-US" sz="240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kumimoji="1" lang="en-US" altLang="en-US" sz="240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kumimoji="1" lang="en-US" altLang="en-US" sz="240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kumimoji="1" lang="en-US" altLang="en-US" sz="240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kumimoji="1" lang="en-US" altLang="en-US" sz="240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kumimoji="1" lang="en-US" altLang="en-US"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</p:spPr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14213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sissmallbottom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899704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97415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579380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466337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90703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61FA5-0453-49F2-8FC9-A9E13F872F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7845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20264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036914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17162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517134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987372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898677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46857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kumimoji="1" lang="en-US" altLang="en-US" sz="240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kumimoji="1" lang="en-US" altLang="en-US" sz="240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kumimoji="1" lang="en-US" altLang="en-US" sz="240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kumimoji="1" lang="en-US" altLang="en-US" sz="240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kumimoji="1" lang="en-US" altLang="en-US" sz="240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kumimoji="1" lang="en-US" altLang="en-US" sz="2400">
              <a:solidFill>
                <a:srgbClr val="000000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kumimoji="1" lang="en-US" altLang="en-US" sz="240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61185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561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561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7209BD97-C7FB-4DAD-9F4F-C7856B1768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120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</p:spPr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6560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0C0F8-BC9D-4B45-8808-644C74675E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5684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sissmall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7118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387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2331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0251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8329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1124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277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9564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5376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648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48F98-6D1B-4ACC-8C25-A2439CECC8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123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733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5AD64-604C-4BB7-8F59-8AA555B211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657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F63FD-4221-40D4-9796-3CAE30E8B2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77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B5F9E-B2BB-4845-A86D-70B3C69B7D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960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1E10B-C129-4B68-95AE-9BAE0FFF87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505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</a:endParaRPr>
          </a:p>
        </p:txBody>
      </p:sp>
      <p:pic>
        <p:nvPicPr>
          <p:cNvPr id="2064" name="Picture 16" descr="http://www.ceda.ac.uk/static/media/uploads/logos/stfc_logo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0648"/>
            <a:ext cx="2555672" cy="554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  <p:sldLayoutId id="2147484142" r:id="rId12"/>
    <p:sldLayoutId id="2147484143" r:id="rId13"/>
    <p:sldLayoutId id="2147484144" r:id="rId14"/>
    <p:sldLayoutId id="2147484210" r:id="rId15"/>
    <p:sldLayoutId id="2147484148" r:id="rId16"/>
    <p:sldLayoutId id="2147484220" r:id="rId17"/>
    <p:sldLayoutId id="2147484232" r:id="rId18"/>
    <p:sldLayoutId id="2147484235" r:id="rId19"/>
    <p:sldLayoutId id="2147484236" r:id="rId20"/>
    <p:sldLayoutId id="2147484307" r:id="rId21"/>
    <p:sldLayoutId id="2147484308" r:id="rId22"/>
    <p:sldLayoutId id="2147484309" r:id="rId23"/>
    <p:sldLayoutId id="2147484564" r:id="rId2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sissmallbottom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74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  <p:sldLayoutId id="2147484249" r:id="rId12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1889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24</a:t>
            </a:r>
            <a:r>
              <a:rPr lang="en-GB" baseline="30000">
                <a:solidFill>
                  <a:srgbClr val="000000"/>
                </a:solidFill>
              </a:rPr>
              <a:t>th</a:t>
            </a:r>
            <a:r>
              <a:rPr lang="en-GB">
                <a:solidFill>
                  <a:srgbClr val="000000"/>
                </a:solidFill>
              </a:rPr>
              <a:t> – 25</a:t>
            </a:r>
            <a:r>
              <a:rPr lang="en-GB" baseline="30000">
                <a:solidFill>
                  <a:srgbClr val="000000"/>
                </a:solidFill>
              </a:rPr>
              <a:t>th</a:t>
            </a:r>
            <a:r>
              <a:rPr lang="en-GB">
                <a:solidFill>
                  <a:srgbClr val="000000"/>
                </a:solidFill>
              </a:rPr>
              <a:t> June 2013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276600" y="6243638"/>
            <a:ext cx="3527425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3</a:t>
            </a:r>
            <a:r>
              <a:rPr lang="en-GB" baseline="30000">
                <a:solidFill>
                  <a:srgbClr val="000000"/>
                </a:solidFill>
              </a:rPr>
              <a:t>rd</a:t>
            </a:r>
            <a:r>
              <a:rPr lang="en-GB">
                <a:solidFill>
                  <a:srgbClr val="000000"/>
                </a:solidFill>
              </a:rPr>
              <a:t> Niels Bohr International Workshop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Dr Mark Telling</a:t>
            </a:r>
          </a:p>
        </p:txBody>
      </p:sp>
    </p:spTree>
    <p:extLst>
      <p:ext uri="{BB962C8B-B14F-4D97-AF65-F5344CB8AC3E}">
        <p14:creationId xmlns:p14="http://schemas.microsoft.com/office/powerpoint/2010/main" val="385206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6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2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sissmallbottom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96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png"/><Relationship Id="rId11" Type="http://schemas.openxmlformats.org/officeDocument/2006/relationships/image" Target="../media/image13.png"/><Relationship Id="rId5" Type="http://schemas.openxmlformats.org/officeDocument/2006/relationships/image" Target="../media/image18.wmf"/><Relationship Id="rId10" Type="http://schemas.openxmlformats.org/officeDocument/2006/relationships/image" Target="../media/image20.wmf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microsoft.com/office/2007/relationships/hdphoto" Target="../media/hdphoto2.wdp"/><Relationship Id="rId10" Type="http://schemas.microsoft.com/office/2007/relationships/hdphoto" Target="../media/hdphoto3.wdp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9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5" Type="http://schemas.openxmlformats.org/officeDocument/2006/relationships/image" Target="../media/image38.pn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3.wmf"/><Relationship Id="rId3" Type="http://schemas.openxmlformats.org/officeDocument/2006/relationships/video" Target="../media/media1.wmv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17.bin"/><Relationship Id="rId2" Type="http://schemas.microsoft.com/office/2007/relationships/media" Target="../media/media1.wmv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42.wmf"/><Relationship Id="rId5" Type="http://schemas.openxmlformats.org/officeDocument/2006/relationships/notesSlide" Target="../notesSlides/notesSlide18.xml"/><Relationship Id="rId10" Type="http://schemas.openxmlformats.org/officeDocument/2006/relationships/oleObject" Target="../embeddings/oleObject16.bin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5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46.png"/><Relationship Id="rId5" Type="http://schemas.openxmlformats.org/officeDocument/2006/relationships/image" Target="../media/image44.png"/><Relationship Id="rId4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oleObject" Target="../embeddings/oleObject19.bin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1.png"/><Relationship Id="rId4" Type="http://schemas.openxmlformats.org/officeDocument/2006/relationships/image" Target="../media/image1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21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4.png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9.emf"/><Relationship Id="rId5" Type="http://schemas.openxmlformats.org/officeDocument/2006/relationships/image" Target="../media/image58.wmf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6.png"/><Relationship Id="rId4" Type="http://schemas.openxmlformats.org/officeDocument/2006/relationships/slide" Target="slide9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6.png"/><Relationship Id="rId5" Type="http://schemas.openxmlformats.org/officeDocument/2006/relationships/slide" Target="slide9.xml"/><Relationship Id="rId4" Type="http://schemas.openxmlformats.org/officeDocument/2006/relationships/image" Target="../media/image6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notesSlide" Target="../notesSlides/notesSlide29.xml"/><Relationship Id="rId7" Type="http://schemas.openxmlformats.org/officeDocument/2006/relationships/slide" Target="slide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3.png"/><Relationship Id="rId5" Type="http://schemas.openxmlformats.org/officeDocument/2006/relationships/image" Target="../media/image67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6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image" Target="../media/image73.png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72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6.png"/><Relationship Id="rId11" Type="http://schemas.openxmlformats.org/officeDocument/2006/relationships/oleObject" Target="../embeddings/oleObject26.bin"/><Relationship Id="rId5" Type="http://schemas.openxmlformats.org/officeDocument/2006/relationships/slide" Target="slide9.xml"/><Relationship Id="rId10" Type="http://schemas.openxmlformats.org/officeDocument/2006/relationships/image" Target="../media/image71.wmf"/><Relationship Id="rId4" Type="http://schemas.openxmlformats.org/officeDocument/2006/relationships/image" Target="../media/image49.png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6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chart" Target="../charts/char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chart" Target="../charts/chart2.xml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11" Type="http://schemas.openxmlformats.org/officeDocument/2006/relationships/image" Target="../media/image13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chart" Target="../charts/chart3.xml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png"/><Relationship Id="rId11" Type="http://schemas.openxmlformats.org/officeDocument/2006/relationships/image" Target="../media/image13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" descr="http://www.ceda.ac.uk/static/media/uploads/logos/stfc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0648"/>
            <a:ext cx="2555672" cy="554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50938" y="1795463"/>
            <a:ext cx="7793037" cy="1462088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GB" sz="28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n-GB" sz="28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en-GB" sz="2800" kern="0" dirty="0">
                <a:solidFill>
                  <a:schemeClr val="tx2"/>
                </a:solidFill>
                <a:effectLst>
                  <a:outerShdw blurRad="50800" dist="50800" dir="246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Quasi-Elastic Neutron Scattering (QENS) …</a:t>
            </a:r>
          </a:p>
          <a:p>
            <a:pPr>
              <a:defRPr/>
            </a:pPr>
            <a:endParaRPr lang="en-GB" sz="2800" kern="0" dirty="0">
              <a:solidFill>
                <a:schemeClr val="tx2"/>
              </a:solidFill>
              <a:effectLst>
                <a:outerShdw blurRad="50800" dist="50800" dir="2460000" algn="b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en-GB" sz="2000" kern="0" dirty="0">
                <a:solidFill>
                  <a:schemeClr val="tx2"/>
                </a:solidFill>
                <a:effectLst>
                  <a:outerShdw blurRad="50800" dist="50800" dir="246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            </a:t>
            </a:r>
            <a:r>
              <a:rPr lang="en-GB" kern="0" dirty="0">
                <a:solidFill>
                  <a:schemeClr val="tx2"/>
                </a:solidFill>
                <a:effectLst>
                  <a:outerShdw blurRad="50800" dist="50800" dir="246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… what can high energy resolution neutron spectroscopy tell us?</a:t>
            </a:r>
            <a:endParaRPr lang="en-GB" sz="2400" kern="0" dirty="0">
              <a:solidFill>
                <a:schemeClr val="tx2"/>
              </a:solidFill>
              <a:effectLst>
                <a:outerShdw blurRad="50800" dist="50800" dir="2460000" algn="b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en-GB" sz="2000" kern="0" dirty="0">
              <a:solidFill>
                <a:schemeClr val="tx2"/>
              </a:solidFill>
              <a:effectLst>
                <a:outerShdw blurRad="50800" dist="50800" dir="2460000" algn="b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458112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kern="0" dirty="0">
                <a:solidFill>
                  <a:schemeClr val="tx2"/>
                </a:solidFill>
                <a:effectLst>
                  <a:outerShdw blurRad="50800" dist="50800" dir="2460000" algn="bl" rotWithShape="0">
                    <a:prstClr val="black">
                      <a:alpha val="40000"/>
                    </a:prstClr>
                  </a:outerShdw>
                </a:effectLst>
              </a:rPr>
              <a:t>Mark Telling</a:t>
            </a:r>
          </a:p>
          <a:p>
            <a:pPr algn="ctr">
              <a:defRPr/>
            </a:pPr>
            <a:endParaRPr lang="en-GB" kern="0" dirty="0">
              <a:solidFill>
                <a:schemeClr val="tx2"/>
              </a:solidFill>
              <a:effectLst>
                <a:outerShdw blurRad="50800" dist="50800" dir="246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defRPr/>
            </a:pPr>
            <a:endParaRPr lang="en-GB" kern="0" dirty="0">
              <a:solidFill>
                <a:schemeClr val="tx2"/>
              </a:solidFill>
              <a:effectLst>
                <a:outerShdw blurRad="50800" dist="50800" dir="246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defRPr/>
            </a:pPr>
            <a:r>
              <a:rPr lang="en-GB" kern="0" dirty="0">
                <a:solidFill>
                  <a:schemeClr val="tx2"/>
                </a:solidFill>
                <a:effectLst>
                  <a:outerShdw blurRad="50800" dist="50800" dir="2460000" algn="bl" rotWithShape="0">
                    <a:prstClr val="black">
                      <a:alpha val="40000"/>
                    </a:prstClr>
                  </a:outerShdw>
                </a:effectLst>
              </a:rPr>
              <a:t>         mark.telling@stfc.ac.uk</a:t>
            </a:r>
          </a:p>
          <a:p>
            <a:pPr algn="ctr">
              <a:defRPr/>
            </a:pPr>
            <a:endParaRPr lang="en-GB" kern="0" dirty="0">
              <a:solidFill>
                <a:schemeClr val="tx2"/>
              </a:solidFill>
              <a:effectLst>
                <a:outerShdw blurRad="50800" dist="50800" dir="246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Picture 4" descr="http://www.hmsantrim.co.uk/email%20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5506690"/>
            <a:ext cx="550339" cy="54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mage result for the directors cut"/>
          <p:cNvSpPr>
            <a:spLocks noChangeAspect="1" noChangeArrowheads="1"/>
          </p:cNvSpPr>
          <p:nvPr/>
        </p:nvSpPr>
        <p:spPr bwMode="auto">
          <a:xfrm>
            <a:off x="155575" y="-1500188"/>
            <a:ext cx="476250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5" descr="Image result for the directors cut"/>
          <p:cNvSpPr>
            <a:spLocks noChangeAspect="1" noChangeArrowheads="1"/>
          </p:cNvSpPr>
          <p:nvPr/>
        </p:nvSpPr>
        <p:spPr bwMode="auto">
          <a:xfrm>
            <a:off x="307975" y="-1347788"/>
            <a:ext cx="476250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7" descr="Image result for the directors cut"/>
          <p:cNvSpPr>
            <a:spLocks noChangeAspect="1" noChangeArrowheads="1"/>
          </p:cNvSpPr>
          <p:nvPr/>
        </p:nvSpPr>
        <p:spPr bwMode="auto">
          <a:xfrm>
            <a:off x="460375" y="-1195388"/>
            <a:ext cx="476250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84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280"/>
    </mc:Choice>
    <mc:Fallback xmlns="">
      <p:transition spd="slow" advTm="8928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7352642" y="1908175"/>
            <a:ext cx="1776448" cy="2774317"/>
            <a:chOff x="7352665" y="1723509"/>
            <a:chExt cx="1776448" cy="2774317"/>
          </a:xfrm>
        </p:grpSpPr>
        <p:pic>
          <p:nvPicPr>
            <p:cNvPr id="23" name="Picture 1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11" r="7460" b="31339"/>
            <a:stretch>
              <a:fillRect/>
            </a:stretch>
          </p:blipFill>
          <p:spPr bwMode="auto">
            <a:xfrm>
              <a:off x="7740022" y="1754744"/>
              <a:ext cx="988569" cy="338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 Box 3527"/>
            <p:cNvSpPr txBox="1">
              <a:spLocks noChangeArrowheads="1"/>
            </p:cNvSpPr>
            <p:nvPr/>
          </p:nvSpPr>
          <p:spPr bwMode="auto">
            <a:xfrm>
              <a:off x="7498817" y="2154586"/>
              <a:ext cx="1470979" cy="538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rPr>
                <a:t>Scattering Angle, </a:t>
              </a:r>
              <a: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Arial" charset="0"/>
                </a:rPr>
                <a:t>q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 charset="0"/>
                </a:rPr>
                <a:t>is related to the momentum transfer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 charset="0"/>
                </a:rPr>
                <a:t>vector, </a:t>
              </a:r>
              <a:r>
                <a:rPr kumimoji="0" lang="en-GB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 charset="0"/>
                </a:rPr>
                <a:t>Q</a:t>
              </a:r>
              <a:r>
                <a:rPr kumimoji="0" lang="en-GB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 charset="0"/>
                </a:rPr>
                <a:t>, by…   </a:t>
              </a:r>
              <a:r>
                <a:rPr kumimoji="0" lang="en-GB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rPr>
                <a:t> </a:t>
              </a:r>
            </a:p>
          </p:txBody>
        </p:sp>
        <p:sp>
          <p:nvSpPr>
            <p:cNvPr id="25" name="Text Box 3527"/>
            <p:cNvSpPr txBox="1">
              <a:spLocks noChangeArrowheads="1"/>
            </p:cNvSpPr>
            <p:nvPr/>
          </p:nvSpPr>
          <p:spPr bwMode="auto">
            <a:xfrm>
              <a:off x="7356502" y="3095295"/>
              <a:ext cx="175560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rPr>
                <a:t>Q</a:t>
              </a:r>
              <a:r>
                <a:rPr kumimoji="0" lang="en-GB" altLang="en-US" sz="1200" b="1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rPr>
                <a:t>k</a:t>
              </a:r>
              <a:r>
                <a:rPr kumimoji="0" lang="en-GB" altLang="en-US" sz="1200" b="1" i="0" u="none" strike="noStrike" kern="1200" cap="none" spc="0" normalizeH="0" baseline="-5000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rPr>
                <a:t>i</a:t>
              </a:r>
              <a:r>
                <a:rPr kumimoji="0" lang="en-GB" altLang="en-US" sz="12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rPr>
                <a:t>=</a:t>
              </a:r>
              <a:r>
                <a:rPr kumimoji="0" lang="en-GB" altLang="en-US" sz="1200" b="1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rPr>
                <a:t>k</a:t>
              </a:r>
              <a:r>
                <a:rPr kumimoji="0" lang="en-GB" altLang="en-US" sz="1200" b="1" i="0" u="none" strike="noStrike" kern="1200" cap="none" spc="0" normalizeH="0" baseline="-5000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rPr>
                <a:t>f</a:t>
              </a:r>
              <a:r>
                <a:rPr kumimoji="0" lang="en-GB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rPr>
                <a:t> = 4</a:t>
              </a:r>
              <a:r>
                <a:rPr kumimoji="0" lang="en-GB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  <a:sym typeface="Symbol"/>
                </a:rPr>
                <a:t>(</a:t>
              </a:r>
              <a:r>
                <a:rPr kumimoji="0" lang="en-GB" altLang="en-US" sz="1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  <a:sym typeface="Symbol"/>
                </a:rPr>
                <a:t>-1</a:t>
              </a:r>
              <a:r>
                <a:rPr kumimoji="0" lang="en-GB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  <a:sym typeface="Symbol"/>
                </a:rPr>
                <a:t>)sin(</a:t>
              </a:r>
              <a:r>
                <a:rPr kumimoji="0" lang="en-GB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Arial" charset="0"/>
                </a:rPr>
                <a:t>q/2)</a:t>
              </a:r>
              <a:endPara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26" name="Down Arrow 25"/>
            <p:cNvSpPr/>
            <p:nvPr/>
          </p:nvSpPr>
          <p:spPr>
            <a:xfrm>
              <a:off x="8144353" y="2739361"/>
              <a:ext cx="179907" cy="307975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i</a:t>
              </a:r>
            </a:p>
          </p:txBody>
        </p:sp>
        <p:sp>
          <p:nvSpPr>
            <p:cNvPr id="27" name="Text Box 3527"/>
            <p:cNvSpPr txBox="1">
              <a:spLocks noChangeArrowheads="1"/>
            </p:cNvSpPr>
            <p:nvPr/>
          </p:nvSpPr>
          <p:spPr bwMode="auto">
            <a:xfrm>
              <a:off x="7411811" y="3451274"/>
              <a:ext cx="16450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 charset="0"/>
                </a:rPr>
                <a:t>…which, when we relate this to Braggs law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 charset="0"/>
                </a:rPr>
                <a:t> is inversely proportional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 charset="0"/>
                </a:rPr>
                <a:t>to the length scale being observed  </a:t>
              </a:r>
              <a:r>
                <a:rPr kumimoji="0" lang="en-GB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rPr>
                <a:t> </a:t>
              </a:r>
            </a:p>
          </p:txBody>
        </p:sp>
        <p:sp>
          <p:nvSpPr>
            <p:cNvPr id="28" name="Text Box 3527"/>
            <p:cNvSpPr txBox="1">
              <a:spLocks noChangeArrowheads="1"/>
            </p:cNvSpPr>
            <p:nvPr/>
          </p:nvSpPr>
          <p:spPr bwMode="auto">
            <a:xfrm>
              <a:off x="7352665" y="4220827"/>
              <a:ext cx="177644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Arial" charset="0"/>
                </a:rPr>
                <a:t>q </a:t>
              </a:r>
              <a:r>
                <a:rPr kumimoji="0" lang="en-GB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 charset="0"/>
                  <a:sym typeface="Symbol"/>
                </a:rPr>
                <a:t> Q  1/length scale</a:t>
              </a:r>
              <a:r>
                <a:rPr kumimoji="0" lang="en-GB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 charset="0"/>
                </a:rPr>
                <a:t> </a:t>
              </a:r>
              <a:r>
                <a:rPr kumimoji="0" lang="en-GB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rPr>
                <a:t> 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864654" y="1723509"/>
              <a:ext cx="7393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rPr>
                <a:t>Note!</a:t>
              </a:r>
            </a:p>
          </p:txBody>
        </p:sp>
        <p:sp>
          <p:nvSpPr>
            <p:cNvPr id="32" name="Down Arrow 31"/>
            <p:cNvSpPr/>
            <p:nvPr/>
          </p:nvSpPr>
          <p:spPr>
            <a:xfrm>
              <a:off x="8150936" y="3867676"/>
              <a:ext cx="179907" cy="307975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i</a:t>
              </a:r>
            </a:p>
          </p:txBody>
        </p:sp>
      </p:grpSp>
      <p:pic>
        <p:nvPicPr>
          <p:cNvPr id="388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393" y="1974595"/>
            <a:ext cx="752375" cy="94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Text Box 9"/>
          <p:cNvSpPr txBox="1">
            <a:spLocks noChangeArrowheads="1"/>
          </p:cNvSpPr>
          <p:nvPr/>
        </p:nvSpPr>
        <p:spPr bwMode="auto">
          <a:xfrm>
            <a:off x="465138" y="3443288"/>
            <a:ext cx="180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Neutron Source</a:t>
            </a:r>
          </a:p>
        </p:txBody>
      </p:sp>
      <p:sp>
        <p:nvSpPr>
          <p:cNvPr id="41987" name="Line 11"/>
          <p:cNvSpPr>
            <a:spLocks noChangeShapeType="1"/>
          </p:cNvSpPr>
          <p:nvPr/>
        </p:nvSpPr>
        <p:spPr bwMode="auto">
          <a:xfrm>
            <a:off x="2409825" y="3662363"/>
            <a:ext cx="1582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41988" name="Line 3528"/>
          <p:cNvSpPr>
            <a:spLocks noChangeShapeType="1"/>
          </p:cNvSpPr>
          <p:nvPr/>
        </p:nvSpPr>
        <p:spPr bwMode="auto">
          <a:xfrm flipV="1">
            <a:off x="5246688" y="2681288"/>
            <a:ext cx="66992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41990" name="Line 3528"/>
          <p:cNvSpPr>
            <a:spLocks noChangeShapeType="1"/>
          </p:cNvSpPr>
          <p:nvPr/>
        </p:nvSpPr>
        <p:spPr bwMode="auto">
          <a:xfrm flipV="1">
            <a:off x="4895850" y="2278063"/>
            <a:ext cx="36513" cy="958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41991" name="Text Box 3527"/>
          <p:cNvSpPr txBox="1">
            <a:spLocks noChangeArrowheads="1"/>
          </p:cNvSpPr>
          <p:nvPr/>
        </p:nvSpPr>
        <p:spPr bwMode="auto">
          <a:xfrm>
            <a:off x="3992563" y="1908175"/>
            <a:ext cx="22009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Detector 1,  Intensity(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sym typeface="Symbol" pitchFamily="18" charset="2"/>
              </a:rPr>
              <a:t>Q</a:t>
            </a:r>
            <a:r>
              <a:rPr kumimoji="0" lang="en-GB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sym typeface="Symbol" pitchFamily="18" charset="2"/>
              </a:rPr>
              <a:t>1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,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</a:rPr>
              <a:t>D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E)</a:t>
            </a:r>
            <a:endParaRPr kumimoji="0" lang="en-GB" altLang="en-US" sz="12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150938" y="333375"/>
            <a:ext cx="7793037" cy="1462088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ahoma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ahoma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>
                  <a:outerShdw blurRad="50800" dist="50800" dir="246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Arial" charset="0"/>
              </a:rPr>
              <a:t>QENS and the Time of Flight (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>
                  <a:outerShdw blurRad="50800" dist="50800" dir="246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Arial" charset="0"/>
              </a:rPr>
              <a:t>ToF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>
                  <a:outerShdw blurRad="50800" dist="50800" dir="246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Arial" charset="0"/>
              </a:rPr>
              <a:t>) technique</a:t>
            </a:r>
          </a:p>
        </p:txBody>
      </p:sp>
      <p:sp>
        <p:nvSpPr>
          <p:cNvPr id="41994" name="Line 11"/>
          <p:cNvSpPr>
            <a:spLocks noChangeShapeType="1"/>
          </p:cNvSpPr>
          <p:nvPr/>
        </p:nvSpPr>
        <p:spPr bwMode="auto">
          <a:xfrm>
            <a:off x="5397500" y="3627438"/>
            <a:ext cx="1582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484438" y="3443288"/>
            <a:ext cx="44450" cy="417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1996" name="TextBox 29"/>
          <p:cNvSpPr txBox="1">
            <a:spLocks noChangeArrowheads="1"/>
          </p:cNvSpPr>
          <p:nvPr/>
        </p:nvSpPr>
        <p:spPr bwMode="auto">
          <a:xfrm>
            <a:off x="1325563" y="2825750"/>
            <a:ext cx="11811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velocity selector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206625" y="3103563"/>
            <a:ext cx="200025" cy="265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8" name="Text Box 13"/>
          <p:cNvSpPr txBox="1">
            <a:spLocks noChangeArrowheads="1"/>
          </p:cNvSpPr>
          <p:nvPr/>
        </p:nvSpPr>
        <p:spPr bwMode="auto">
          <a:xfrm>
            <a:off x="2932113" y="3167063"/>
            <a:ext cx="754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 E</a:t>
            </a:r>
            <a:r>
              <a:rPr kumimoji="0" lang="en-GB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incident</a:t>
            </a:r>
          </a:p>
        </p:txBody>
      </p:sp>
      <p:sp>
        <p:nvSpPr>
          <p:cNvPr id="41999" name="Text Box 13"/>
          <p:cNvSpPr txBox="1">
            <a:spLocks noChangeArrowheads="1"/>
          </p:cNvSpPr>
          <p:nvPr/>
        </p:nvSpPr>
        <p:spPr bwMode="auto">
          <a:xfrm>
            <a:off x="4967288" y="2278063"/>
            <a:ext cx="768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E</a:t>
            </a:r>
            <a:r>
              <a:rPr kumimoji="0" lang="en-GB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scattered</a:t>
            </a:r>
          </a:p>
        </p:txBody>
      </p:sp>
      <p:sp>
        <p:nvSpPr>
          <p:cNvPr id="42000" name="TextBox 37"/>
          <p:cNvSpPr txBox="1">
            <a:spLocks noChangeArrowheads="1"/>
          </p:cNvSpPr>
          <p:nvPr/>
        </p:nvSpPr>
        <p:spPr bwMode="auto">
          <a:xfrm>
            <a:off x="2843213" y="3811588"/>
            <a:ext cx="9318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distance, L</a:t>
            </a:r>
            <a:r>
              <a:rPr kumimoji="0" lang="en-GB" altLang="en-US" sz="11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42001" name="TextBox 38"/>
          <p:cNvSpPr txBox="1">
            <a:spLocks noChangeArrowheads="1"/>
          </p:cNvSpPr>
          <p:nvPr/>
        </p:nvSpPr>
        <p:spPr bwMode="auto">
          <a:xfrm>
            <a:off x="5618163" y="2955925"/>
            <a:ext cx="9318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distance, L</a:t>
            </a:r>
            <a:r>
              <a:rPr kumimoji="0" lang="en-GB" altLang="en-US" sz="11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42002" name="Text Box 3530"/>
          <p:cNvSpPr txBox="1">
            <a:spLocks noChangeArrowheads="1"/>
          </p:cNvSpPr>
          <p:nvPr/>
        </p:nvSpPr>
        <p:spPr bwMode="auto">
          <a:xfrm>
            <a:off x="5397500" y="3167063"/>
            <a:ext cx="381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Arial" charset="0"/>
              </a:rPr>
              <a:t>q</a:t>
            </a:r>
            <a:r>
              <a:rPr kumimoji="0" lang="en-GB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Arial" charset="0"/>
              </a:rPr>
              <a:t>2</a:t>
            </a:r>
          </a:p>
        </p:txBody>
      </p:sp>
      <p:sp>
        <p:nvSpPr>
          <p:cNvPr id="42003" name="Text Box 3530"/>
          <p:cNvSpPr txBox="1">
            <a:spLocks noChangeArrowheads="1"/>
          </p:cNvSpPr>
          <p:nvPr/>
        </p:nvSpPr>
        <p:spPr bwMode="auto">
          <a:xfrm>
            <a:off x="4997450" y="2825750"/>
            <a:ext cx="382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Arial" charset="0"/>
              </a:rPr>
              <a:t>q</a:t>
            </a:r>
            <a:r>
              <a:rPr kumimoji="0" lang="en-GB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Arial" charset="0"/>
              </a:rPr>
              <a:t>1</a:t>
            </a:r>
          </a:p>
        </p:txBody>
      </p:sp>
      <p:pic>
        <p:nvPicPr>
          <p:cNvPr id="388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9" r="11238"/>
          <a:stretch/>
        </p:blipFill>
        <p:spPr bwMode="auto">
          <a:xfrm>
            <a:off x="4222239" y="3183641"/>
            <a:ext cx="966505" cy="957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3527"/>
          <p:cNvSpPr txBox="1">
            <a:spLocks noChangeArrowheads="1"/>
          </p:cNvSpPr>
          <p:nvPr/>
        </p:nvSpPr>
        <p:spPr bwMode="auto">
          <a:xfrm>
            <a:off x="6021016" y="2405063"/>
            <a:ext cx="12904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Detector 2,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Intensity(</a:t>
            </a:r>
            <a:r>
              <a:rPr lang="en-GB" altLang="en-US" sz="1200" dirty="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Q</a:t>
            </a:r>
            <a:r>
              <a:rPr kumimoji="0" lang="en-GB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2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,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</a:rPr>
              <a:t>D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E)</a:t>
            </a:r>
            <a:endParaRPr kumimoji="0" lang="en-GB" altLang="en-US" sz="12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grpSp>
        <p:nvGrpSpPr>
          <p:cNvPr id="33" name="Group 11"/>
          <p:cNvGrpSpPr>
            <a:grpSpLocks/>
          </p:cNvGrpSpPr>
          <p:nvPr/>
        </p:nvGrpSpPr>
        <p:grpSpPr bwMode="auto">
          <a:xfrm>
            <a:off x="2406650" y="4298591"/>
            <a:ext cx="4646381" cy="2269077"/>
            <a:chOff x="899592" y="2348880"/>
            <a:chExt cx="7416800" cy="3960440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65"/>
            <a:stretch>
              <a:fillRect/>
            </a:stretch>
          </p:blipFill>
          <p:spPr bwMode="auto">
            <a:xfrm>
              <a:off x="899592" y="2348880"/>
              <a:ext cx="7416800" cy="3960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Line 4"/>
            <p:cNvSpPr>
              <a:spLocks noChangeShapeType="1"/>
            </p:cNvSpPr>
            <p:nvPr/>
          </p:nvSpPr>
          <p:spPr bwMode="auto">
            <a:xfrm flipV="1">
              <a:off x="3120571" y="2525485"/>
              <a:ext cx="0" cy="3377699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36" name="Line 5"/>
            <p:cNvSpPr>
              <a:spLocks noChangeShapeType="1"/>
            </p:cNvSpPr>
            <p:nvPr/>
          </p:nvSpPr>
          <p:spPr bwMode="auto">
            <a:xfrm flipV="1">
              <a:off x="5408762" y="2500207"/>
              <a:ext cx="0" cy="3457327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37" name="Text Box 6"/>
            <p:cNvSpPr txBox="1">
              <a:spLocks noChangeArrowheads="1"/>
            </p:cNvSpPr>
            <p:nvPr/>
          </p:nvSpPr>
          <p:spPr bwMode="auto">
            <a:xfrm>
              <a:off x="899592" y="5046689"/>
              <a:ext cx="2520950" cy="752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6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rPr>
                <a:t>Light, 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rPr>
                <a:t>ultra low x-rays</a:t>
              </a:r>
              <a:endPara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38" name="Text Box 7"/>
            <p:cNvSpPr txBox="1">
              <a:spLocks noChangeArrowheads="1"/>
            </p:cNvSpPr>
            <p:nvPr/>
          </p:nvSpPr>
          <p:spPr bwMode="auto">
            <a:xfrm>
              <a:off x="3491880" y="5186499"/>
              <a:ext cx="1657350" cy="456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6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rPr>
                <a:t>SANS, SAXS</a:t>
              </a:r>
              <a:endParaRPr kumimoji="0" lang="en-US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39" name="Text Box 8"/>
            <p:cNvSpPr txBox="1">
              <a:spLocks noChangeArrowheads="1"/>
            </p:cNvSpPr>
            <p:nvPr/>
          </p:nvSpPr>
          <p:spPr bwMode="auto">
            <a:xfrm>
              <a:off x="5580113" y="5049180"/>
              <a:ext cx="2447924" cy="752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6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rPr>
                <a:t>Wide angle, intermediate angle</a:t>
              </a:r>
              <a:endParaRPr kumimoji="0" lang="en-US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</p:grpSp>
      <p:sp>
        <p:nvSpPr>
          <p:cNvPr id="40" name="Text Box 3527"/>
          <p:cNvSpPr txBox="1">
            <a:spLocks noChangeArrowheads="1"/>
          </p:cNvSpPr>
          <p:nvPr/>
        </p:nvSpPr>
        <p:spPr bwMode="auto">
          <a:xfrm>
            <a:off x="2715616" y="6488668"/>
            <a:ext cx="41209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Increasing scattering Angle, </a:t>
            </a:r>
            <a:r>
              <a:rPr kumimoji="0" lang="en-GB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Arial" charset="0"/>
              </a:rPr>
              <a:t>q 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rPr>
              <a:t>or</a:t>
            </a:r>
            <a:r>
              <a:rPr kumimoji="0" lang="en-GB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rPr>
              <a:t>  Q</a:t>
            </a:r>
            <a:endParaRPr kumimoji="0" lang="en-GB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itchFamily="18" charset="2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rPr>
              <a:t>  </a:t>
            </a:r>
            <a:r>
              <a:rPr kumimoji="0" lang="en-GB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188869" y="6673334"/>
            <a:ext cx="64766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78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477"/>
    </mc:Choice>
    <mc:Fallback xmlns="">
      <p:transition spd="slow" advTm="8847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9"/>
          <p:cNvSpPr txBox="1">
            <a:spLocks noChangeArrowheads="1"/>
          </p:cNvSpPr>
          <p:nvPr/>
        </p:nvSpPr>
        <p:spPr bwMode="auto">
          <a:xfrm>
            <a:off x="465138" y="3443288"/>
            <a:ext cx="180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1800">
                <a:solidFill>
                  <a:srgbClr val="000000"/>
                </a:solidFill>
                <a:latin typeface="Tahoma" pitchFamily="34" charset="0"/>
              </a:rPr>
              <a:t>Neutron Source</a:t>
            </a:r>
          </a:p>
        </p:txBody>
      </p:sp>
      <p:sp>
        <p:nvSpPr>
          <p:cNvPr id="57347" name="Line 11"/>
          <p:cNvSpPr>
            <a:spLocks noChangeShapeType="1"/>
          </p:cNvSpPr>
          <p:nvPr/>
        </p:nvSpPr>
        <p:spPr bwMode="auto">
          <a:xfrm>
            <a:off x="2409825" y="3662363"/>
            <a:ext cx="1582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7348" name="Line 3528"/>
          <p:cNvSpPr>
            <a:spLocks noChangeShapeType="1"/>
          </p:cNvSpPr>
          <p:nvPr/>
        </p:nvSpPr>
        <p:spPr bwMode="auto">
          <a:xfrm flipV="1">
            <a:off x="5246688" y="2681288"/>
            <a:ext cx="66992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7350" name="Line 3528"/>
          <p:cNvSpPr>
            <a:spLocks noChangeShapeType="1"/>
          </p:cNvSpPr>
          <p:nvPr/>
        </p:nvSpPr>
        <p:spPr bwMode="auto">
          <a:xfrm flipV="1">
            <a:off x="4895850" y="2278063"/>
            <a:ext cx="36513" cy="958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150938" y="310728"/>
            <a:ext cx="7793037" cy="1462088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GB" sz="2800" kern="0" dirty="0">
              <a:solidFill>
                <a:srgbClr val="333399"/>
              </a:solidFill>
              <a:latin typeface="Tahoma"/>
              <a:ea typeface="+mj-ea"/>
              <a:cs typeface="+mj-cs"/>
            </a:endParaRPr>
          </a:p>
          <a:p>
            <a:pPr>
              <a:defRPr/>
            </a:pPr>
            <a:endParaRPr lang="en-GB" sz="2800" kern="0" dirty="0">
              <a:solidFill>
                <a:srgbClr val="333399"/>
              </a:solidFill>
              <a:latin typeface="Tahoma"/>
              <a:ea typeface="+mj-ea"/>
              <a:cs typeface="+mj-cs"/>
            </a:endParaRPr>
          </a:p>
          <a:p>
            <a:pPr>
              <a:defRPr/>
            </a:pPr>
            <a:r>
              <a:rPr lang="en-GB" sz="2800" kern="0" dirty="0">
                <a:solidFill>
                  <a:srgbClr val="333399"/>
                </a:solidFill>
                <a:effectLst>
                  <a:outerShdw blurRad="50800" dist="50800" dir="2460000" algn="bl" rotWithShape="0">
                    <a:prstClr val="black">
                      <a:alpha val="40000"/>
                    </a:prstClr>
                  </a:outerShdw>
                </a:effectLst>
                <a:latin typeface="Tahoma"/>
                <a:ea typeface="+mj-ea"/>
                <a:cs typeface="+mj-cs"/>
              </a:rPr>
              <a:t>Information extracted …</a:t>
            </a:r>
          </a:p>
        </p:txBody>
      </p:sp>
      <p:sp>
        <p:nvSpPr>
          <p:cNvPr id="57354" name="Line 11"/>
          <p:cNvSpPr>
            <a:spLocks noChangeShapeType="1"/>
          </p:cNvSpPr>
          <p:nvPr/>
        </p:nvSpPr>
        <p:spPr bwMode="auto">
          <a:xfrm>
            <a:off x="5397500" y="3627438"/>
            <a:ext cx="1582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484438" y="3443288"/>
            <a:ext cx="44450" cy="417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7356" name="TextBox 2"/>
          <p:cNvSpPr txBox="1">
            <a:spLocks noChangeArrowheads="1"/>
          </p:cNvSpPr>
          <p:nvPr/>
        </p:nvSpPr>
        <p:spPr bwMode="auto">
          <a:xfrm>
            <a:off x="1325563" y="2825750"/>
            <a:ext cx="11811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100"/>
              <a:t>velocity selector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206625" y="3103563"/>
            <a:ext cx="200025" cy="265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58" name="Text Box 13"/>
          <p:cNvSpPr txBox="1">
            <a:spLocks noChangeArrowheads="1"/>
          </p:cNvSpPr>
          <p:nvPr/>
        </p:nvSpPr>
        <p:spPr bwMode="auto">
          <a:xfrm>
            <a:off x="2932113" y="3167063"/>
            <a:ext cx="754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Tahoma" pitchFamily="34" charset="0"/>
              </a:rPr>
              <a:t> E</a:t>
            </a:r>
            <a:r>
              <a:rPr lang="en-GB" altLang="en-US" sz="1400" baseline="-25000">
                <a:solidFill>
                  <a:srgbClr val="000000"/>
                </a:solidFill>
                <a:latin typeface="Tahoma" pitchFamily="34" charset="0"/>
              </a:rPr>
              <a:t>incident</a:t>
            </a:r>
          </a:p>
        </p:txBody>
      </p:sp>
      <p:sp>
        <p:nvSpPr>
          <p:cNvPr id="57359" name="Text Box 13"/>
          <p:cNvSpPr txBox="1">
            <a:spLocks noChangeArrowheads="1"/>
          </p:cNvSpPr>
          <p:nvPr/>
        </p:nvSpPr>
        <p:spPr bwMode="auto">
          <a:xfrm>
            <a:off x="4967288" y="2278063"/>
            <a:ext cx="768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Tahoma" pitchFamily="34" charset="0"/>
              </a:rPr>
              <a:t>E</a:t>
            </a:r>
            <a:r>
              <a:rPr lang="en-GB" altLang="en-US" sz="1400" baseline="-25000">
                <a:solidFill>
                  <a:srgbClr val="000000"/>
                </a:solidFill>
                <a:latin typeface="Tahoma" pitchFamily="34" charset="0"/>
              </a:rPr>
              <a:t>scattered</a:t>
            </a:r>
          </a:p>
        </p:txBody>
      </p:sp>
      <p:sp>
        <p:nvSpPr>
          <p:cNvPr id="57360" name="TextBox 31"/>
          <p:cNvSpPr txBox="1">
            <a:spLocks noChangeArrowheads="1"/>
          </p:cNvSpPr>
          <p:nvPr/>
        </p:nvSpPr>
        <p:spPr bwMode="auto">
          <a:xfrm>
            <a:off x="5618163" y="2955925"/>
            <a:ext cx="9318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100"/>
              <a:t>distance, L</a:t>
            </a:r>
            <a:r>
              <a:rPr lang="en-GB" altLang="en-US" sz="1100" baseline="-25000"/>
              <a:t>2</a:t>
            </a:r>
          </a:p>
        </p:txBody>
      </p:sp>
      <p:sp>
        <p:nvSpPr>
          <p:cNvPr id="57361" name="Text Box 3530"/>
          <p:cNvSpPr txBox="1">
            <a:spLocks noChangeArrowheads="1"/>
          </p:cNvSpPr>
          <p:nvPr/>
        </p:nvSpPr>
        <p:spPr bwMode="auto">
          <a:xfrm>
            <a:off x="5397500" y="3167063"/>
            <a:ext cx="381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rgbClr val="000000"/>
                </a:solidFill>
                <a:latin typeface="Symbol" pitchFamily="18" charset="2"/>
              </a:rPr>
              <a:t>q</a:t>
            </a:r>
            <a:r>
              <a:rPr lang="en-GB" altLang="en-US" sz="1800" baseline="-25000">
                <a:solidFill>
                  <a:srgbClr val="000000"/>
                </a:solidFill>
                <a:latin typeface="Symbol" pitchFamily="18" charset="2"/>
              </a:rPr>
              <a:t>2</a:t>
            </a:r>
          </a:p>
        </p:txBody>
      </p:sp>
      <p:sp>
        <p:nvSpPr>
          <p:cNvPr id="57362" name="Text Box 3530"/>
          <p:cNvSpPr txBox="1">
            <a:spLocks noChangeArrowheads="1"/>
          </p:cNvSpPr>
          <p:nvPr/>
        </p:nvSpPr>
        <p:spPr bwMode="auto">
          <a:xfrm>
            <a:off x="4997450" y="2825750"/>
            <a:ext cx="382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rgbClr val="000000"/>
                </a:solidFill>
                <a:latin typeface="Symbol" pitchFamily="18" charset="2"/>
              </a:rPr>
              <a:t>q</a:t>
            </a:r>
            <a:r>
              <a:rPr lang="en-GB" altLang="en-US" sz="1800" baseline="-25000">
                <a:solidFill>
                  <a:srgbClr val="000000"/>
                </a:solidFill>
                <a:latin typeface="Symbol" pitchFamily="18" charset="2"/>
              </a:rPr>
              <a:t>1</a:t>
            </a:r>
          </a:p>
        </p:txBody>
      </p:sp>
      <p:graphicFrame>
        <p:nvGraphicFramePr>
          <p:cNvPr id="57363" name="Object 4"/>
          <p:cNvGraphicFramePr>
            <a:graphicFrameLocks noChangeAspect="1"/>
          </p:cNvGraphicFramePr>
          <p:nvPr/>
        </p:nvGraphicFramePr>
        <p:xfrm>
          <a:off x="6657975" y="4364038"/>
          <a:ext cx="2468563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17" name="Equation" r:id="rId4" imgW="2171520" imgH="431640" progId="Equation.3">
                  <p:embed/>
                </p:oleObj>
              </mc:Choice>
              <mc:Fallback>
                <p:oleObj name="Equation" r:id="rId4" imgW="21715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7975" y="4364038"/>
                        <a:ext cx="2468563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4" name="Text Box 9"/>
          <p:cNvSpPr txBox="1">
            <a:spLocks noChangeArrowheads="1"/>
          </p:cNvSpPr>
          <p:nvPr/>
        </p:nvSpPr>
        <p:spPr bwMode="auto">
          <a:xfrm>
            <a:off x="674687" y="3911600"/>
            <a:ext cx="180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80008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Dynamics</a:t>
            </a:r>
          </a:p>
        </p:txBody>
      </p:sp>
      <p:sp>
        <p:nvSpPr>
          <p:cNvPr id="57365" name="Rectangle 1948"/>
          <p:cNvSpPr>
            <a:spLocks noChangeArrowheads="1"/>
          </p:cNvSpPr>
          <p:nvPr/>
        </p:nvSpPr>
        <p:spPr bwMode="auto">
          <a:xfrm>
            <a:off x="7267575" y="3870325"/>
            <a:ext cx="1177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80008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Geometry</a:t>
            </a:r>
          </a:p>
        </p:txBody>
      </p:sp>
      <p:sp>
        <p:nvSpPr>
          <p:cNvPr id="924" name="Text Box 3522"/>
          <p:cNvSpPr txBox="1">
            <a:spLocks noChangeArrowheads="1"/>
          </p:cNvSpPr>
          <p:nvPr/>
        </p:nvSpPr>
        <p:spPr bwMode="auto">
          <a:xfrm>
            <a:off x="3110015" y="5255047"/>
            <a:ext cx="400110" cy="53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rgbClr val="000000"/>
                </a:solidFill>
                <a:cs typeface="+mn-cs"/>
              </a:rPr>
              <a:t>I(</a:t>
            </a:r>
            <a:r>
              <a:rPr lang="en-GB" sz="1400" dirty="0" err="1">
                <a:solidFill>
                  <a:srgbClr val="000000"/>
                </a:solidFill>
                <a:cs typeface="+mn-cs"/>
              </a:rPr>
              <a:t>Q,t</a:t>
            </a:r>
            <a:r>
              <a:rPr lang="en-GB" sz="1400" dirty="0">
                <a:solidFill>
                  <a:srgbClr val="000000"/>
                </a:solidFill>
                <a:cs typeface="+mn-cs"/>
              </a:rPr>
              <a:t>)</a:t>
            </a:r>
          </a:p>
        </p:txBody>
      </p:sp>
      <p:sp>
        <p:nvSpPr>
          <p:cNvPr id="57367" name="Line 1907"/>
          <p:cNvSpPr>
            <a:spLocks noChangeShapeType="1"/>
          </p:cNvSpPr>
          <p:nvPr/>
        </p:nvSpPr>
        <p:spPr bwMode="auto">
          <a:xfrm>
            <a:off x="3608388" y="4660900"/>
            <a:ext cx="0" cy="17414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7368" name="Line 1908"/>
          <p:cNvSpPr>
            <a:spLocks noChangeShapeType="1"/>
          </p:cNvSpPr>
          <p:nvPr/>
        </p:nvSpPr>
        <p:spPr bwMode="auto">
          <a:xfrm>
            <a:off x="3608388" y="6419850"/>
            <a:ext cx="25003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927" name="Straight Connector 926"/>
          <p:cNvCxnSpPr/>
          <p:nvPr/>
        </p:nvCxnSpPr>
        <p:spPr bwMode="auto">
          <a:xfrm>
            <a:off x="3848100" y="4741863"/>
            <a:ext cx="2073275" cy="0"/>
          </a:xfrm>
          <a:prstGeom prst="line">
            <a:avLst/>
          </a:prstGeom>
          <a:ln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8" name="Straight Arrow Connector 927"/>
          <p:cNvCxnSpPr/>
          <p:nvPr/>
        </p:nvCxnSpPr>
        <p:spPr bwMode="auto">
          <a:xfrm rot="5400000">
            <a:off x="5412581" y="5328444"/>
            <a:ext cx="101123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71" name="TextBox 13"/>
          <p:cNvSpPr txBox="1">
            <a:spLocks noChangeArrowheads="1"/>
          </p:cNvSpPr>
          <p:nvPr/>
        </p:nvSpPr>
        <p:spPr bwMode="auto">
          <a:xfrm>
            <a:off x="6200775" y="5772150"/>
            <a:ext cx="635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dirty="0" err="1">
                <a:solidFill>
                  <a:srgbClr val="000000"/>
                </a:solidFill>
                <a:latin typeface="Tahoma" pitchFamily="34" charset="0"/>
              </a:rPr>
              <a:t>I</a:t>
            </a:r>
            <a:r>
              <a:rPr lang="en-GB" altLang="en-US" sz="1600" baseline="-25000" dirty="0" err="1">
                <a:solidFill>
                  <a:srgbClr val="000000"/>
                </a:solidFill>
                <a:latin typeface="Tahoma" pitchFamily="34" charset="0"/>
              </a:rPr>
              <a:t>elastic</a:t>
            </a:r>
            <a:endParaRPr lang="en-GB" altLang="en-US" sz="1600" baseline="-250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7372" name="TextBox 14"/>
          <p:cNvSpPr txBox="1">
            <a:spLocks noChangeArrowheads="1"/>
          </p:cNvSpPr>
          <p:nvPr/>
        </p:nvSpPr>
        <p:spPr bwMode="auto">
          <a:xfrm>
            <a:off x="6026462" y="4568825"/>
            <a:ext cx="6397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dirty="0" err="1">
                <a:solidFill>
                  <a:srgbClr val="000000"/>
                </a:solidFill>
                <a:latin typeface="Tahoma" pitchFamily="34" charset="0"/>
              </a:rPr>
              <a:t>I</a:t>
            </a:r>
            <a:r>
              <a:rPr lang="en-GB" altLang="en-US" sz="1600" baseline="-25000" dirty="0" err="1">
                <a:solidFill>
                  <a:srgbClr val="000000"/>
                </a:solidFill>
                <a:latin typeface="Tahoma" pitchFamily="34" charset="0"/>
              </a:rPr>
              <a:t>non</a:t>
            </a:r>
            <a:r>
              <a:rPr lang="en-GB" altLang="en-US" sz="1600" baseline="-25000" dirty="0">
                <a:solidFill>
                  <a:srgbClr val="000000"/>
                </a:solidFill>
                <a:latin typeface="Tahoma" pitchFamily="34" charset="0"/>
              </a:rPr>
              <a:t>-el</a:t>
            </a:r>
          </a:p>
        </p:txBody>
      </p:sp>
      <p:cxnSp>
        <p:nvCxnSpPr>
          <p:cNvPr id="931" name="Straight Connector 930"/>
          <p:cNvCxnSpPr/>
          <p:nvPr/>
        </p:nvCxnSpPr>
        <p:spPr bwMode="auto">
          <a:xfrm flipV="1">
            <a:off x="5918200" y="5921375"/>
            <a:ext cx="196850" cy="3175"/>
          </a:xfrm>
          <a:prstGeom prst="line">
            <a:avLst/>
          </a:prstGeom>
          <a:ln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2" name="Straight Arrow Connector 931"/>
          <p:cNvCxnSpPr/>
          <p:nvPr/>
        </p:nvCxnSpPr>
        <p:spPr bwMode="auto">
          <a:xfrm rot="16200000" flipH="1">
            <a:off x="5695950" y="6203950"/>
            <a:ext cx="441325" cy="952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3" name="Picture 3" descr="Figure_2_Revised_1200_dpi_8p5_EISF_Example_Telli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0425" y="4967288"/>
            <a:ext cx="1150938" cy="1108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7376" name="Object 2"/>
          <p:cNvGraphicFramePr>
            <a:graphicFrameLocks noChangeAspect="1"/>
          </p:cNvGraphicFramePr>
          <p:nvPr/>
        </p:nvGraphicFramePr>
        <p:xfrm>
          <a:off x="295275" y="4356100"/>
          <a:ext cx="2547938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18" name="Equation" r:id="rId7" imgW="1637589" imgH="431613" progId="Equation.3">
                  <p:embed/>
                </p:oleObj>
              </mc:Choice>
              <mc:Fallback>
                <p:oleObj name="Equation" r:id="rId7" imgW="1637589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" y="4356100"/>
                        <a:ext cx="2547938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77" name="Text Box 3522"/>
          <p:cNvSpPr txBox="1">
            <a:spLocks noChangeArrowheads="1"/>
          </p:cNvSpPr>
          <p:nvPr/>
        </p:nvSpPr>
        <p:spPr bwMode="auto">
          <a:xfrm>
            <a:off x="3168650" y="4606925"/>
            <a:ext cx="282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Tahoma" pitchFamily="34" charset="0"/>
              </a:rPr>
              <a:t>1</a:t>
            </a:r>
          </a:p>
        </p:txBody>
      </p:sp>
      <p:grpSp>
        <p:nvGrpSpPr>
          <p:cNvPr id="57378" name="Group 6341"/>
          <p:cNvGrpSpPr>
            <a:grpSpLocks/>
          </p:cNvGrpSpPr>
          <p:nvPr/>
        </p:nvGrpSpPr>
        <p:grpSpPr bwMode="auto">
          <a:xfrm>
            <a:off x="3575050" y="4768850"/>
            <a:ext cx="2246313" cy="1225550"/>
            <a:chOff x="1115616" y="5301208"/>
            <a:chExt cx="2245532" cy="1226290"/>
          </a:xfrm>
        </p:grpSpPr>
        <p:grpSp>
          <p:nvGrpSpPr>
            <p:cNvPr id="57384" name="Group 1945"/>
            <p:cNvGrpSpPr>
              <a:grpSpLocks/>
            </p:cNvGrpSpPr>
            <p:nvPr/>
          </p:nvGrpSpPr>
          <p:grpSpPr bwMode="auto">
            <a:xfrm>
              <a:off x="1115616" y="5301208"/>
              <a:ext cx="2245532" cy="1226290"/>
              <a:chOff x="6736675" y="4288730"/>
              <a:chExt cx="1944870" cy="956053"/>
            </a:xfrm>
          </p:grpSpPr>
          <p:sp>
            <p:nvSpPr>
              <p:cNvPr id="57389" name="Line 812"/>
              <p:cNvSpPr>
                <a:spLocks noChangeShapeType="1"/>
              </p:cNvSpPr>
              <p:nvPr/>
            </p:nvSpPr>
            <p:spPr bwMode="auto">
              <a:xfrm>
                <a:off x="6821795" y="4852583"/>
                <a:ext cx="10476" cy="14660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390" name="Line 813"/>
              <p:cNvSpPr>
                <a:spLocks noChangeShapeType="1"/>
              </p:cNvSpPr>
              <p:nvPr/>
            </p:nvSpPr>
            <p:spPr bwMode="auto">
              <a:xfrm>
                <a:off x="6832271" y="4867244"/>
                <a:ext cx="9167" cy="13532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391" name="Line 814"/>
              <p:cNvSpPr>
                <a:spLocks noChangeShapeType="1"/>
              </p:cNvSpPr>
              <p:nvPr/>
            </p:nvSpPr>
            <p:spPr bwMode="auto">
              <a:xfrm>
                <a:off x="6841438" y="4880776"/>
                <a:ext cx="11786" cy="12405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392" name="Line 815"/>
              <p:cNvSpPr>
                <a:spLocks noChangeShapeType="1"/>
              </p:cNvSpPr>
              <p:nvPr/>
            </p:nvSpPr>
            <p:spPr bwMode="auto">
              <a:xfrm>
                <a:off x="6853224" y="4893181"/>
                <a:ext cx="9167" cy="12405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393" name="Line 816"/>
              <p:cNvSpPr>
                <a:spLocks noChangeShapeType="1"/>
              </p:cNvSpPr>
              <p:nvPr/>
            </p:nvSpPr>
            <p:spPr bwMode="auto">
              <a:xfrm>
                <a:off x="6862391" y="4905586"/>
                <a:ext cx="11786" cy="11277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394" name="Line 817"/>
              <p:cNvSpPr>
                <a:spLocks noChangeShapeType="1"/>
              </p:cNvSpPr>
              <p:nvPr/>
            </p:nvSpPr>
            <p:spPr bwMode="auto">
              <a:xfrm>
                <a:off x="6874176" y="4916863"/>
                <a:ext cx="10476" cy="9022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395" name="Line 818"/>
              <p:cNvSpPr>
                <a:spLocks noChangeShapeType="1"/>
              </p:cNvSpPr>
              <p:nvPr/>
            </p:nvSpPr>
            <p:spPr bwMode="auto">
              <a:xfrm>
                <a:off x="6884653" y="4925884"/>
                <a:ext cx="9167" cy="7894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396" name="Line 819"/>
              <p:cNvSpPr>
                <a:spLocks noChangeShapeType="1"/>
              </p:cNvSpPr>
              <p:nvPr/>
            </p:nvSpPr>
            <p:spPr bwMode="auto">
              <a:xfrm>
                <a:off x="6893820" y="4933778"/>
                <a:ext cx="11786" cy="9022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397" name="Line 820"/>
              <p:cNvSpPr>
                <a:spLocks noChangeShapeType="1"/>
              </p:cNvSpPr>
              <p:nvPr/>
            </p:nvSpPr>
            <p:spPr bwMode="auto">
              <a:xfrm>
                <a:off x="6905605" y="4942800"/>
                <a:ext cx="9167" cy="6766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398" name="Line 821"/>
              <p:cNvSpPr>
                <a:spLocks noChangeShapeType="1"/>
              </p:cNvSpPr>
              <p:nvPr/>
            </p:nvSpPr>
            <p:spPr bwMode="auto">
              <a:xfrm>
                <a:off x="6914772" y="4949566"/>
                <a:ext cx="10476" cy="6766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399" name="Line 822"/>
              <p:cNvSpPr>
                <a:spLocks noChangeShapeType="1"/>
              </p:cNvSpPr>
              <p:nvPr/>
            </p:nvSpPr>
            <p:spPr bwMode="auto">
              <a:xfrm>
                <a:off x="6925248" y="4956332"/>
                <a:ext cx="10476" cy="7894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00" name="Line 823"/>
              <p:cNvSpPr>
                <a:spLocks noChangeShapeType="1"/>
              </p:cNvSpPr>
              <p:nvPr/>
            </p:nvSpPr>
            <p:spPr bwMode="auto">
              <a:xfrm>
                <a:off x="6935725" y="4964226"/>
                <a:ext cx="11786" cy="4511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01" name="Line 824"/>
              <p:cNvSpPr>
                <a:spLocks noChangeShapeType="1"/>
              </p:cNvSpPr>
              <p:nvPr/>
            </p:nvSpPr>
            <p:spPr bwMode="auto">
              <a:xfrm>
                <a:off x="6947511" y="4968737"/>
                <a:ext cx="9167" cy="6766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02" name="Line 825"/>
              <p:cNvSpPr>
                <a:spLocks noChangeShapeType="1"/>
              </p:cNvSpPr>
              <p:nvPr/>
            </p:nvSpPr>
            <p:spPr bwMode="auto">
              <a:xfrm>
                <a:off x="6956677" y="4975503"/>
                <a:ext cx="11786" cy="5639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03" name="Line 826"/>
              <p:cNvSpPr>
                <a:spLocks noChangeShapeType="1"/>
              </p:cNvSpPr>
              <p:nvPr/>
            </p:nvSpPr>
            <p:spPr bwMode="auto">
              <a:xfrm>
                <a:off x="6968463" y="4981142"/>
                <a:ext cx="9167" cy="5639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04" name="Line 827"/>
              <p:cNvSpPr>
                <a:spLocks noChangeShapeType="1"/>
              </p:cNvSpPr>
              <p:nvPr/>
            </p:nvSpPr>
            <p:spPr bwMode="auto">
              <a:xfrm>
                <a:off x="6977630" y="4986780"/>
                <a:ext cx="10476" cy="4511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05" name="Line 828"/>
              <p:cNvSpPr>
                <a:spLocks noChangeShapeType="1"/>
              </p:cNvSpPr>
              <p:nvPr/>
            </p:nvSpPr>
            <p:spPr bwMode="auto">
              <a:xfrm>
                <a:off x="6988106" y="4991291"/>
                <a:ext cx="10476" cy="4511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06" name="Line 829"/>
              <p:cNvSpPr>
                <a:spLocks noChangeShapeType="1"/>
              </p:cNvSpPr>
              <p:nvPr/>
            </p:nvSpPr>
            <p:spPr bwMode="auto">
              <a:xfrm>
                <a:off x="6998582" y="4995802"/>
                <a:ext cx="10476" cy="5639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07" name="Line 830"/>
              <p:cNvSpPr>
                <a:spLocks noChangeShapeType="1"/>
              </p:cNvSpPr>
              <p:nvPr/>
            </p:nvSpPr>
            <p:spPr bwMode="auto">
              <a:xfrm>
                <a:off x="7009059" y="5001441"/>
                <a:ext cx="10476" cy="5639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08" name="Line 831"/>
              <p:cNvSpPr>
                <a:spLocks noChangeShapeType="1"/>
              </p:cNvSpPr>
              <p:nvPr/>
            </p:nvSpPr>
            <p:spPr bwMode="auto">
              <a:xfrm>
                <a:off x="7019535" y="5007079"/>
                <a:ext cx="10476" cy="3383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09" name="Line 832"/>
              <p:cNvSpPr>
                <a:spLocks noChangeShapeType="1"/>
              </p:cNvSpPr>
              <p:nvPr/>
            </p:nvSpPr>
            <p:spPr bwMode="auto">
              <a:xfrm>
                <a:off x="7030011" y="5010462"/>
                <a:ext cx="10476" cy="5639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10" name="Line 833"/>
              <p:cNvSpPr>
                <a:spLocks noChangeShapeType="1"/>
              </p:cNvSpPr>
              <p:nvPr/>
            </p:nvSpPr>
            <p:spPr bwMode="auto">
              <a:xfrm>
                <a:off x="7040488" y="5016101"/>
                <a:ext cx="10476" cy="4511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11" name="Line 834"/>
              <p:cNvSpPr>
                <a:spLocks noChangeShapeType="1"/>
              </p:cNvSpPr>
              <p:nvPr/>
            </p:nvSpPr>
            <p:spPr bwMode="auto">
              <a:xfrm>
                <a:off x="7050964" y="5020612"/>
                <a:ext cx="10476" cy="2255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12" name="Line 835"/>
              <p:cNvSpPr>
                <a:spLocks noChangeShapeType="1"/>
              </p:cNvSpPr>
              <p:nvPr/>
            </p:nvSpPr>
            <p:spPr bwMode="auto">
              <a:xfrm>
                <a:off x="7061440" y="5022867"/>
                <a:ext cx="10476" cy="5639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13" name="Line 836"/>
              <p:cNvSpPr>
                <a:spLocks noChangeShapeType="1"/>
              </p:cNvSpPr>
              <p:nvPr/>
            </p:nvSpPr>
            <p:spPr bwMode="auto">
              <a:xfrm>
                <a:off x="7071917" y="5028505"/>
                <a:ext cx="10476" cy="3383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14" name="Line 837"/>
              <p:cNvSpPr>
                <a:spLocks noChangeShapeType="1"/>
              </p:cNvSpPr>
              <p:nvPr/>
            </p:nvSpPr>
            <p:spPr bwMode="auto">
              <a:xfrm>
                <a:off x="7082393" y="5031889"/>
                <a:ext cx="10476" cy="3383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15" name="Line 838"/>
              <p:cNvSpPr>
                <a:spLocks noChangeShapeType="1"/>
              </p:cNvSpPr>
              <p:nvPr/>
            </p:nvSpPr>
            <p:spPr bwMode="auto">
              <a:xfrm>
                <a:off x="7092869" y="5035272"/>
                <a:ext cx="10476" cy="3383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16" name="Line 839"/>
              <p:cNvSpPr>
                <a:spLocks noChangeShapeType="1"/>
              </p:cNvSpPr>
              <p:nvPr/>
            </p:nvSpPr>
            <p:spPr bwMode="auto">
              <a:xfrm>
                <a:off x="7103345" y="5038655"/>
                <a:ext cx="10476" cy="2255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17" name="Line 840"/>
              <p:cNvSpPr>
                <a:spLocks noChangeShapeType="1"/>
              </p:cNvSpPr>
              <p:nvPr/>
            </p:nvSpPr>
            <p:spPr bwMode="auto">
              <a:xfrm>
                <a:off x="7113822" y="5040910"/>
                <a:ext cx="10476" cy="3383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18" name="Line 841"/>
              <p:cNvSpPr>
                <a:spLocks noChangeShapeType="1"/>
              </p:cNvSpPr>
              <p:nvPr/>
            </p:nvSpPr>
            <p:spPr bwMode="auto">
              <a:xfrm>
                <a:off x="7124298" y="5044293"/>
                <a:ext cx="10476" cy="4511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19" name="Line 842"/>
              <p:cNvSpPr>
                <a:spLocks noChangeShapeType="1"/>
              </p:cNvSpPr>
              <p:nvPr/>
            </p:nvSpPr>
            <p:spPr bwMode="auto">
              <a:xfrm>
                <a:off x="7134774" y="5048804"/>
                <a:ext cx="10476" cy="2255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20" name="Line 843"/>
              <p:cNvSpPr>
                <a:spLocks noChangeShapeType="1"/>
              </p:cNvSpPr>
              <p:nvPr/>
            </p:nvSpPr>
            <p:spPr bwMode="auto">
              <a:xfrm>
                <a:off x="7145251" y="5051060"/>
                <a:ext cx="10476" cy="3383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21" name="Line 844"/>
              <p:cNvSpPr>
                <a:spLocks noChangeShapeType="1"/>
              </p:cNvSpPr>
              <p:nvPr/>
            </p:nvSpPr>
            <p:spPr bwMode="auto">
              <a:xfrm>
                <a:off x="7155727" y="5054443"/>
                <a:ext cx="10476" cy="3383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22" name="Line 845"/>
              <p:cNvSpPr>
                <a:spLocks noChangeShapeType="1"/>
              </p:cNvSpPr>
              <p:nvPr/>
            </p:nvSpPr>
            <p:spPr bwMode="auto">
              <a:xfrm>
                <a:off x="7166203" y="5057826"/>
                <a:ext cx="10476" cy="1128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23" name="Line 846"/>
              <p:cNvSpPr>
                <a:spLocks noChangeShapeType="1"/>
              </p:cNvSpPr>
              <p:nvPr/>
            </p:nvSpPr>
            <p:spPr bwMode="auto">
              <a:xfrm>
                <a:off x="7176679" y="5058954"/>
                <a:ext cx="10476" cy="3383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24" name="Line 847"/>
              <p:cNvSpPr>
                <a:spLocks noChangeShapeType="1"/>
              </p:cNvSpPr>
              <p:nvPr/>
            </p:nvSpPr>
            <p:spPr bwMode="auto">
              <a:xfrm>
                <a:off x="7187156" y="5062337"/>
                <a:ext cx="10476" cy="3383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25" name="Line 848"/>
              <p:cNvSpPr>
                <a:spLocks noChangeShapeType="1"/>
              </p:cNvSpPr>
              <p:nvPr/>
            </p:nvSpPr>
            <p:spPr bwMode="auto">
              <a:xfrm>
                <a:off x="7197632" y="5065720"/>
                <a:ext cx="10476" cy="2255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26" name="Line 849"/>
              <p:cNvSpPr>
                <a:spLocks noChangeShapeType="1"/>
              </p:cNvSpPr>
              <p:nvPr/>
            </p:nvSpPr>
            <p:spPr bwMode="auto">
              <a:xfrm>
                <a:off x="7208108" y="5067975"/>
                <a:ext cx="9167" cy="1128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27" name="Line 850"/>
              <p:cNvSpPr>
                <a:spLocks noChangeShapeType="1"/>
              </p:cNvSpPr>
              <p:nvPr/>
            </p:nvSpPr>
            <p:spPr bwMode="auto">
              <a:xfrm>
                <a:off x="7217275" y="5069103"/>
                <a:ext cx="11786" cy="3383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28" name="Line 851"/>
              <p:cNvSpPr>
                <a:spLocks noChangeShapeType="1"/>
              </p:cNvSpPr>
              <p:nvPr/>
            </p:nvSpPr>
            <p:spPr bwMode="auto">
              <a:xfrm>
                <a:off x="7229061" y="5072486"/>
                <a:ext cx="10476" cy="3383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29" name="Line 852"/>
              <p:cNvSpPr>
                <a:spLocks noChangeShapeType="1"/>
              </p:cNvSpPr>
              <p:nvPr/>
            </p:nvSpPr>
            <p:spPr bwMode="auto">
              <a:xfrm>
                <a:off x="7239537" y="5075869"/>
                <a:ext cx="10476" cy="2255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30" name="Line 853"/>
              <p:cNvSpPr>
                <a:spLocks noChangeShapeType="1"/>
              </p:cNvSpPr>
              <p:nvPr/>
            </p:nvSpPr>
            <p:spPr bwMode="auto">
              <a:xfrm>
                <a:off x="7250014" y="5078125"/>
                <a:ext cx="10476" cy="1128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31" name="Line 854"/>
              <p:cNvSpPr>
                <a:spLocks noChangeShapeType="1"/>
              </p:cNvSpPr>
              <p:nvPr/>
            </p:nvSpPr>
            <p:spPr bwMode="auto">
              <a:xfrm>
                <a:off x="7260490" y="5079252"/>
                <a:ext cx="10476" cy="3383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32" name="Line 855"/>
              <p:cNvSpPr>
                <a:spLocks noChangeShapeType="1"/>
              </p:cNvSpPr>
              <p:nvPr/>
            </p:nvSpPr>
            <p:spPr bwMode="auto">
              <a:xfrm>
                <a:off x="7270966" y="5082635"/>
                <a:ext cx="9167" cy="2255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33" name="Line 856"/>
              <p:cNvSpPr>
                <a:spLocks noChangeShapeType="1"/>
              </p:cNvSpPr>
              <p:nvPr/>
            </p:nvSpPr>
            <p:spPr bwMode="auto">
              <a:xfrm>
                <a:off x="7280133" y="5084891"/>
                <a:ext cx="10476" cy="2255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34" name="Line 857"/>
              <p:cNvSpPr>
                <a:spLocks noChangeShapeType="1"/>
              </p:cNvSpPr>
              <p:nvPr/>
            </p:nvSpPr>
            <p:spPr bwMode="auto">
              <a:xfrm>
                <a:off x="7290609" y="5087146"/>
                <a:ext cx="11786" cy="0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35" name="Line 858"/>
              <p:cNvSpPr>
                <a:spLocks noChangeShapeType="1"/>
              </p:cNvSpPr>
              <p:nvPr/>
            </p:nvSpPr>
            <p:spPr bwMode="auto">
              <a:xfrm>
                <a:off x="7302395" y="5087146"/>
                <a:ext cx="9167" cy="2255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36" name="Line 859"/>
              <p:cNvSpPr>
                <a:spLocks noChangeShapeType="1"/>
              </p:cNvSpPr>
              <p:nvPr/>
            </p:nvSpPr>
            <p:spPr bwMode="auto">
              <a:xfrm>
                <a:off x="7311562" y="5089402"/>
                <a:ext cx="11786" cy="2255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37" name="Line 860"/>
              <p:cNvSpPr>
                <a:spLocks noChangeShapeType="1"/>
              </p:cNvSpPr>
              <p:nvPr/>
            </p:nvSpPr>
            <p:spPr bwMode="auto">
              <a:xfrm>
                <a:off x="7323348" y="5091657"/>
                <a:ext cx="9167" cy="1128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38" name="Line 861"/>
              <p:cNvSpPr>
                <a:spLocks noChangeShapeType="1"/>
              </p:cNvSpPr>
              <p:nvPr/>
            </p:nvSpPr>
            <p:spPr bwMode="auto">
              <a:xfrm>
                <a:off x="7332514" y="5092785"/>
                <a:ext cx="10476" cy="3383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39" name="Line 862"/>
              <p:cNvSpPr>
                <a:spLocks noChangeShapeType="1"/>
              </p:cNvSpPr>
              <p:nvPr/>
            </p:nvSpPr>
            <p:spPr bwMode="auto">
              <a:xfrm>
                <a:off x="7342991" y="5096168"/>
                <a:ext cx="10476" cy="1128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40" name="Line 863"/>
              <p:cNvSpPr>
                <a:spLocks noChangeShapeType="1"/>
              </p:cNvSpPr>
              <p:nvPr/>
            </p:nvSpPr>
            <p:spPr bwMode="auto">
              <a:xfrm>
                <a:off x="7353467" y="5097296"/>
                <a:ext cx="11786" cy="1128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41" name="Line 864"/>
              <p:cNvSpPr>
                <a:spLocks noChangeShapeType="1"/>
              </p:cNvSpPr>
              <p:nvPr/>
            </p:nvSpPr>
            <p:spPr bwMode="auto">
              <a:xfrm>
                <a:off x="7365253" y="5098423"/>
                <a:ext cx="10476" cy="2255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42" name="Line 865"/>
              <p:cNvSpPr>
                <a:spLocks noChangeShapeType="1"/>
              </p:cNvSpPr>
              <p:nvPr/>
            </p:nvSpPr>
            <p:spPr bwMode="auto">
              <a:xfrm>
                <a:off x="7375729" y="5100679"/>
                <a:ext cx="10476" cy="2255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43" name="Line 866"/>
              <p:cNvSpPr>
                <a:spLocks noChangeShapeType="1"/>
              </p:cNvSpPr>
              <p:nvPr/>
            </p:nvSpPr>
            <p:spPr bwMode="auto">
              <a:xfrm>
                <a:off x="7386205" y="5102934"/>
                <a:ext cx="9167" cy="1128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44" name="Line 867"/>
              <p:cNvSpPr>
                <a:spLocks noChangeShapeType="1"/>
              </p:cNvSpPr>
              <p:nvPr/>
            </p:nvSpPr>
            <p:spPr bwMode="auto">
              <a:xfrm>
                <a:off x="7395372" y="5104062"/>
                <a:ext cx="10476" cy="1128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45" name="Line 868"/>
              <p:cNvSpPr>
                <a:spLocks noChangeShapeType="1"/>
              </p:cNvSpPr>
              <p:nvPr/>
            </p:nvSpPr>
            <p:spPr bwMode="auto">
              <a:xfrm>
                <a:off x="7405848" y="5105189"/>
                <a:ext cx="10476" cy="1128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46" name="Line 869"/>
              <p:cNvSpPr>
                <a:spLocks noChangeShapeType="1"/>
              </p:cNvSpPr>
              <p:nvPr/>
            </p:nvSpPr>
            <p:spPr bwMode="auto">
              <a:xfrm>
                <a:off x="7416325" y="5106317"/>
                <a:ext cx="10476" cy="2255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47" name="Line 870"/>
              <p:cNvSpPr>
                <a:spLocks noChangeShapeType="1"/>
              </p:cNvSpPr>
              <p:nvPr/>
            </p:nvSpPr>
            <p:spPr bwMode="auto">
              <a:xfrm>
                <a:off x="7426801" y="5108573"/>
                <a:ext cx="11786" cy="1128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48" name="Line 871"/>
              <p:cNvSpPr>
                <a:spLocks noChangeShapeType="1"/>
              </p:cNvSpPr>
              <p:nvPr/>
            </p:nvSpPr>
            <p:spPr bwMode="auto">
              <a:xfrm>
                <a:off x="7438587" y="5109700"/>
                <a:ext cx="9167" cy="1128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49" name="Line 872"/>
              <p:cNvSpPr>
                <a:spLocks noChangeShapeType="1"/>
              </p:cNvSpPr>
              <p:nvPr/>
            </p:nvSpPr>
            <p:spPr bwMode="auto">
              <a:xfrm>
                <a:off x="7447754" y="5110828"/>
                <a:ext cx="10476" cy="1128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50" name="Line 873"/>
              <p:cNvSpPr>
                <a:spLocks noChangeShapeType="1"/>
              </p:cNvSpPr>
              <p:nvPr/>
            </p:nvSpPr>
            <p:spPr bwMode="auto">
              <a:xfrm>
                <a:off x="7458230" y="5111956"/>
                <a:ext cx="10476" cy="2255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51" name="Line 874"/>
              <p:cNvSpPr>
                <a:spLocks noChangeShapeType="1"/>
              </p:cNvSpPr>
              <p:nvPr/>
            </p:nvSpPr>
            <p:spPr bwMode="auto">
              <a:xfrm>
                <a:off x="7468706" y="5114211"/>
                <a:ext cx="10476" cy="1128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52" name="Line 875"/>
              <p:cNvSpPr>
                <a:spLocks noChangeShapeType="1"/>
              </p:cNvSpPr>
              <p:nvPr/>
            </p:nvSpPr>
            <p:spPr bwMode="auto">
              <a:xfrm>
                <a:off x="7479182" y="5115339"/>
                <a:ext cx="10476" cy="1128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53" name="Line 876"/>
              <p:cNvSpPr>
                <a:spLocks noChangeShapeType="1"/>
              </p:cNvSpPr>
              <p:nvPr/>
            </p:nvSpPr>
            <p:spPr bwMode="auto">
              <a:xfrm>
                <a:off x="7489659" y="5116467"/>
                <a:ext cx="10476" cy="1128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54" name="Line 877"/>
              <p:cNvSpPr>
                <a:spLocks noChangeShapeType="1"/>
              </p:cNvSpPr>
              <p:nvPr/>
            </p:nvSpPr>
            <p:spPr bwMode="auto">
              <a:xfrm>
                <a:off x="7500135" y="5117594"/>
                <a:ext cx="10476" cy="1128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55" name="Line 878"/>
              <p:cNvSpPr>
                <a:spLocks noChangeShapeType="1"/>
              </p:cNvSpPr>
              <p:nvPr/>
            </p:nvSpPr>
            <p:spPr bwMode="auto">
              <a:xfrm>
                <a:off x="7510611" y="5118722"/>
                <a:ext cx="9167" cy="2255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56" name="Line 879"/>
              <p:cNvSpPr>
                <a:spLocks noChangeShapeType="1"/>
              </p:cNvSpPr>
              <p:nvPr/>
            </p:nvSpPr>
            <p:spPr bwMode="auto">
              <a:xfrm>
                <a:off x="7519778" y="5120977"/>
                <a:ext cx="11786" cy="1128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57" name="Line 880"/>
              <p:cNvSpPr>
                <a:spLocks noChangeShapeType="1"/>
              </p:cNvSpPr>
              <p:nvPr/>
            </p:nvSpPr>
            <p:spPr bwMode="auto">
              <a:xfrm>
                <a:off x="7531564" y="5122105"/>
                <a:ext cx="10476" cy="1128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58" name="Line 881"/>
              <p:cNvSpPr>
                <a:spLocks noChangeShapeType="1"/>
              </p:cNvSpPr>
              <p:nvPr/>
            </p:nvSpPr>
            <p:spPr bwMode="auto">
              <a:xfrm>
                <a:off x="7542040" y="5123233"/>
                <a:ext cx="10476" cy="1128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59" name="Line 882"/>
              <p:cNvSpPr>
                <a:spLocks noChangeShapeType="1"/>
              </p:cNvSpPr>
              <p:nvPr/>
            </p:nvSpPr>
            <p:spPr bwMode="auto">
              <a:xfrm>
                <a:off x="7552516" y="5124360"/>
                <a:ext cx="10476" cy="1128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60" name="Line 883"/>
              <p:cNvSpPr>
                <a:spLocks noChangeShapeType="1"/>
              </p:cNvSpPr>
              <p:nvPr/>
            </p:nvSpPr>
            <p:spPr bwMode="auto">
              <a:xfrm>
                <a:off x="7562993" y="5125488"/>
                <a:ext cx="10476" cy="0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61" name="Line 804"/>
              <p:cNvSpPr>
                <a:spLocks noChangeShapeType="1"/>
              </p:cNvSpPr>
              <p:nvPr/>
            </p:nvSpPr>
            <p:spPr bwMode="auto">
              <a:xfrm>
                <a:off x="6772033" y="4288730"/>
                <a:ext cx="11786" cy="221030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62" name="Line 805"/>
              <p:cNvSpPr>
                <a:spLocks noChangeShapeType="1"/>
              </p:cNvSpPr>
              <p:nvPr/>
            </p:nvSpPr>
            <p:spPr bwMode="auto">
              <a:xfrm>
                <a:off x="6783818" y="4509761"/>
                <a:ext cx="9167" cy="151113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63" name="Line 806"/>
              <p:cNvSpPr>
                <a:spLocks noChangeShapeType="1"/>
              </p:cNvSpPr>
              <p:nvPr/>
            </p:nvSpPr>
            <p:spPr bwMode="auto">
              <a:xfrm>
                <a:off x="6792985" y="4660873"/>
                <a:ext cx="10476" cy="83450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64" name="Line 807"/>
              <p:cNvSpPr>
                <a:spLocks noChangeShapeType="1"/>
              </p:cNvSpPr>
              <p:nvPr/>
            </p:nvSpPr>
            <p:spPr bwMode="auto">
              <a:xfrm>
                <a:off x="6803462" y="4744324"/>
                <a:ext cx="11786" cy="53002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65" name="Line 808"/>
              <p:cNvSpPr>
                <a:spLocks noChangeShapeType="1"/>
              </p:cNvSpPr>
              <p:nvPr/>
            </p:nvSpPr>
            <p:spPr bwMode="auto">
              <a:xfrm>
                <a:off x="6815247" y="4797326"/>
                <a:ext cx="9167" cy="28193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66" name="Line 809"/>
              <p:cNvSpPr>
                <a:spLocks noChangeShapeType="1"/>
              </p:cNvSpPr>
              <p:nvPr/>
            </p:nvSpPr>
            <p:spPr bwMode="auto">
              <a:xfrm>
                <a:off x="6824414" y="4825518"/>
                <a:ext cx="10476" cy="25937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67" name="Line 810"/>
              <p:cNvSpPr>
                <a:spLocks noChangeShapeType="1"/>
              </p:cNvSpPr>
              <p:nvPr/>
            </p:nvSpPr>
            <p:spPr bwMode="auto">
              <a:xfrm>
                <a:off x="6834890" y="4851456"/>
                <a:ext cx="10476" cy="15788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68" name="Line 458"/>
              <p:cNvSpPr>
                <a:spLocks noChangeShapeType="1"/>
              </p:cNvSpPr>
              <p:nvPr/>
            </p:nvSpPr>
            <p:spPr bwMode="auto">
              <a:xfrm>
                <a:off x="6756318" y="4514272"/>
                <a:ext cx="1310" cy="2819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69" name="Line 459"/>
              <p:cNvSpPr>
                <a:spLocks noChangeShapeType="1"/>
              </p:cNvSpPr>
              <p:nvPr/>
            </p:nvSpPr>
            <p:spPr bwMode="auto">
              <a:xfrm>
                <a:off x="6736675" y="4542464"/>
                <a:ext cx="39286" cy="1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70" name="Line 460"/>
              <p:cNvSpPr>
                <a:spLocks noChangeShapeType="1"/>
              </p:cNvSpPr>
              <p:nvPr/>
            </p:nvSpPr>
            <p:spPr bwMode="auto">
              <a:xfrm>
                <a:off x="6775961" y="4722897"/>
                <a:ext cx="1310" cy="2593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71" name="Line 461"/>
              <p:cNvSpPr>
                <a:spLocks noChangeShapeType="1"/>
              </p:cNvSpPr>
              <p:nvPr/>
            </p:nvSpPr>
            <p:spPr bwMode="auto">
              <a:xfrm>
                <a:off x="6757628" y="4748834"/>
                <a:ext cx="39286" cy="1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72" name="Line 463"/>
              <p:cNvSpPr>
                <a:spLocks noChangeShapeType="1"/>
              </p:cNvSpPr>
              <p:nvPr/>
            </p:nvSpPr>
            <p:spPr bwMode="auto">
              <a:xfrm>
                <a:off x="6777271" y="4790560"/>
                <a:ext cx="40596" cy="1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73" name="Line 464"/>
              <p:cNvSpPr>
                <a:spLocks noChangeShapeType="1"/>
              </p:cNvSpPr>
              <p:nvPr/>
            </p:nvSpPr>
            <p:spPr bwMode="auto">
              <a:xfrm>
                <a:off x="6817866" y="4843562"/>
                <a:ext cx="1310" cy="2255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74" name="Line 465"/>
              <p:cNvSpPr>
                <a:spLocks noChangeShapeType="1"/>
              </p:cNvSpPr>
              <p:nvPr/>
            </p:nvSpPr>
            <p:spPr bwMode="auto">
              <a:xfrm>
                <a:off x="6799533" y="4866116"/>
                <a:ext cx="39286" cy="1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75" name="Line 466"/>
              <p:cNvSpPr>
                <a:spLocks noChangeShapeType="1"/>
              </p:cNvSpPr>
              <p:nvPr/>
            </p:nvSpPr>
            <p:spPr bwMode="auto">
              <a:xfrm>
                <a:off x="6838819" y="4888670"/>
                <a:ext cx="1310" cy="2255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76" name="Line 467"/>
              <p:cNvSpPr>
                <a:spLocks noChangeShapeType="1"/>
              </p:cNvSpPr>
              <p:nvPr/>
            </p:nvSpPr>
            <p:spPr bwMode="auto">
              <a:xfrm>
                <a:off x="6819176" y="4911224"/>
                <a:ext cx="40596" cy="1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77" name="Line 468"/>
              <p:cNvSpPr>
                <a:spLocks noChangeShapeType="1"/>
              </p:cNvSpPr>
              <p:nvPr/>
            </p:nvSpPr>
            <p:spPr bwMode="auto">
              <a:xfrm>
                <a:off x="6859772" y="4952949"/>
                <a:ext cx="1310" cy="2029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78" name="Line 469"/>
              <p:cNvSpPr>
                <a:spLocks noChangeShapeType="1"/>
              </p:cNvSpPr>
              <p:nvPr/>
            </p:nvSpPr>
            <p:spPr bwMode="auto">
              <a:xfrm>
                <a:off x="6840129" y="4973248"/>
                <a:ext cx="40596" cy="1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79" name="Line 470"/>
              <p:cNvSpPr>
                <a:spLocks noChangeShapeType="1"/>
              </p:cNvSpPr>
              <p:nvPr/>
            </p:nvSpPr>
            <p:spPr bwMode="auto">
              <a:xfrm>
                <a:off x="6880724" y="4937161"/>
                <a:ext cx="1310" cy="2029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80" name="Line 471"/>
              <p:cNvSpPr>
                <a:spLocks noChangeShapeType="1"/>
              </p:cNvSpPr>
              <p:nvPr/>
            </p:nvSpPr>
            <p:spPr bwMode="auto">
              <a:xfrm>
                <a:off x="6862391" y="4957460"/>
                <a:ext cx="39286" cy="1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81" name="Line 472"/>
              <p:cNvSpPr>
                <a:spLocks noChangeShapeType="1"/>
              </p:cNvSpPr>
              <p:nvPr/>
            </p:nvSpPr>
            <p:spPr bwMode="auto">
              <a:xfrm>
                <a:off x="6902986" y="4942800"/>
                <a:ext cx="0" cy="2029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82" name="Line 473"/>
              <p:cNvSpPr>
                <a:spLocks noChangeShapeType="1"/>
              </p:cNvSpPr>
              <p:nvPr/>
            </p:nvSpPr>
            <p:spPr bwMode="auto">
              <a:xfrm>
                <a:off x="6883343" y="4963099"/>
                <a:ext cx="39286" cy="1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83" name="Line 474"/>
              <p:cNvSpPr>
                <a:spLocks noChangeShapeType="1"/>
              </p:cNvSpPr>
              <p:nvPr/>
            </p:nvSpPr>
            <p:spPr bwMode="auto">
              <a:xfrm>
                <a:off x="6922629" y="4987908"/>
                <a:ext cx="1310" cy="1917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84" name="Line 475"/>
              <p:cNvSpPr>
                <a:spLocks noChangeShapeType="1"/>
              </p:cNvSpPr>
              <p:nvPr/>
            </p:nvSpPr>
            <p:spPr bwMode="auto">
              <a:xfrm>
                <a:off x="6902986" y="5007079"/>
                <a:ext cx="4059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85" name="Line 476"/>
              <p:cNvSpPr>
                <a:spLocks noChangeShapeType="1"/>
              </p:cNvSpPr>
              <p:nvPr/>
            </p:nvSpPr>
            <p:spPr bwMode="auto">
              <a:xfrm>
                <a:off x="6943582" y="5003696"/>
                <a:ext cx="1310" cy="1917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86" name="Line 477"/>
              <p:cNvSpPr>
                <a:spLocks noChangeShapeType="1"/>
              </p:cNvSpPr>
              <p:nvPr/>
            </p:nvSpPr>
            <p:spPr bwMode="auto">
              <a:xfrm>
                <a:off x="6925248" y="5022867"/>
                <a:ext cx="37977" cy="1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87" name="Line 478"/>
              <p:cNvSpPr>
                <a:spLocks noChangeShapeType="1"/>
              </p:cNvSpPr>
              <p:nvPr/>
            </p:nvSpPr>
            <p:spPr bwMode="auto">
              <a:xfrm>
                <a:off x="6965844" y="5014973"/>
                <a:ext cx="0" cy="1804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88" name="Line 479"/>
              <p:cNvSpPr>
                <a:spLocks noChangeShapeType="1"/>
              </p:cNvSpPr>
              <p:nvPr/>
            </p:nvSpPr>
            <p:spPr bwMode="auto">
              <a:xfrm>
                <a:off x="6946201" y="5033016"/>
                <a:ext cx="37977" cy="1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89" name="Line 480"/>
              <p:cNvSpPr>
                <a:spLocks noChangeShapeType="1"/>
              </p:cNvSpPr>
              <p:nvPr/>
            </p:nvSpPr>
            <p:spPr bwMode="auto">
              <a:xfrm>
                <a:off x="6984178" y="4978886"/>
                <a:ext cx="1310" cy="1917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90" name="Line 481"/>
              <p:cNvSpPr>
                <a:spLocks noChangeShapeType="1"/>
              </p:cNvSpPr>
              <p:nvPr/>
            </p:nvSpPr>
            <p:spPr bwMode="auto">
              <a:xfrm>
                <a:off x="6965844" y="4998057"/>
                <a:ext cx="39286" cy="1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91" name="Line 482"/>
              <p:cNvSpPr>
                <a:spLocks noChangeShapeType="1"/>
              </p:cNvSpPr>
              <p:nvPr/>
            </p:nvSpPr>
            <p:spPr bwMode="auto">
              <a:xfrm>
                <a:off x="7006440" y="5036399"/>
                <a:ext cx="0" cy="1804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92" name="Line 483"/>
              <p:cNvSpPr>
                <a:spLocks noChangeShapeType="1"/>
              </p:cNvSpPr>
              <p:nvPr/>
            </p:nvSpPr>
            <p:spPr bwMode="auto">
              <a:xfrm>
                <a:off x="6986797" y="5054443"/>
                <a:ext cx="3928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93" name="Line 484"/>
              <p:cNvSpPr>
                <a:spLocks noChangeShapeType="1"/>
              </p:cNvSpPr>
              <p:nvPr/>
            </p:nvSpPr>
            <p:spPr bwMode="auto">
              <a:xfrm>
                <a:off x="7027392" y="5013845"/>
                <a:ext cx="1310" cy="1917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94" name="Line 485"/>
              <p:cNvSpPr>
                <a:spLocks noChangeShapeType="1"/>
              </p:cNvSpPr>
              <p:nvPr/>
            </p:nvSpPr>
            <p:spPr bwMode="auto">
              <a:xfrm>
                <a:off x="7007749" y="5033016"/>
                <a:ext cx="39286" cy="1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95" name="Line 486"/>
              <p:cNvSpPr>
                <a:spLocks noChangeShapeType="1"/>
              </p:cNvSpPr>
              <p:nvPr/>
            </p:nvSpPr>
            <p:spPr bwMode="auto">
              <a:xfrm>
                <a:off x="7048345" y="5047676"/>
                <a:ext cx="1310" cy="1804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96" name="Line 487"/>
              <p:cNvSpPr>
                <a:spLocks noChangeShapeType="1"/>
              </p:cNvSpPr>
              <p:nvPr/>
            </p:nvSpPr>
            <p:spPr bwMode="auto">
              <a:xfrm>
                <a:off x="7028702" y="5065720"/>
                <a:ext cx="40596" cy="1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97" name="Line 488"/>
              <p:cNvSpPr>
                <a:spLocks noChangeShapeType="1"/>
              </p:cNvSpPr>
              <p:nvPr/>
            </p:nvSpPr>
            <p:spPr bwMode="auto">
              <a:xfrm>
                <a:off x="7069297" y="5044293"/>
                <a:ext cx="0" cy="1804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98" name="Line 489"/>
              <p:cNvSpPr>
                <a:spLocks noChangeShapeType="1"/>
              </p:cNvSpPr>
              <p:nvPr/>
            </p:nvSpPr>
            <p:spPr bwMode="auto">
              <a:xfrm>
                <a:off x="7049654" y="5062337"/>
                <a:ext cx="39286" cy="1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99" name="Line 490"/>
              <p:cNvSpPr>
                <a:spLocks noChangeShapeType="1"/>
              </p:cNvSpPr>
              <p:nvPr/>
            </p:nvSpPr>
            <p:spPr bwMode="auto">
              <a:xfrm>
                <a:off x="7090250" y="5042038"/>
                <a:ext cx="1310" cy="169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500" name="Line 491"/>
              <p:cNvSpPr>
                <a:spLocks noChangeShapeType="1"/>
              </p:cNvSpPr>
              <p:nvPr/>
            </p:nvSpPr>
            <p:spPr bwMode="auto">
              <a:xfrm>
                <a:off x="7070607" y="5058954"/>
                <a:ext cx="39286" cy="1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501" name="Line 492"/>
              <p:cNvSpPr>
                <a:spLocks noChangeShapeType="1"/>
              </p:cNvSpPr>
              <p:nvPr/>
            </p:nvSpPr>
            <p:spPr bwMode="auto">
              <a:xfrm>
                <a:off x="7111203" y="5036399"/>
                <a:ext cx="1310" cy="1804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502" name="Line 493"/>
              <p:cNvSpPr>
                <a:spLocks noChangeShapeType="1"/>
              </p:cNvSpPr>
              <p:nvPr/>
            </p:nvSpPr>
            <p:spPr bwMode="auto">
              <a:xfrm>
                <a:off x="7091560" y="5054443"/>
                <a:ext cx="4059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503" name="Line 494"/>
              <p:cNvSpPr>
                <a:spLocks noChangeShapeType="1"/>
              </p:cNvSpPr>
              <p:nvPr/>
            </p:nvSpPr>
            <p:spPr bwMode="auto">
              <a:xfrm>
                <a:off x="7132155" y="5106317"/>
                <a:ext cx="0" cy="146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504" name="Line 495"/>
              <p:cNvSpPr>
                <a:spLocks noChangeShapeType="1"/>
              </p:cNvSpPr>
              <p:nvPr/>
            </p:nvSpPr>
            <p:spPr bwMode="auto">
              <a:xfrm>
                <a:off x="7112512" y="5120977"/>
                <a:ext cx="39286" cy="1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505" name="Line 496"/>
              <p:cNvSpPr>
                <a:spLocks noChangeShapeType="1"/>
              </p:cNvSpPr>
              <p:nvPr/>
            </p:nvSpPr>
            <p:spPr bwMode="auto">
              <a:xfrm>
                <a:off x="7153108" y="5052187"/>
                <a:ext cx="1310" cy="1804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506" name="Line 497"/>
              <p:cNvSpPr>
                <a:spLocks noChangeShapeType="1"/>
              </p:cNvSpPr>
              <p:nvPr/>
            </p:nvSpPr>
            <p:spPr bwMode="auto">
              <a:xfrm>
                <a:off x="7133465" y="5070231"/>
                <a:ext cx="39286" cy="1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507" name="Line 498"/>
              <p:cNvSpPr>
                <a:spLocks noChangeShapeType="1"/>
              </p:cNvSpPr>
              <p:nvPr/>
            </p:nvSpPr>
            <p:spPr bwMode="auto">
              <a:xfrm>
                <a:off x="7174060" y="5104062"/>
                <a:ext cx="1310" cy="157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508" name="Line 499"/>
              <p:cNvSpPr>
                <a:spLocks noChangeShapeType="1"/>
              </p:cNvSpPr>
              <p:nvPr/>
            </p:nvSpPr>
            <p:spPr bwMode="auto">
              <a:xfrm>
                <a:off x="7154417" y="5119850"/>
                <a:ext cx="39286" cy="1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509" name="Line 500"/>
              <p:cNvSpPr>
                <a:spLocks noChangeShapeType="1"/>
              </p:cNvSpPr>
              <p:nvPr/>
            </p:nvSpPr>
            <p:spPr bwMode="auto">
              <a:xfrm>
                <a:off x="7195013" y="5093912"/>
                <a:ext cx="0" cy="1804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510" name="Line 501"/>
              <p:cNvSpPr>
                <a:spLocks noChangeShapeType="1"/>
              </p:cNvSpPr>
              <p:nvPr/>
            </p:nvSpPr>
            <p:spPr bwMode="auto">
              <a:xfrm>
                <a:off x="7175370" y="5111956"/>
                <a:ext cx="3928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511" name="Line 502"/>
              <p:cNvSpPr>
                <a:spLocks noChangeShapeType="1"/>
              </p:cNvSpPr>
              <p:nvPr/>
            </p:nvSpPr>
            <p:spPr bwMode="auto">
              <a:xfrm>
                <a:off x="7214656" y="5092785"/>
                <a:ext cx="1310" cy="157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512" name="Line 503"/>
              <p:cNvSpPr>
                <a:spLocks noChangeShapeType="1"/>
              </p:cNvSpPr>
              <p:nvPr/>
            </p:nvSpPr>
            <p:spPr bwMode="auto">
              <a:xfrm>
                <a:off x="7195013" y="5108573"/>
                <a:ext cx="40596" cy="1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513" name="Line 504"/>
              <p:cNvSpPr>
                <a:spLocks noChangeShapeType="1"/>
              </p:cNvSpPr>
              <p:nvPr/>
            </p:nvSpPr>
            <p:spPr bwMode="auto">
              <a:xfrm>
                <a:off x="7235609" y="5099551"/>
                <a:ext cx="1310" cy="169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514" name="Line 505"/>
              <p:cNvSpPr>
                <a:spLocks noChangeShapeType="1"/>
              </p:cNvSpPr>
              <p:nvPr/>
            </p:nvSpPr>
            <p:spPr bwMode="auto">
              <a:xfrm>
                <a:off x="7217275" y="5116467"/>
                <a:ext cx="39286" cy="1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515" name="Line 506"/>
              <p:cNvSpPr>
                <a:spLocks noChangeShapeType="1"/>
              </p:cNvSpPr>
              <p:nvPr/>
            </p:nvSpPr>
            <p:spPr bwMode="auto">
              <a:xfrm>
                <a:off x="7257871" y="5066847"/>
                <a:ext cx="0" cy="169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516" name="Line 507"/>
              <p:cNvSpPr>
                <a:spLocks noChangeShapeType="1"/>
              </p:cNvSpPr>
              <p:nvPr/>
            </p:nvSpPr>
            <p:spPr bwMode="auto">
              <a:xfrm>
                <a:off x="7238228" y="5083763"/>
                <a:ext cx="39286" cy="1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517" name="Line 508"/>
              <p:cNvSpPr>
                <a:spLocks noChangeShapeType="1"/>
              </p:cNvSpPr>
              <p:nvPr/>
            </p:nvSpPr>
            <p:spPr bwMode="auto">
              <a:xfrm>
                <a:off x="7277514" y="5100679"/>
                <a:ext cx="1310" cy="157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518" name="Line 509"/>
              <p:cNvSpPr>
                <a:spLocks noChangeShapeType="1"/>
              </p:cNvSpPr>
              <p:nvPr/>
            </p:nvSpPr>
            <p:spPr bwMode="auto">
              <a:xfrm>
                <a:off x="7257871" y="5116467"/>
                <a:ext cx="40596" cy="1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519" name="Line 510"/>
              <p:cNvSpPr>
                <a:spLocks noChangeShapeType="1"/>
              </p:cNvSpPr>
              <p:nvPr/>
            </p:nvSpPr>
            <p:spPr bwMode="auto">
              <a:xfrm>
                <a:off x="7298466" y="5119850"/>
                <a:ext cx="1310" cy="157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520" name="Line 511"/>
              <p:cNvSpPr>
                <a:spLocks noChangeShapeType="1"/>
              </p:cNvSpPr>
              <p:nvPr/>
            </p:nvSpPr>
            <p:spPr bwMode="auto">
              <a:xfrm>
                <a:off x="7280133" y="5135638"/>
                <a:ext cx="39286" cy="1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521" name="Line 512"/>
              <p:cNvSpPr>
                <a:spLocks noChangeShapeType="1"/>
              </p:cNvSpPr>
              <p:nvPr/>
            </p:nvSpPr>
            <p:spPr bwMode="auto">
              <a:xfrm>
                <a:off x="7320729" y="5115339"/>
                <a:ext cx="0" cy="157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522" name="Line 513"/>
              <p:cNvSpPr>
                <a:spLocks noChangeShapeType="1"/>
              </p:cNvSpPr>
              <p:nvPr/>
            </p:nvSpPr>
            <p:spPr bwMode="auto">
              <a:xfrm>
                <a:off x="7301085" y="5131127"/>
                <a:ext cx="3928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523" name="Line 514"/>
              <p:cNvSpPr>
                <a:spLocks noChangeShapeType="1"/>
              </p:cNvSpPr>
              <p:nvPr/>
            </p:nvSpPr>
            <p:spPr bwMode="auto">
              <a:xfrm>
                <a:off x="7340372" y="5114211"/>
                <a:ext cx="1310" cy="157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524" name="Line 515"/>
              <p:cNvSpPr>
                <a:spLocks noChangeShapeType="1"/>
              </p:cNvSpPr>
              <p:nvPr/>
            </p:nvSpPr>
            <p:spPr bwMode="auto">
              <a:xfrm>
                <a:off x="7320729" y="5129999"/>
                <a:ext cx="40596" cy="1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525" name="Line 516"/>
              <p:cNvSpPr>
                <a:spLocks noChangeShapeType="1"/>
              </p:cNvSpPr>
              <p:nvPr/>
            </p:nvSpPr>
            <p:spPr bwMode="auto">
              <a:xfrm>
                <a:off x="7361324" y="5101806"/>
                <a:ext cx="1310" cy="169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526" name="Line 517"/>
              <p:cNvSpPr>
                <a:spLocks noChangeShapeType="1"/>
              </p:cNvSpPr>
              <p:nvPr/>
            </p:nvSpPr>
            <p:spPr bwMode="auto">
              <a:xfrm>
                <a:off x="7342991" y="5118722"/>
                <a:ext cx="37977" cy="1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527" name="Line 518"/>
              <p:cNvSpPr>
                <a:spLocks noChangeShapeType="1"/>
              </p:cNvSpPr>
              <p:nvPr/>
            </p:nvSpPr>
            <p:spPr bwMode="auto">
              <a:xfrm>
                <a:off x="7383586" y="5124360"/>
                <a:ext cx="0" cy="157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528" name="Line 519"/>
              <p:cNvSpPr>
                <a:spLocks noChangeShapeType="1"/>
              </p:cNvSpPr>
              <p:nvPr/>
            </p:nvSpPr>
            <p:spPr bwMode="auto">
              <a:xfrm>
                <a:off x="7363943" y="5140148"/>
                <a:ext cx="3928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529" name="Line 520"/>
              <p:cNvSpPr>
                <a:spLocks noChangeShapeType="1"/>
              </p:cNvSpPr>
              <p:nvPr/>
            </p:nvSpPr>
            <p:spPr bwMode="auto">
              <a:xfrm>
                <a:off x="7403229" y="5109700"/>
                <a:ext cx="1310" cy="146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530" name="Line 521"/>
              <p:cNvSpPr>
                <a:spLocks noChangeShapeType="1"/>
              </p:cNvSpPr>
              <p:nvPr/>
            </p:nvSpPr>
            <p:spPr bwMode="auto">
              <a:xfrm>
                <a:off x="7384896" y="5124360"/>
                <a:ext cx="39286" cy="1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531" name="Line 522"/>
              <p:cNvSpPr>
                <a:spLocks noChangeShapeType="1"/>
              </p:cNvSpPr>
              <p:nvPr/>
            </p:nvSpPr>
            <p:spPr bwMode="auto">
              <a:xfrm>
                <a:off x="7424182" y="5136765"/>
                <a:ext cx="0" cy="135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532" name="Line 523"/>
              <p:cNvSpPr>
                <a:spLocks noChangeShapeType="1"/>
              </p:cNvSpPr>
              <p:nvPr/>
            </p:nvSpPr>
            <p:spPr bwMode="auto">
              <a:xfrm>
                <a:off x="7404539" y="5150298"/>
                <a:ext cx="39286" cy="1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533" name="Line 524"/>
              <p:cNvSpPr>
                <a:spLocks noChangeShapeType="1"/>
              </p:cNvSpPr>
              <p:nvPr/>
            </p:nvSpPr>
            <p:spPr bwMode="auto">
              <a:xfrm>
                <a:off x="7445134" y="5107445"/>
                <a:ext cx="1310" cy="157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534" name="Line 525"/>
              <p:cNvSpPr>
                <a:spLocks noChangeShapeType="1"/>
              </p:cNvSpPr>
              <p:nvPr/>
            </p:nvSpPr>
            <p:spPr bwMode="auto">
              <a:xfrm>
                <a:off x="7425491" y="5123233"/>
                <a:ext cx="40596" cy="1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535" name="Line 526"/>
              <p:cNvSpPr>
                <a:spLocks noChangeShapeType="1"/>
              </p:cNvSpPr>
              <p:nvPr/>
            </p:nvSpPr>
            <p:spPr bwMode="auto">
              <a:xfrm>
                <a:off x="7466087" y="5126616"/>
                <a:ext cx="1310" cy="157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536" name="Line 527"/>
              <p:cNvSpPr>
                <a:spLocks noChangeShapeType="1"/>
              </p:cNvSpPr>
              <p:nvPr/>
            </p:nvSpPr>
            <p:spPr bwMode="auto">
              <a:xfrm>
                <a:off x="7446444" y="5142404"/>
                <a:ext cx="40596" cy="1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537" name="Line 528"/>
              <p:cNvSpPr>
                <a:spLocks noChangeShapeType="1"/>
              </p:cNvSpPr>
              <p:nvPr/>
            </p:nvSpPr>
            <p:spPr bwMode="auto">
              <a:xfrm>
                <a:off x="7487040" y="5115339"/>
                <a:ext cx="0" cy="157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538" name="Line 529"/>
              <p:cNvSpPr>
                <a:spLocks noChangeShapeType="1"/>
              </p:cNvSpPr>
              <p:nvPr/>
            </p:nvSpPr>
            <p:spPr bwMode="auto">
              <a:xfrm>
                <a:off x="7467397" y="5131127"/>
                <a:ext cx="3928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539" name="Line 530"/>
              <p:cNvSpPr>
                <a:spLocks noChangeShapeType="1"/>
              </p:cNvSpPr>
              <p:nvPr/>
            </p:nvSpPr>
            <p:spPr bwMode="auto">
              <a:xfrm>
                <a:off x="7507992" y="5128871"/>
                <a:ext cx="1310" cy="135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540" name="Line 531"/>
              <p:cNvSpPr>
                <a:spLocks noChangeShapeType="1"/>
              </p:cNvSpPr>
              <p:nvPr/>
            </p:nvSpPr>
            <p:spPr bwMode="auto">
              <a:xfrm>
                <a:off x="7488349" y="5142404"/>
                <a:ext cx="39286" cy="1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541" name="Line 532"/>
              <p:cNvSpPr>
                <a:spLocks noChangeShapeType="1"/>
              </p:cNvSpPr>
              <p:nvPr/>
            </p:nvSpPr>
            <p:spPr bwMode="auto">
              <a:xfrm>
                <a:off x="7528945" y="5154809"/>
                <a:ext cx="1310" cy="135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542" name="Line 533"/>
              <p:cNvSpPr>
                <a:spLocks noChangeShapeType="1"/>
              </p:cNvSpPr>
              <p:nvPr/>
            </p:nvSpPr>
            <p:spPr bwMode="auto">
              <a:xfrm>
                <a:off x="7509302" y="5168341"/>
                <a:ext cx="4059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543" name="Line 534"/>
              <p:cNvSpPr>
                <a:spLocks noChangeShapeType="1"/>
              </p:cNvSpPr>
              <p:nvPr/>
            </p:nvSpPr>
            <p:spPr bwMode="auto">
              <a:xfrm>
                <a:off x="7549897" y="5167213"/>
                <a:ext cx="1310" cy="135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544" name="Line 535"/>
              <p:cNvSpPr>
                <a:spLocks noChangeShapeType="1"/>
              </p:cNvSpPr>
              <p:nvPr/>
            </p:nvSpPr>
            <p:spPr bwMode="auto">
              <a:xfrm>
                <a:off x="7531564" y="5180746"/>
                <a:ext cx="39286" cy="1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545" name="Line 536"/>
              <p:cNvSpPr>
                <a:spLocks noChangeShapeType="1"/>
              </p:cNvSpPr>
              <p:nvPr/>
            </p:nvSpPr>
            <p:spPr bwMode="auto">
              <a:xfrm>
                <a:off x="7570850" y="5140148"/>
                <a:ext cx="1310" cy="135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546" name="Line 537"/>
              <p:cNvSpPr>
                <a:spLocks noChangeShapeType="1"/>
              </p:cNvSpPr>
              <p:nvPr/>
            </p:nvSpPr>
            <p:spPr bwMode="auto">
              <a:xfrm>
                <a:off x="7551207" y="5153681"/>
                <a:ext cx="39286" cy="1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547" name="Line 539"/>
              <p:cNvSpPr>
                <a:spLocks noChangeShapeType="1"/>
              </p:cNvSpPr>
              <p:nvPr/>
            </p:nvSpPr>
            <p:spPr bwMode="auto">
              <a:xfrm>
                <a:off x="7572160" y="5153681"/>
                <a:ext cx="39286" cy="1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548" name="Oval 726"/>
              <p:cNvSpPr>
                <a:spLocks noChangeArrowheads="1"/>
              </p:cNvSpPr>
              <p:nvPr/>
            </p:nvSpPr>
            <p:spPr bwMode="auto">
              <a:xfrm>
                <a:off x="6758937" y="4462397"/>
                <a:ext cx="45834" cy="4849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57549" name="Oval 727"/>
              <p:cNvSpPr>
                <a:spLocks noChangeArrowheads="1"/>
              </p:cNvSpPr>
              <p:nvPr/>
            </p:nvSpPr>
            <p:spPr bwMode="auto">
              <a:xfrm>
                <a:off x="6778580" y="4671023"/>
                <a:ext cx="45834" cy="4849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57550" name="Oval 728"/>
              <p:cNvSpPr>
                <a:spLocks noChangeArrowheads="1"/>
              </p:cNvSpPr>
              <p:nvPr/>
            </p:nvSpPr>
            <p:spPr bwMode="auto">
              <a:xfrm>
                <a:off x="6799533" y="4713876"/>
                <a:ext cx="45834" cy="4849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57551" name="Oval 729"/>
              <p:cNvSpPr>
                <a:spLocks noChangeArrowheads="1"/>
              </p:cNvSpPr>
              <p:nvPr/>
            </p:nvSpPr>
            <p:spPr bwMode="auto">
              <a:xfrm>
                <a:off x="6820485" y="4791687"/>
                <a:ext cx="45834" cy="4849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57552" name="Oval 731"/>
              <p:cNvSpPr>
                <a:spLocks noChangeArrowheads="1"/>
              </p:cNvSpPr>
              <p:nvPr/>
            </p:nvSpPr>
            <p:spPr bwMode="auto">
              <a:xfrm>
                <a:off x="6862391" y="4902202"/>
                <a:ext cx="45834" cy="4849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57553" name="Oval 732"/>
              <p:cNvSpPr>
                <a:spLocks noChangeArrowheads="1"/>
              </p:cNvSpPr>
              <p:nvPr/>
            </p:nvSpPr>
            <p:spPr bwMode="auto">
              <a:xfrm>
                <a:off x="6883343" y="4885287"/>
                <a:ext cx="45834" cy="4849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57554" name="Oval 733"/>
              <p:cNvSpPr>
                <a:spLocks noChangeArrowheads="1"/>
              </p:cNvSpPr>
              <p:nvPr/>
            </p:nvSpPr>
            <p:spPr bwMode="auto">
              <a:xfrm>
                <a:off x="6904296" y="4892053"/>
                <a:ext cx="47143" cy="4849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57555" name="Oval 734"/>
              <p:cNvSpPr>
                <a:spLocks noChangeArrowheads="1"/>
              </p:cNvSpPr>
              <p:nvPr/>
            </p:nvSpPr>
            <p:spPr bwMode="auto">
              <a:xfrm>
                <a:off x="6925248" y="4936034"/>
                <a:ext cx="45834" cy="4849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57556" name="Oval 735"/>
              <p:cNvSpPr>
                <a:spLocks noChangeArrowheads="1"/>
              </p:cNvSpPr>
              <p:nvPr/>
            </p:nvSpPr>
            <p:spPr bwMode="auto">
              <a:xfrm>
                <a:off x="6946201" y="4951821"/>
                <a:ext cx="45834" cy="4849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57557" name="Oval 736"/>
              <p:cNvSpPr>
                <a:spLocks noChangeArrowheads="1"/>
              </p:cNvSpPr>
              <p:nvPr/>
            </p:nvSpPr>
            <p:spPr bwMode="auto">
              <a:xfrm>
                <a:off x="6967154" y="4963099"/>
                <a:ext cx="47143" cy="4849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57558" name="Oval 737"/>
              <p:cNvSpPr>
                <a:spLocks noChangeArrowheads="1"/>
              </p:cNvSpPr>
              <p:nvPr/>
            </p:nvSpPr>
            <p:spPr bwMode="auto">
              <a:xfrm>
                <a:off x="6986797" y="4928140"/>
                <a:ext cx="45834" cy="4849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57559" name="Oval 738"/>
              <p:cNvSpPr>
                <a:spLocks noChangeArrowheads="1"/>
              </p:cNvSpPr>
              <p:nvPr/>
            </p:nvSpPr>
            <p:spPr bwMode="auto">
              <a:xfrm>
                <a:off x="7007749" y="4985653"/>
                <a:ext cx="47143" cy="4849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57560" name="Oval 739"/>
              <p:cNvSpPr>
                <a:spLocks noChangeArrowheads="1"/>
              </p:cNvSpPr>
              <p:nvPr/>
            </p:nvSpPr>
            <p:spPr bwMode="auto">
              <a:xfrm>
                <a:off x="7030011" y="4961971"/>
                <a:ext cx="45834" cy="4849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57561" name="Oval 740"/>
              <p:cNvSpPr>
                <a:spLocks noChangeArrowheads="1"/>
              </p:cNvSpPr>
              <p:nvPr/>
            </p:nvSpPr>
            <p:spPr bwMode="auto">
              <a:xfrm>
                <a:off x="7050964" y="4996930"/>
                <a:ext cx="45834" cy="4849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57562" name="Oval 741"/>
              <p:cNvSpPr>
                <a:spLocks noChangeArrowheads="1"/>
              </p:cNvSpPr>
              <p:nvPr/>
            </p:nvSpPr>
            <p:spPr bwMode="auto">
              <a:xfrm>
                <a:off x="7070607" y="4992419"/>
                <a:ext cx="47143" cy="4849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57563" name="Oval 742"/>
              <p:cNvSpPr>
                <a:spLocks noChangeArrowheads="1"/>
              </p:cNvSpPr>
              <p:nvPr/>
            </p:nvSpPr>
            <p:spPr bwMode="auto">
              <a:xfrm>
                <a:off x="7092869" y="4990163"/>
                <a:ext cx="45834" cy="4849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57564" name="Oval 743"/>
              <p:cNvSpPr>
                <a:spLocks noChangeArrowheads="1"/>
              </p:cNvSpPr>
              <p:nvPr/>
            </p:nvSpPr>
            <p:spPr bwMode="auto">
              <a:xfrm>
                <a:off x="7113822" y="4985653"/>
                <a:ext cx="45834" cy="4849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57565" name="Oval 744"/>
              <p:cNvSpPr>
                <a:spLocks noChangeArrowheads="1"/>
              </p:cNvSpPr>
              <p:nvPr/>
            </p:nvSpPr>
            <p:spPr bwMode="auto">
              <a:xfrm>
                <a:off x="7133465" y="5055570"/>
                <a:ext cx="47143" cy="4849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57566" name="Oval 745"/>
              <p:cNvSpPr>
                <a:spLocks noChangeArrowheads="1"/>
              </p:cNvSpPr>
              <p:nvPr/>
            </p:nvSpPr>
            <p:spPr bwMode="auto">
              <a:xfrm>
                <a:off x="7155727" y="5000313"/>
                <a:ext cx="45834" cy="4849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57567" name="Oval 746"/>
              <p:cNvSpPr>
                <a:spLocks noChangeArrowheads="1"/>
              </p:cNvSpPr>
              <p:nvPr/>
            </p:nvSpPr>
            <p:spPr bwMode="auto">
              <a:xfrm>
                <a:off x="7176679" y="5053315"/>
                <a:ext cx="45834" cy="4849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57568" name="Oval 747"/>
              <p:cNvSpPr>
                <a:spLocks noChangeArrowheads="1"/>
              </p:cNvSpPr>
              <p:nvPr/>
            </p:nvSpPr>
            <p:spPr bwMode="auto">
              <a:xfrm>
                <a:off x="7196323" y="5043166"/>
                <a:ext cx="45834" cy="4849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57569" name="Oval 748"/>
              <p:cNvSpPr>
                <a:spLocks noChangeArrowheads="1"/>
              </p:cNvSpPr>
              <p:nvPr/>
            </p:nvSpPr>
            <p:spPr bwMode="auto">
              <a:xfrm>
                <a:off x="7217275" y="5042038"/>
                <a:ext cx="45834" cy="4849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57570" name="Oval 749"/>
              <p:cNvSpPr>
                <a:spLocks noChangeArrowheads="1"/>
              </p:cNvSpPr>
              <p:nvPr/>
            </p:nvSpPr>
            <p:spPr bwMode="auto">
              <a:xfrm>
                <a:off x="7238228" y="5047676"/>
                <a:ext cx="45834" cy="4849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57571" name="Oval 750"/>
              <p:cNvSpPr>
                <a:spLocks noChangeArrowheads="1"/>
              </p:cNvSpPr>
              <p:nvPr/>
            </p:nvSpPr>
            <p:spPr bwMode="auto">
              <a:xfrm>
                <a:off x="7259180" y="5016101"/>
                <a:ext cx="45834" cy="4849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57572" name="Oval 751"/>
              <p:cNvSpPr>
                <a:spLocks noChangeArrowheads="1"/>
              </p:cNvSpPr>
              <p:nvPr/>
            </p:nvSpPr>
            <p:spPr bwMode="auto">
              <a:xfrm>
                <a:off x="7280133" y="5048804"/>
                <a:ext cx="45834" cy="4849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57573" name="Oval 752"/>
              <p:cNvSpPr>
                <a:spLocks noChangeArrowheads="1"/>
              </p:cNvSpPr>
              <p:nvPr/>
            </p:nvSpPr>
            <p:spPr bwMode="auto">
              <a:xfrm>
                <a:off x="7301085" y="5067975"/>
                <a:ext cx="45834" cy="4849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57574" name="Oval 753"/>
              <p:cNvSpPr>
                <a:spLocks noChangeArrowheads="1"/>
              </p:cNvSpPr>
              <p:nvPr/>
            </p:nvSpPr>
            <p:spPr bwMode="auto">
              <a:xfrm>
                <a:off x="7322038" y="5064592"/>
                <a:ext cx="45834" cy="4849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57575" name="Oval 754"/>
              <p:cNvSpPr>
                <a:spLocks noChangeArrowheads="1"/>
              </p:cNvSpPr>
              <p:nvPr/>
            </p:nvSpPr>
            <p:spPr bwMode="auto">
              <a:xfrm>
                <a:off x="7342991" y="5063464"/>
                <a:ext cx="45834" cy="4849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57576" name="Oval 755"/>
              <p:cNvSpPr>
                <a:spLocks noChangeArrowheads="1"/>
              </p:cNvSpPr>
              <p:nvPr/>
            </p:nvSpPr>
            <p:spPr bwMode="auto">
              <a:xfrm>
                <a:off x="7363943" y="5049932"/>
                <a:ext cx="45834" cy="4849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57577" name="Oval 756"/>
              <p:cNvSpPr>
                <a:spLocks noChangeArrowheads="1"/>
              </p:cNvSpPr>
              <p:nvPr/>
            </p:nvSpPr>
            <p:spPr bwMode="auto">
              <a:xfrm>
                <a:off x="7384896" y="5073614"/>
                <a:ext cx="45834" cy="4849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57578" name="Oval 757"/>
              <p:cNvSpPr>
                <a:spLocks noChangeArrowheads="1"/>
              </p:cNvSpPr>
              <p:nvPr/>
            </p:nvSpPr>
            <p:spPr bwMode="auto">
              <a:xfrm>
                <a:off x="7405848" y="5057826"/>
                <a:ext cx="45834" cy="4849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57579" name="Oval 758"/>
              <p:cNvSpPr>
                <a:spLocks noChangeArrowheads="1"/>
              </p:cNvSpPr>
              <p:nvPr/>
            </p:nvSpPr>
            <p:spPr bwMode="auto">
              <a:xfrm>
                <a:off x="7425491" y="5084891"/>
                <a:ext cx="45834" cy="4849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57580" name="Oval 759"/>
              <p:cNvSpPr>
                <a:spLocks noChangeArrowheads="1"/>
              </p:cNvSpPr>
              <p:nvPr/>
            </p:nvSpPr>
            <p:spPr bwMode="auto">
              <a:xfrm>
                <a:off x="7447754" y="5056698"/>
                <a:ext cx="45834" cy="4736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57581" name="Oval 760"/>
              <p:cNvSpPr>
                <a:spLocks noChangeArrowheads="1"/>
              </p:cNvSpPr>
              <p:nvPr/>
            </p:nvSpPr>
            <p:spPr bwMode="auto">
              <a:xfrm>
                <a:off x="7468706" y="5074741"/>
                <a:ext cx="45834" cy="4849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57582" name="Oval 761"/>
              <p:cNvSpPr>
                <a:spLocks noChangeArrowheads="1"/>
              </p:cNvSpPr>
              <p:nvPr/>
            </p:nvSpPr>
            <p:spPr bwMode="auto">
              <a:xfrm>
                <a:off x="7488349" y="5064592"/>
                <a:ext cx="45834" cy="4849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57583" name="Oval 762"/>
              <p:cNvSpPr>
                <a:spLocks noChangeArrowheads="1"/>
              </p:cNvSpPr>
              <p:nvPr/>
            </p:nvSpPr>
            <p:spPr bwMode="auto">
              <a:xfrm>
                <a:off x="7509302" y="5076997"/>
                <a:ext cx="47143" cy="4849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57584" name="Oval 763"/>
              <p:cNvSpPr>
                <a:spLocks noChangeArrowheads="1"/>
              </p:cNvSpPr>
              <p:nvPr/>
            </p:nvSpPr>
            <p:spPr bwMode="auto">
              <a:xfrm>
                <a:off x="7531564" y="5104062"/>
                <a:ext cx="45834" cy="4736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57585" name="Oval 764"/>
              <p:cNvSpPr>
                <a:spLocks noChangeArrowheads="1"/>
              </p:cNvSpPr>
              <p:nvPr/>
            </p:nvSpPr>
            <p:spPr bwMode="auto">
              <a:xfrm>
                <a:off x="7552516" y="5115339"/>
                <a:ext cx="45834" cy="4849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57586" name="Oval 765"/>
              <p:cNvSpPr>
                <a:spLocks noChangeArrowheads="1"/>
              </p:cNvSpPr>
              <p:nvPr/>
            </p:nvSpPr>
            <p:spPr bwMode="auto">
              <a:xfrm>
                <a:off x="7572160" y="5088274"/>
                <a:ext cx="47143" cy="4849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57587" name="Line 110"/>
              <p:cNvSpPr>
                <a:spLocks noChangeShapeType="1"/>
              </p:cNvSpPr>
              <p:nvPr/>
            </p:nvSpPr>
            <p:spPr bwMode="auto">
              <a:xfrm flipV="1">
                <a:off x="6783818" y="4475930"/>
                <a:ext cx="1310" cy="304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588" name="Line 111"/>
              <p:cNvSpPr>
                <a:spLocks noChangeShapeType="1"/>
              </p:cNvSpPr>
              <p:nvPr/>
            </p:nvSpPr>
            <p:spPr bwMode="auto">
              <a:xfrm>
                <a:off x="6764175" y="4475930"/>
                <a:ext cx="39286" cy="1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589" name="Line 112"/>
              <p:cNvSpPr>
                <a:spLocks noChangeShapeType="1"/>
              </p:cNvSpPr>
              <p:nvPr/>
            </p:nvSpPr>
            <p:spPr bwMode="auto">
              <a:xfrm flipV="1">
                <a:off x="6803462" y="4689066"/>
                <a:ext cx="1310" cy="2593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590" name="Line 113"/>
              <p:cNvSpPr>
                <a:spLocks noChangeShapeType="1"/>
              </p:cNvSpPr>
              <p:nvPr/>
            </p:nvSpPr>
            <p:spPr bwMode="auto">
              <a:xfrm>
                <a:off x="6785128" y="4689066"/>
                <a:ext cx="39286" cy="1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591" name="Line 114"/>
              <p:cNvSpPr>
                <a:spLocks noChangeShapeType="1"/>
              </p:cNvSpPr>
              <p:nvPr/>
            </p:nvSpPr>
            <p:spPr bwMode="auto">
              <a:xfrm flipV="1">
                <a:off x="6824414" y="4734174"/>
                <a:ext cx="1310" cy="248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592" name="Line 115"/>
              <p:cNvSpPr>
                <a:spLocks noChangeShapeType="1"/>
              </p:cNvSpPr>
              <p:nvPr/>
            </p:nvSpPr>
            <p:spPr bwMode="auto">
              <a:xfrm>
                <a:off x="6806081" y="4734174"/>
                <a:ext cx="39286" cy="1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593" name="Line 116"/>
              <p:cNvSpPr>
                <a:spLocks noChangeShapeType="1"/>
              </p:cNvSpPr>
              <p:nvPr/>
            </p:nvSpPr>
            <p:spPr bwMode="auto">
              <a:xfrm flipV="1">
                <a:off x="6845367" y="4813114"/>
                <a:ext cx="1310" cy="2368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594" name="Line 117"/>
              <p:cNvSpPr>
                <a:spLocks noChangeShapeType="1"/>
              </p:cNvSpPr>
              <p:nvPr/>
            </p:nvSpPr>
            <p:spPr bwMode="auto">
              <a:xfrm>
                <a:off x="6827033" y="4813114"/>
                <a:ext cx="39286" cy="1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595" name="Line 118"/>
              <p:cNvSpPr>
                <a:spLocks noChangeShapeType="1"/>
              </p:cNvSpPr>
              <p:nvPr/>
            </p:nvSpPr>
            <p:spPr bwMode="auto">
              <a:xfrm flipV="1">
                <a:off x="6866319" y="4859350"/>
                <a:ext cx="1310" cy="2255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596" name="Line 120"/>
              <p:cNvSpPr>
                <a:spLocks noChangeShapeType="1"/>
              </p:cNvSpPr>
              <p:nvPr/>
            </p:nvSpPr>
            <p:spPr bwMode="auto">
              <a:xfrm flipV="1">
                <a:off x="6888581" y="4925884"/>
                <a:ext cx="0" cy="2029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597" name="Line 121"/>
              <p:cNvSpPr>
                <a:spLocks noChangeShapeType="1"/>
              </p:cNvSpPr>
              <p:nvPr/>
            </p:nvSpPr>
            <p:spPr bwMode="auto">
              <a:xfrm>
                <a:off x="6868938" y="4925884"/>
                <a:ext cx="39286" cy="1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598" name="Line 122"/>
              <p:cNvSpPr>
                <a:spLocks noChangeShapeType="1"/>
              </p:cNvSpPr>
              <p:nvPr/>
            </p:nvSpPr>
            <p:spPr bwMode="auto">
              <a:xfrm flipV="1">
                <a:off x="6909534" y="4910096"/>
                <a:ext cx="0" cy="2029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599" name="Line 123"/>
              <p:cNvSpPr>
                <a:spLocks noChangeShapeType="1"/>
              </p:cNvSpPr>
              <p:nvPr/>
            </p:nvSpPr>
            <p:spPr bwMode="auto">
              <a:xfrm>
                <a:off x="6889891" y="4910096"/>
                <a:ext cx="39286" cy="1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00" name="Line 124"/>
              <p:cNvSpPr>
                <a:spLocks noChangeShapeType="1"/>
              </p:cNvSpPr>
              <p:nvPr/>
            </p:nvSpPr>
            <p:spPr bwMode="auto">
              <a:xfrm flipV="1">
                <a:off x="6930487" y="4915735"/>
                <a:ext cx="1310" cy="2029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01" name="Line 125"/>
              <p:cNvSpPr>
                <a:spLocks noChangeShapeType="1"/>
              </p:cNvSpPr>
              <p:nvPr/>
            </p:nvSpPr>
            <p:spPr bwMode="auto">
              <a:xfrm>
                <a:off x="6910844" y="4915735"/>
                <a:ext cx="40596" cy="1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02" name="Line 126"/>
              <p:cNvSpPr>
                <a:spLocks noChangeShapeType="1"/>
              </p:cNvSpPr>
              <p:nvPr/>
            </p:nvSpPr>
            <p:spPr bwMode="auto">
              <a:xfrm flipV="1">
                <a:off x="6951439" y="4960843"/>
                <a:ext cx="1310" cy="1917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03" name="Line 127"/>
              <p:cNvSpPr>
                <a:spLocks noChangeShapeType="1"/>
              </p:cNvSpPr>
              <p:nvPr/>
            </p:nvSpPr>
            <p:spPr bwMode="auto">
              <a:xfrm>
                <a:off x="6931796" y="4960843"/>
                <a:ext cx="39286" cy="1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04" name="Line 128"/>
              <p:cNvSpPr>
                <a:spLocks noChangeShapeType="1"/>
              </p:cNvSpPr>
              <p:nvPr/>
            </p:nvSpPr>
            <p:spPr bwMode="auto">
              <a:xfrm flipV="1">
                <a:off x="6972392" y="4978886"/>
                <a:ext cx="1310" cy="1804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05" name="Line 129"/>
              <p:cNvSpPr>
                <a:spLocks noChangeShapeType="1"/>
              </p:cNvSpPr>
              <p:nvPr/>
            </p:nvSpPr>
            <p:spPr bwMode="auto">
              <a:xfrm>
                <a:off x="6952749" y="4978886"/>
                <a:ext cx="3928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06" name="Line 130"/>
              <p:cNvSpPr>
                <a:spLocks noChangeShapeType="1"/>
              </p:cNvSpPr>
              <p:nvPr/>
            </p:nvSpPr>
            <p:spPr bwMode="auto">
              <a:xfrm flipV="1">
                <a:off x="6993344" y="4989036"/>
                <a:ext cx="1310" cy="1917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07" name="Line 131"/>
              <p:cNvSpPr>
                <a:spLocks noChangeShapeType="1"/>
              </p:cNvSpPr>
              <p:nvPr/>
            </p:nvSpPr>
            <p:spPr bwMode="auto">
              <a:xfrm>
                <a:off x="6975011" y="4989036"/>
                <a:ext cx="37977" cy="1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08" name="Line 132"/>
              <p:cNvSpPr>
                <a:spLocks noChangeShapeType="1"/>
              </p:cNvSpPr>
              <p:nvPr/>
            </p:nvSpPr>
            <p:spPr bwMode="auto">
              <a:xfrm flipV="1">
                <a:off x="7012987" y="4952949"/>
                <a:ext cx="1310" cy="1917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09" name="Line 133"/>
              <p:cNvSpPr>
                <a:spLocks noChangeShapeType="1"/>
              </p:cNvSpPr>
              <p:nvPr/>
            </p:nvSpPr>
            <p:spPr bwMode="auto">
              <a:xfrm>
                <a:off x="6994654" y="4952949"/>
                <a:ext cx="39286" cy="1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10" name="Line 134"/>
              <p:cNvSpPr>
                <a:spLocks noChangeShapeType="1"/>
              </p:cNvSpPr>
              <p:nvPr/>
            </p:nvSpPr>
            <p:spPr bwMode="auto">
              <a:xfrm flipV="1">
                <a:off x="7035250" y="5011590"/>
                <a:ext cx="0" cy="1804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11" name="Line 135"/>
              <p:cNvSpPr>
                <a:spLocks noChangeShapeType="1"/>
              </p:cNvSpPr>
              <p:nvPr/>
            </p:nvSpPr>
            <p:spPr bwMode="auto">
              <a:xfrm>
                <a:off x="7014297" y="5011590"/>
                <a:ext cx="40596" cy="1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12" name="Line 136"/>
              <p:cNvSpPr>
                <a:spLocks noChangeShapeType="1"/>
              </p:cNvSpPr>
              <p:nvPr/>
            </p:nvSpPr>
            <p:spPr bwMode="auto">
              <a:xfrm flipV="1">
                <a:off x="7056202" y="4989036"/>
                <a:ext cx="1310" cy="1804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13" name="Line 137"/>
              <p:cNvSpPr>
                <a:spLocks noChangeShapeType="1"/>
              </p:cNvSpPr>
              <p:nvPr/>
            </p:nvSpPr>
            <p:spPr bwMode="auto">
              <a:xfrm>
                <a:off x="7036559" y="4989036"/>
                <a:ext cx="3928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14" name="Line 138"/>
              <p:cNvSpPr>
                <a:spLocks noChangeShapeType="1"/>
              </p:cNvSpPr>
              <p:nvPr/>
            </p:nvSpPr>
            <p:spPr bwMode="auto">
              <a:xfrm flipV="1">
                <a:off x="7077155" y="5022867"/>
                <a:ext cx="1310" cy="1804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15" name="Line 139"/>
              <p:cNvSpPr>
                <a:spLocks noChangeShapeType="1"/>
              </p:cNvSpPr>
              <p:nvPr/>
            </p:nvSpPr>
            <p:spPr bwMode="auto">
              <a:xfrm>
                <a:off x="7057512" y="5022867"/>
                <a:ext cx="39286" cy="1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16" name="Line 140"/>
              <p:cNvSpPr>
                <a:spLocks noChangeShapeType="1"/>
              </p:cNvSpPr>
              <p:nvPr/>
            </p:nvSpPr>
            <p:spPr bwMode="auto">
              <a:xfrm flipV="1">
                <a:off x="7096798" y="5018356"/>
                <a:ext cx="1310" cy="1804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17" name="Line 141"/>
              <p:cNvSpPr>
                <a:spLocks noChangeShapeType="1"/>
              </p:cNvSpPr>
              <p:nvPr/>
            </p:nvSpPr>
            <p:spPr bwMode="auto">
              <a:xfrm>
                <a:off x="7078464" y="5018356"/>
                <a:ext cx="40596" cy="1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18" name="Line 142"/>
              <p:cNvSpPr>
                <a:spLocks noChangeShapeType="1"/>
              </p:cNvSpPr>
              <p:nvPr/>
            </p:nvSpPr>
            <p:spPr bwMode="auto">
              <a:xfrm flipV="1">
                <a:off x="7119060" y="5016101"/>
                <a:ext cx="1310" cy="1917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19" name="Line 143"/>
              <p:cNvSpPr>
                <a:spLocks noChangeShapeType="1"/>
              </p:cNvSpPr>
              <p:nvPr/>
            </p:nvSpPr>
            <p:spPr bwMode="auto">
              <a:xfrm>
                <a:off x="7099417" y="5016101"/>
                <a:ext cx="40596" cy="1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20" name="Line 144"/>
              <p:cNvSpPr>
                <a:spLocks noChangeShapeType="1"/>
              </p:cNvSpPr>
              <p:nvPr/>
            </p:nvSpPr>
            <p:spPr bwMode="auto">
              <a:xfrm flipV="1">
                <a:off x="7140012" y="5011590"/>
                <a:ext cx="1310" cy="1804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21" name="Line 145"/>
              <p:cNvSpPr>
                <a:spLocks noChangeShapeType="1"/>
              </p:cNvSpPr>
              <p:nvPr/>
            </p:nvSpPr>
            <p:spPr bwMode="auto">
              <a:xfrm>
                <a:off x="7121679" y="5011590"/>
                <a:ext cx="39286" cy="1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22" name="Line 146"/>
              <p:cNvSpPr>
                <a:spLocks noChangeShapeType="1"/>
              </p:cNvSpPr>
              <p:nvPr/>
            </p:nvSpPr>
            <p:spPr bwMode="auto">
              <a:xfrm flipV="1">
                <a:off x="7160965" y="5083763"/>
                <a:ext cx="1310" cy="157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23" name="Line 147"/>
              <p:cNvSpPr>
                <a:spLocks noChangeShapeType="1"/>
              </p:cNvSpPr>
              <p:nvPr/>
            </p:nvSpPr>
            <p:spPr bwMode="auto">
              <a:xfrm>
                <a:off x="7141322" y="5083763"/>
                <a:ext cx="3928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24" name="Line 148"/>
              <p:cNvSpPr>
                <a:spLocks noChangeShapeType="1"/>
              </p:cNvSpPr>
              <p:nvPr/>
            </p:nvSpPr>
            <p:spPr bwMode="auto">
              <a:xfrm flipV="1">
                <a:off x="7181918" y="5026250"/>
                <a:ext cx="1310" cy="1917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25" name="Line 149"/>
              <p:cNvSpPr>
                <a:spLocks noChangeShapeType="1"/>
              </p:cNvSpPr>
              <p:nvPr/>
            </p:nvSpPr>
            <p:spPr bwMode="auto">
              <a:xfrm>
                <a:off x="7162275" y="5026250"/>
                <a:ext cx="39286" cy="1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26" name="Line 150"/>
              <p:cNvSpPr>
                <a:spLocks noChangeShapeType="1"/>
              </p:cNvSpPr>
              <p:nvPr/>
            </p:nvSpPr>
            <p:spPr bwMode="auto">
              <a:xfrm flipV="1">
                <a:off x="7204180" y="5081508"/>
                <a:ext cx="0" cy="157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27" name="Line 151"/>
              <p:cNvSpPr>
                <a:spLocks noChangeShapeType="1"/>
              </p:cNvSpPr>
              <p:nvPr/>
            </p:nvSpPr>
            <p:spPr bwMode="auto">
              <a:xfrm>
                <a:off x="7183227" y="5081508"/>
                <a:ext cx="40596" cy="1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28" name="Line 152"/>
              <p:cNvSpPr>
                <a:spLocks noChangeShapeType="1"/>
              </p:cNvSpPr>
              <p:nvPr/>
            </p:nvSpPr>
            <p:spPr bwMode="auto">
              <a:xfrm flipV="1">
                <a:off x="7223823" y="5071358"/>
                <a:ext cx="1310" cy="157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29" name="Line 153"/>
              <p:cNvSpPr>
                <a:spLocks noChangeShapeType="1"/>
              </p:cNvSpPr>
              <p:nvPr/>
            </p:nvSpPr>
            <p:spPr bwMode="auto">
              <a:xfrm>
                <a:off x="7205489" y="5071358"/>
                <a:ext cx="39286" cy="1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30" name="Line 154"/>
              <p:cNvSpPr>
                <a:spLocks noChangeShapeType="1"/>
              </p:cNvSpPr>
              <p:nvPr/>
            </p:nvSpPr>
            <p:spPr bwMode="auto">
              <a:xfrm flipV="1">
                <a:off x="7244775" y="5069103"/>
                <a:ext cx="0" cy="169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31" name="Line 155"/>
              <p:cNvSpPr>
                <a:spLocks noChangeShapeType="1"/>
              </p:cNvSpPr>
              <p:nvPr/>
            </p:nvSpPr>
            <p:spPr bwMode="auto">
              <a:xfrm>
                <a:off x="7225132" y="5069103"/>
                <a:ext cx="39286" cy="1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32" name="Line 156"/>
              <p:cNvSpPr>
                <a:spLocks noChangeShapeType="1"/>
              </p:cNvSpPr>
              <p:nvPr/>
            </p:nvSpPr>
            <p:spPr bwMode="auto">
              <a:xfrm flipV="1">
                <a:off x="7265728" y="5076997"/>
                <a:ext cx="0" cy="157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33" name="Line 157"/>
              <p:cNvSpPr>
                <a:spLocks noChangeShapeType="1"/>
              </p:cNvSpPr>
              <p:nvPr/>
            </p:nvSpPr>
            <p:spPr bwMode="auto">
              <a:xfrm>
                <a:off x="7246085" y="5076997"/>
                <a:ext cx="40596" cy="1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34" name="Line 158"/>
              <p:cNvSpPr>
                <a:spLocks noChangeShapeType="1"/>
              </p:cNvSpPr>
              <p:nvPr/>
            </p:nvSpPr>
            <p:spPr bwMode="auto">
              <a:xfrm flipV="1">
                <a:off x="7287990" y="5042038"/>
                <a:ext cx="0" cy="1804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35" name="Line 159"/>
              <p:cNvSpPr>
                <a:spLocks noChangeShapeType="1"/>
              </p:cNvSpPr>
              <p:nvPr/>
            </p:nvSpPr>
            <p:spPr bwMode="auto">
              <a:xfrm>
                <a:off x="7267037" y="5042038"/>
                <a:ext cx="40596" cy="1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36" name="Line 160"/>
              <p:cNvSpPr>
                <a:spLocks noChangeShapeType="1"/>
              </p:cNvSpPr>
              <p:nvPr/>
            </p:nvSpPr>
            <p:spPr bwMode="auto">
              <a:xfrm flipV="1">
                <a:off x="7307633" y="5076997"/>
                <a:ext cx="1310" cy="157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37" name="Line 161"/>
              <p:cNvSpPr>
                <a:spLocks noChangeShapeType="1"/>
              </p:cNvSpPr>
              <p:nvPr/>
            </p:nvSpPr>
            <p:spPr bwMode="auto">
              <a:xfrm>
                <a:off x="7287990" y="5076997"/>
                <a:ext cx="39286" cy="1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38" name="Line 162"/>
              <p:cNvSpPr>
                <a:spLocks noChangeShapeType="1"/>
              </p:cNvSpPr>
              <p:nvPr/>
            </p:nvSpPr>
            <p:spPr bwMode="auto">
              <a:xfrm flipV="1">
                <a:off x="7328586" y="5097296"/>
                <a:ext cx="1310" cy="146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39" name="Line 163"/>
              <p:cNvSpPr>
                <a:spLocks noChangeShapeType="1"/>
              </p:cNvSpPr>
              <p:nvPr/>
            </p:nvSpPr>
            <p:spPr bwMode="auto">
              <a:xfrm>
                <a:off x="7308943" y="5097296"/>
                <a:ext cx="40596" cy="1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40" name="Line 164"/>
              <p:cNvSpPr>
                <a:spLocks noChangeShapeType="1"/>
              </p:cNvSpPr>
              <p:nvPr/>
            </p:nvSpPr>
            <p:spPr bwMode="auto">
              <a:xfrm flipV="1">
                <a:off x="7349538" y="5092785"/>
                <a:ext cx="1310" cy="157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41" name="Line 165"/>
              <p:cNvSpPr>
                <a:spLocks noChangeShapeType="1"/>
              </p:cNvSpPr>
              <p:nvPr/>
            </p:nvSpPr>
            <p:spPr bwMode="auto">
              <a:xfrm>
                <a:off x="7331205" y="5092785"/>
                <a:ext cx="3928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42" name="Line 166"/>
              <p:cNvSpPr>
                <a:spLocks noChangeShapeType="1"/>
              </p:cNvSpPr>
              <p:nvPr/>
            </p:nvSpPr>
            <p:spPr bwMode="auto">
              <a:xfrm flipV="1">
                <a:off x="7370491" y="5091657"/>
                <a:ext cx="1310" cy="157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43" name="Line 167"/>
              <p:cNvSpPr>
                <a:spLocks noChangeShapeType="1"/>
              </p:cNvSpPr>
              <p:nvPr/>
            </p:nvSpPr>
            <p:spPr bwMode="auto">
              <a:xfrm>
                <a:off x="7350848" y="5091657"/>
                <a:ext cx="40596" cy="1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44" name="Line 168"/>
              <p:cNvSpPr>
                <a:spLocks noChangeShapeType="1"/>
              </p:cNvSpPr>
              <p:nvPr/>
            </p:nvSpPr>
            <p:spPr bwMode="auto">
              <a:xfrm flipV="1">
                <a:off x="7392753" y="5078125"/>
                <a:ext cx="0" cy="157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45" name="Line 169"/>
              <p:cNvSpPr>
                <a:spLocks noChangeShapeType="1"/>
              </p:cNvSpPr>
              <p:nvPr/>
            </p:nvSpPr>
            <p:spPr bwMode="auto">
              <a:xfrm>
                <a:off x="7373110" y="5078125"/>
                <a:ext cx="37977" cy="1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46" name="Line 170"/>
              <p:cNvSpPr>
                <a:spLocks noChangeShapeType="1"/>
              </p:cNvSpPr>
              <p:nvPr/>
            </p:nvSpPr>
            <p:spPr bwMode="auto">
              <a:xfrm flipV="1">
                <a:off x="7413706" y="5102934"/>
                <a:ext cx="0" cy="146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47" name="Line 171"/>
              <p:cNvSpPr>
                <a:spLocks noChangeShapeType="1"/>
              </p:cNvSpPr>
              <p:nvPr/>
            </p:nvSpPr>
            <p:spPr bwMode="auto">
              <a:xfrm>
                <a:off x="7394063" y="5102934"/>
                <a:ext cx="3797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48" name="Line 172"/>
              <p:cNvSpPr>
                <a:spLocks noChangeShapeType="1"/>
              </p:cNvSpPr>
              <p:nvPr/>
            </p:nvSpPr>
            <p:spPr bwMode="auto">
              <a:xfrm flipV="1">
                <a:off x="7433349" y="5086018"/>
                <a:ext cx="1310" cy="169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49" name="Line 173"/>
              <p:cNvSpPr>
                <a:spLocks noChangeShapeType="1"/>
              </p:cNvSpPr>
              <p:nvPr/>
            </p:nvSpPr>
            <p:spPr bwMode="auto">
              <a:xfrm>
                <a:off x="7415015" y="5086018"/>
                <a:ext cx="39286" cy="1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50" name="Line 174"/>
              <p:cNvSpPr>
                <a:spLocks noChangeShapeType="1"/>
              </p:cNvSpPr>
              <p:nvPr/>
            </p:nvSpPr>
            <p:spPr bwMode="auto">
              <a:xfrm flipV="1">
                <a:off x="7454301" y="5113083"/>
                <a:ext cx="1310" cy="169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51" name="Line 175"/>
              <p:cNvSpPr>
                <a:spLocks noChangeShapeType="1"/>
              </p:cNvSpPr>
              <p:nvPr/>
            </p:nvSpPr>
            <p:spPr bwMode="auto">
              <a:xfrm>
                <a:off x="7434658" y="5113083"/>
                <a:ext cx="40596" cy="1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52" name="Line 176"/>
              <p:cNvSpPr>
                <a:spLocks noChangeShapeType="1"/>
              </p:cNvSpPr>
              <p:nvPr/>
            </p:nvSpPr>
            <p:spPr bwMode="auto">
              <a:xfrm flipV="1">
                <a:off x="7475254" y="5084891"/>
                <a:ext cx="1310" cy="157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53" name="Line 177"/>
              <p:cNvSpPr>
                <a:spLocks noChangeShapeType="1"/>
              </p:cNvSpPr>
              <p:nvPr/>
            </p:nvSpPr>
            <p:spPr bwMode="auto">
              <a:xfrm>
                <a:off x="7456920" y="5084891"/>
                <a:ext cx="39286" cy="1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54" name="Line 178"/>
              <p:cNvSpPr>
                <a:spLocks noChangeShapeType="1"/>
              </p:cNvSpPr>
              <p:nvPr/>
            </p:nvSpPr>
            <p:spPr bwMode="auto">
              <a:xfrm flipV="1">
                <a:off x="7496206" y="5104062"/>
                <a:ext cx="1310" cy="157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55" name="Line 179"/>
              <p:cNvSpPr>
                <a:spLocks noChangeShapeType="1"/>
              </p:cNvSpPr>
              <p:nvPr/>
            </p:nvSpPr>
            <p:spPr bwMode="auto">
              <a:xfrm>
                <a:off x="7477873" y="5104062"/>
                <a:ext cx="39286" cy="1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56" name="Line 180"/>
              <p:cNvSpPr>
                <a:spLocks noChangeShapeType="1"/>
              </p:cNvSpPr>
              <p:nvPr/>
            </p:nvSpPr>
            <p:spPr bwMode="auto">
              <a:xfrm flipV="1">
                <a:off x="7517159" y="5091657"/>
                <a:ext cx="1310" cy="169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57" name="Line 181"/>
              <p:cNvSpPr>
                <a:spLocks noChangeShapeType="1"/>
              </p:cNvSpPr>
              <p:nvPr/>
            </p:nvSpPr>
            <p:spPr bwMode="auto">
              <a:xfrm>
                <a:off x="7497516" y="5091657"/>
                <a:ext cx="40596" cy="1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58" name="Line 182"/>
              <p:cNvSpPr>
                <a:spLocks noChangeShapeType="1"/>
              </p:cNvSpPr>
              <p:nvPr/>
            </p:nvSpPr>
            <p:spPr bwMode="auto">
              <a:xfrm flipV="1">
                <a:off x="7539421" y="5106317"/>
                <a:ext cx="0" cy="157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59" name="Line 183"/>
              <p:cNvSpPr>
                <a:spLocks noChangeShapeType="1"/>
              </p:cNvSpPr>
              <p:nvPr/>
            </p:nvSpPr>
            <p:spPr bwMode="auto">
              <a:xfrm>
                <a:off x="7518469" y="5106317"/>
                <a:ext cx="40596" cy="1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60" name="Line 184"/>
              <p:cNvSpPr>
                <a:spLocks noChangeShapeType="1"/>
              </p:cNvSpPr>
              <p:nvPr/>
            </p:nvSpPr>
            <p:spPr bwMode="auto">
              <a:xfrm flipV="1">
                <a:off x="7560374" y="5133382"/>
                <a:ext cx="1310" cy="146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61" name="Line 185"/>
              <p:cNvSpPr>
                <a:spLocks noChangeShapeType="1"/>
              </p:cNvSpPr>
              <p:nvPr/>
            </p:nvSpPr>
            <p:spPr bwMode="auto">
              <a:xfrm>
                <a:off x="7540731" y="5133382"/>
                <a:ext cx="39286" cy="1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62" name="Line 187"/>
              <p:cNvSpPr>
                <a:spLocks noChangeShapeType="1"/>
              </p:cNvSpPr>
              <p:nvPr/>
            </p:nvSpPr>
            <p:spPr bwMode="auto">
              <a:xfrm>
                <a:off x="7561683" y="5146915"/>
                <a:ext cx="39286" cy="1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63" name="Line 430"/>
              <p:cNvSpPr>
                <a:spLocks noChangeShapeType="1"/>
              </p:cNvSpPr>
              <p:nvPr/>
            </p:nvSpPr>
            <p:spPr bwMode="auto">
              <a:xfrm>
                <a:off x="6840129" y="4857094"/>
                <a:ext cx="10476" cy="9022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64" name="Line 431"/>
              <p:cNvSpPr>
                <a:spLocks noChangeShapeType="1"/>
              </p:cNvSpPr>
              <p:nvPr/>
            </p:nvSpPr>
            <p:spPr bwMode="auto">
              <a:xfrm>
                <a:off x="6850605" y="4866116"/>
                <a:ext cx="10476" cy="7894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65" name="Line 433"/>
              <p:cNvSpPr>
                <a:spLocks noChangeShapeType="1"/>
              </p:cNvSpPr>
              <p:nvPr/>
            </p:nvSpPr>
            <p:spPr bwMode="auto">
              <a:xfrm>
                <a:off x="6871557" y="4883031"/>
                <a:ext cx="10476" cy="7894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66" name="Line 434"/>
              <p:cNvSpPr>
                <a:spLocks noChangeShapeType="1"/>
              </p:cNvSpPr>
              <p:nvPr/>
            </p:nvSpPr>
            <p:spPr bwMode="auto">
              <a:xfrm>
                <a:off x="6882034" y="4890925"/>
                <a:ext cx="10476" cy="6766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67" name="Line 435"/>
              <p:cNvSpPr>
                <a:spLocks noChangeShapeType="1"/>
              </p:cNvSpPr>
              <p:nvPr/>
            </p:nvSpPr>
            <p:spPr bwMode="auto">
              <a:xfrm>
                <a:off x="6892510" y="4897692"/>
                <a:ext cx="10476" cy="7894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68" name="Line 436"/>
              <p:cNvSpPr>
                <a:spLocks noChangeShapeType="1"/>
              </p:cNvSpPr>
              <p:nvPr/>
            </p:nvSpPr>
            <p:spPr bwMode="auto">
              <a:xfrm>
                <a:off x="6902986" y="4905586"/>
                <a:ext cx="10476" cy="7894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69" name="Line 437"/>
              <p:cNvSpPr>
                <a:spLocks noChangeShapeType="1"/>
              </p:cNvSpPr>
              <p:nvPr/>
            </p:nvSpPr>
            <p:spPr bwMode="auto">
              <a:xfrm>
                <a:off x="6913463" y="4913479"/>
                <a:ext cx="9167" cy="6766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70" name="Line 438"/>
              <p:cNvSpPr>
                <a:spLocks noChangeShapeType="1"/>
              </p:cNvSpPr>
              <p:nvPr/>
            </p:nvSpPr>
            <p:spPr bwMode="auto">
              <a:xfrm>
                <a:off x="6922629" y="4920246"/>
                <a:ext cx="11786" cy="6766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71" name="Line 439"/>
              <p:cNvSpPr>
                <a:spLocks noChangeShapeType="1"/>
              </p:cNvSpPr>
              <p:nvPr/>
            </p:nvSpPr>
            <p:spPr bwMode="auto">
              <a:xfrm>
                <a:off x="6934415" y="4927012"/>
                <a:ext cx="10476" cy="5639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72" name="Line 440"/>
              <p:cNvSpPr>
                <a:spLocks noChangeShapeType="1"/>
              </p:cNvSpPr>
              <p:nvPr/>
            </p:nvSpPr>
            <p:spPr bwMode="auto">
              <a:xfrm>
                <a:off x="6944891" y="4932650"/>
                <a:ext cx="10476" cy="7894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73" name="Line 441"/>
              <p:cNvSpPr>
                <a:spLocks noChangeShapeType="1"/>
              </p:cNvSpPr>
              <p:nvPr/>
            </p:nvSpPr>
            <p:spPr bwMode="auto">
              <a:xfrm>
                <a:off x="6955368" y="4940544"/>
                <a:ext cx="10476" cy="4511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74" name="Line 442"/>
              <p:cNvSpPr>
                <a:spLocks noChangeShapeType="1"/>
              </p:cNvSpPr>
              <p:nvPr/>
            </p:nvSpPr>
            <p:spPr bwMode="auto">
              <a:xfrm>
                <a:off x="6965844" y="4945055"/>
                <a:ext cx="10476" cy="5639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75" name="Line 443"/>
              <p:cNvSpPr>
                <a:spLocks noChangeShapeType="1"/>
              </p:cNvSpPr>
              <p:nvPr/>
            </p:nvSpPr>
            <p:spPr bwMode="auto">
              <a:xfrm>
                <a:off x="6976320" y="4950694"/>
                <a:ext cx="9167" cy="6766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76" name="Line 444"/>
              <p:cNvSpPr>
                <a:spLocks noChangeShapeType="1"/>
              </p:cNvSpPr>
              <p:nvPr/>
            </p:nvSpPr>
            <p:spPr bwMode="auto">
              <a:xfrm>
                <a:off x="6985487" y="4957460"/>
                <a:ext cx="11786" cy="4511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77" name="Line 445"/>
              <p:cNvSpPr>
                <a:spLocks noChangeShapeType="1"/>
              </p:cNvSpPr>
              <p:nvPr/>
            </p:nvSpPr>
            <p:spPr bwMode="auto">
              <a:xfrm>
                <a:off x="6997273" y="4961971"/>
                <a:ext cx="10476" cy="5639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78" name="Line 446"/>
              <p:cNvSpPr>
                <a:spLocks noChangeShapeType="1"/>
              </p:cNvSpPr>
              <p:nvPr/>
            </p:nvSpPr>
            <p:spPr bwMode="auto">
              <a:xfrm>
                <a:off x="7007749" y="4967609"/>
                <a:ext cx="9167" cy="4511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79" name="Line 447"/>
              <p:cNvSpPr>
                <a:spLocks noChangeShapeType="1"/>
              </p:cNvSpPr>
              <p:nvPr/>
            </p:nvSpPr>
            <p:spPr bwMode="auto">
              <a:xfrm>
                <a:off x="7016916" y="4972120"/>
                <a:ext cx="11786" cy="5639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80" name="Line 448"/>
              <p:cNvSpPr>
                <a:spLocks noChangeShapeType="1"/>
              </p:cNvSpPr>
              <p:nvPr/>
            </p:nvSpPr>
            <p:spPr bwMode="auto">
              <a:xfrm>
                <a:off x="7028702" y="4977759"/>
                <a:ext cx="9167" cy="4511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81" name="Line 449"/>
              <p:cNvSpPr>
                <a:spLocks noChangeShapeType="1"/>
              </p:cNvSpPr>
              <p:nvPr/>
            </p:nvSpPr>
            <p:spPr bwMode="auto">
              <a:xfrm>
                <a:off x="7037869" y="4982270"/>
                <a:ext cx="10476" cy="4511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82" name="Line 450"/>
              <p:cNvSpPr>
                <a:spLocks noChangeShapeType="1"/>
              </p:cNvSpPr>
              <p:nvPr/>
            </p:nvSpPr>
            <p:spPr bwMode="auto">
              <a:xfrm>
                <a:off x="7048345" y="4986780"/>
                <a:ext cx="11786" cy="3383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83" name="Line 451"/>
              <p:cNvSpPr>
                <a:spLocks noChangeShapeType="1"/>
              </p:cNvSpPr>
              <p:nvPr/>
            </p:nvSpPr>
            <p:spPr bwMode="auto">
              <a:xfrm>
                <a:off x="7060131" y="4990163"/>
                <a:ext cx="10476" cy="4511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84" name="Line 452"/>
              <p:cNvSpPr>
                <a:spLocks noChangeShapeType="1"/>
              </p:cNvSpPr>
              <p:nvPr/>
            </p:nvSpPr>
            <p:spPr bwMode="auto">
              <a:xfrm>
                <a:off x="7070607" y="4994674"/>
                <a:ext cx="10476" cy="4511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85" name="Line 453"/>
              <p:cNvSpPr>
                <a:spLocks noChangeShapeType="1"/>
              </p:cNvSpPr>
              <p:nvPr/>
            </p:nvSpPr>
            <p:spPr bwMode="auto">
              <a:xfrm>
                <a:off x="7081083" y="4999185"/>
                <a:ext cx="10476" cy="3383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86" name="Line 454"/>
              <p:cNvSpPr>
                <a:spLocks noChangeShapeType="1"/>
              </p:cNvSpPr>
              <p:nvPr/>
            </p:nvSpPr>
            <p:spPr bwMode="auto">
              <a:xfrm>
                <a:off x="7091560" y="5002568"/>
                <a:ext cx="9167" cy="4511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87" name="Line 455"/>
              <p:cNvSpPr>
                <a:spLocks noChangeShapeType="1"/>
              </p:cNvSpPr>
              <p:nvPr/>
            </p:nvSpPr>
            <p:spPr bwMode="auto">
              <a:xfrm>
                <a:off x="7100726" y="5007079"/>
                <a:ext cx="10476" cy="3383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88" name="Line 456"/>
              <p:cNvSpPr>
                <a:spLocks noChangeShapeType="1"/>
              </p:cNvSpPr>
              <p:nvPr/>
            </p:nvSpPr>
            <p:spPr bwMode="auto">
              <a:xfrm>
                <a:off x="7111203" y="5010462"/>
                <a:ext cx="10476" cy="4511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89" name="Line 457"/>
              <p:cNvSpPr>
                <a:spLocks noChangeShapeType="1"/>
              </p:cNvSpPr>
              <p:nvPr/>
            </p:nvSpPr>
            <p:spPr bwMode="auto">
              <a:xfrm>
                <a:off x="7121679" y="5014973"/>
                <a:ext cx="10476" cy="2255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90" name="Line 458"/>
              <p:cNvSpPr>
                <a:spLocks noChangeShapeType="1"/>
              </p:cNvSpPr>
              <p:nvPr/>
            </p:nvSpPr>
            <p:spPr bwMode="auto">
              <a:xfrm>
                <a:off x="7132155" y="5017228"/>
                <a:ext cx="11786" cy="2255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91" name="Line 459"/>
              <p:cNvSpPr>
                <a:spLocks noChangeShapeType="1"/>
              </p:cNvSpPr>
              <p:nvPr/>
            </p:nvSpPr>
            <p:spPr bwMode="auto">
              <a:xfrm>
                <a:off x="7143941" y="5019484"/>
                <a:ext cx="9167" cy="4511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92" name="Line 460"/>
              <p:cNvSpPr>
                <a:spLocks noChangeShapeType="1"/>
              </p:cNvSpPr>
              <p:nvPr/>
            </p:nvSpPr>
            <p:spPr bwMode="auto">
              <a:xfrm>
                <a:off x="7153108" y="5023995"/>
                <a:ext cx="10476" cy="3383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93" name="Line 461"/>
              <p:cNvSpPr>
                <a:spLocks noChangeShapeType="1"/>
              </p:cNvSpPr>
              <p:nvPr/>
            </p:nvSpPr>
            <p:spPr bwMode="auto">
              <a:xfrm>
                <a:off x="7163584" y="5027378"/>
                <a:ext cx="10476" cy="2255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94" name="Line 462"/>
              <p:cNvSpPr>
                <a:spLocks noChangeShapeType="1"/>
              </p:cNvSpPr>
              <p:nvPr/>
            </p:nvSpPr>
            <p:spPr bwMode="auto">
              <a:xfrm>
                <a:off x="7174060" y="5029633"/>
                <a:ext cx="10476" cy="3383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95" name="Line 463"/>
              <p:cNvSpPr>
                <a:spLocks noChangeShapeType="1"/>
              </p:cNvSpPr>
              <p:nvPr/>
            </p:nvSpPr>
            <p:spPr bwMode="auto">
              <a:xfrm>
                <a:off x="7184537" y="5033016"/>
                <a:ext cx="10476" cy="3383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96" name="Line 464"/>
              <p:cNvSpPr>
                <a:spLocks noChangeShapeType="1"/>
              </p:cNvSpPr>
              <p:nvPr/>
            </p:nvSpPr>
            <p:spPr bwMode="auto">
              <a:xfrm>
                <a:off x="7195013" y="5036399"/>
                <a:ext cx="11786" cy="2255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97" name="Line 465"/>
              <p:cNvSpPr>
                <a:spLocks noChangeShapeType="1"/>
              </p:cNvSpPr>
              <p:nvPr/>
            </p:nvSpPr>
            <p:spPr bwMode="auto">
              <a:xfrm>
                <a:off x="7206799" y="5038655"/>
                <a:ext cx="9167" cy="2255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98" name="Line 466"/>
              <p:cNvSpPr>
                <a:spLocks noChangeShapeType="1"/>
              </p:cNvSpPr>
              <p:nvPr/>
            </p:nvSpPr>
            <p:spPr bwMode="auto">
              <a:xfrm>
                <a:off x="7215966" y="5040910"/>
                <a:ext cx="10476" cy="2255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99" name="Line 467"/>
              <p:cNvSpPr>
                <a:spLocks noChangeShapeType="1"/>
              </p:cNvSpPr>
              <p:nvPr/>
            </p:nvSpPr>
            <p:spPr bwMode="auto">
              <a:xfrm>
                <a:off x="7226442" y="5043166"/>
                <a:ext cx="10476" cy="3383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700" name="Line 468"/>
              <p:cNvSpPr>
                <a:spLocks noChangeShapeType="1"/>
              </p:cNvSpPr>
              <p:nvPr/>
            </p:nvSpPr>
            <p:spPr bwMode="auto">
              <a:xfrm>
                <a:off x="7236918" y="5046549"/>
                <a:ext cx="10476" cy="1128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701" name="Line 469"/>
              <p:cNvSpPr>
                <a:spLocks noChangeShapeType="1"/>
              </p:cNvSpPr>
              <p:nvPr/>
            </p:nvSpPr>
            <p:spPr bwMode="auto">
              <a:xfrm>
                <a:off x="7247394" y="5047676"/>
                <a:ext cx="11786" cy="3383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702" name="Line 470"/>
              <p:cNvSpPr>
                <a:spLocks noChangeShapeType="1"/>
              </p:cNvSpPr>
              <p:nvPr/>
            </p:nvSpPr>
            <p:spPr bwMode="auto">
              <a:xfrm>
                <a:off x="7259180" y="5051060"/>
                <a:ext cx="9167" cy="2255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703" name="Line 471"/>
              <p:cNvSpPr>
                <a:spLocks noChangeShapeType="1"/>
              </p:cNvSpPr>
              <p:nvPr/>
            </p:nvSpPr>
            <p:spPr bwMode="auto">
              <a:xfrm>
                <a:off x="7268347" y="5053315"/>
                <a:ext cx="10476" cy="3383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704" name="Line 472"/>
              <p:cNvSpPr>
                <a:spLocks noChangeShapeType="1"/>
              </p:cNvSpPr>
              <p:nvPr/>
            </p:nvSpPr>
            <p:spPr bwMode="auto">
              <a:xfrm>
                <a:off x="7278823" y="5056698"/>
                <a:ext cx="10476" cy="1128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705" name="Line 473"/>
              <p:cNvSpPr>
                <a:spLocks noChangeShapeType="1"/>
              </p:cNvSpPr>
              <p:nvPr/>
            </p:nvSpPr>
            <p:spPr bwMode="auto">
              <a:xfrm>
                <a:off x="7289300" y="5057826"/>
                <a:ext cx="10476" cy="2255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706" name="Line 474"/>
              <p:cNvSpPr>
                <a:spLocks noChangeShapeType="1"/>
              </p:cNvSpPr>
              <p:nvPr/>
            </p:nvSpPr>
            <p:spPr bwMode="auto">
              <a:xfrm>
                <a:off x="7299776" y="5060081"/>
                <a:ext cx="10476" cy="2255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707" name="Line 475"/>
              <p:cNvSpPr>
                <a:spLocks noChangeShapeType="1"/>
              </p:cNvSpPr>
              <p:nvPr/>
            </p:nvSpPr>
            <p:spPr bwMode="auto">
              <a:xfrm>
                <a:off x="7310252" y="5062337"/>
                <a:ext cx="10476" cy="1128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708" name="Line 476"/>
              <p:cNvSpPr>
                <a:spLocks noChangeShapeType="1"/>
              </p:cNvSpPr>
              <p:nvPr/>
            </p:nvSpPr>
            <p:spPr bwMode="auto">
              <a:xfrm>
                <a:off x="7320729" y="5063464"/>
                <a:ext cx="10476" cy="2255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709" name="Line 477"/>
              <p:cNvSpPr>
                <a:spLocks noChangeShapeType="1"/>
              </p:cNvSpPr>
              <p:nvPr/>
            </p:nvSpPr>
            <p:spPr bwMode="auto">
              <a:xfrm>
                <a:off x="7331205" y="5065720"/>
                <a:ext cx="9167" cy="1128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710" name="Line 478"/>
              <p:cNvSpPr>
                <a:spLocks noChangeShapeType="1"/>
              </p:cNvSpPr>
              <p:nvPr/>
            </p:nvSpPr>
            <p:spPr bwMode="auto">
              <a:xfrm>
                <a:off x="7340372" y="5066847"/>
                <a:ext cx="11786" cy="2255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711" name="Line 479"/>
              <p:cNvSpPr>
                <a:spLocks noChangeShapeType="1"/>
              </p:cNvSpPr>
              <p:nvPr/>
            </p:nvSpPr>
            <p:spPr bwMode="auto">
              <a:xfrm>
                <a:off x="7352157" y="5069103"/>
                <a:ext cx="10476" cy="2255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712" name="Line 480"/>
              <p:cNvSpPr>
                <a:spLocks noChangeShapeType="1"/>
              </p:cNvSpPr>
              <p:nvPr/>
            </p:nvSpPr>
            <p:spPr bwMode="auto">
              <a:xfrm>
                <a:off x="7362634" y="5071358"/>
                <a:ext cx="10476" cy="2255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713" name="Line 481"/>
              <p:cNvSpPr>
                <a:spLocks noChangeShapeType="1"/>
              </p:cNvSpPr>
              <p:nvPr/>
            </p:nvSpPr>
            <p:spPr bwMode="auto">
              <a:xfrm>
                <a:off x="7373110" y="5073614"/>
                <a:ext cx="10476" cy="2255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714" name="Line 482"/>
              <p:cNvSpPr>
                <a:spLocks noChangeShapeType="1"/>
              </p:cNvSpPr>
              <p:nvPr/>
            </p:nvSpPr>
            <p:spPr bwMode="auto">
              <a:xfrm>
                <a:off x="7383586" y="5075869"/>
                <a:ext cx="10476" cy="1128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715" name="Line 483"/>
              <p:cNvSpPr>
                <a:spLocks noChangeShapeType="1"/>
              </p:cNvSpPr>
              <p:nvPr/>
            </p:nvSpPr>
            <p:spPr bwMode="auto">
              <a:xfrm>
                <a:off x="7394063" y="5076997"/>
                <a:ext cx="10476" cy="1128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716" name="Line 484"/>
              <p:cNvSpPr>
                <a:spLocks noChangeShapeType="1"/>
              </p:cNvSpPr>
              <p:nvPr/>
            </p:nvSpPr>
            <p:spPr bwMode="auto">
              <a:xfrm>
                <a:off x="7404539" y="5078125"/>
                <a:ext cx="10476" cy="2255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717" name="Line 485"/>
              <p:cNvSpPr>
                <a:spLocks noChangeShapeType="1"/>
              </p:cNvSpPr>
              <p:nvPr/>
            </p:nvSpPr>
            <p:spPr bwMode="auto">
              <a:xfrm>
                <a:off x="7415015" y="5080380"/>
                <a:ext cx="10476" cy="2255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718" name="Line 486"/>
              <p:cNvSpPr>
                <a:spLocks noChangeShapeType="1"/>
              </p:cNvSpPr>
              <p:nvPr/>
            </p:nvSpPr>
            <p:spPr bwMode="auto">
              <a:xfrm>
                <a:off x="7425491" y="5082635"/>
                <a:ext cx="10476" cy="1128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719" name="Line 487"/>
              <p:cNvSpPr>
                <a:spLocks noChangeShapeType="1"/>
              </p:cNvSpPr>
              <p:nvPr/>
            </p:nvSpPr>
            <p:spPr bwMode="auto">
              <a:xfrm>
                <a:off x="7435968" y="5083763"/>
                <a:ext cx="10476" cy="1128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720" name="Line 488"/>
              <p:cNvSpPr>
                <a:spLocks noChangeShapeType="1"/>
              </p:cNvSpPr>
              <p:nvPr/>
            </p:nvSpPr>
            <p:spPr bwMode="auto">
              <a:xfrm>
                <a:off x="7446444" y="5084891"/>
                <a:ext cx="9167" cy="1128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721" name="Line 489"/>
              <p:cNvSpPr>
                <a:spLocks noChangeShapeType="1"/>
              </p:cNvSpPr>
              <p:nvPr/>
            </p:nvSpPr>
            <p:spPr bwMode="auto">
              <a:xfrm>
                <a:off x="7455611" y="5086018"/>
                <a:ext cx="11786" cy="1128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722" name="Line 490"/>
              <p:cNvSpPr>
                <a:spLocks noChangeShapeType="1"/>
              </p:cNvSpPr>
              <p:nvPr/>
            </p:nvSpPr>
            <p:spPr bwMode="auto">
              <a:xfrm>
                <a:off x="7467397" y="5087146"/>
                <a:ext cx="10476" cy="1128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723" name="Line 491"/>
              <p:cNvSpPr>
                <a:spLocks noChangeShapeType="1"/>
              </p:cNvSpPr>
              <p:nvPr/>
            </p:nvSpPr>
            <p:spPr bwMode="auto">
              <a:xfrm>
                <a:off x="7477873" y="5088274"/>
                <a:ext cx="10476" cy="2255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724" name="Line 492"/>
              <p:cNvSpPr>
                <a:spLocks noChangeShapeType="1"/>
              </p:cNvSpPr>
              <p:nvPr/>
            </p:nvSpPr>
            <p:spPr bwMode="auto">
              <a:xfrm>
                <a:off x="7488349" y="5090529"/>
                <a:ext cx="10476" cy="1128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725" name="Line 493"/>
              <p:cNvSpPr>
                <a:spLocks noChangeShapeType="1"/>
              </p:cNvSpPr>
              <p:nvPr/>
            </p:nvSpPr>
            <p:spPr bwMode="auto">
              <a:xfrm>
                <a:off x="7498825" y="5091657"/>
                <a:ext cx="10476" cy="1128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726" name="Line 494"/>
              <p:cNvSpPr>
                <a:spLocks noChangeShapeType="1"/>
              </p:cNvSpPr>
              <p:nvPr/>
            </p:nvSpPr>
            <p:spPr bwMode="auto">
              <a:xfrm>
                <a:off x="7509302" y="5092785"/>
                <a:ext cx="9167" cy="2255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727" name="Line 495"/>
              <p:cNvSpPr>
                <a:spLocks noChangeShapeType="1"/>
              </p:cNvSpPr>
              <p:nvPr/>
            </p:nvSpPr>
            <p:spPr bwMode="auto">
              <a:xfrm>
                <a:off x="7518469" y="5095040"/>
                <a:ext cx="10476" cy="0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728" name="Line 496"/>
              <p:cNvSpPr>
                <a:spLocks noChangeShapeType="1"/>
              </p:cNvSpPr>
              <p:nvPr/>
            </p:nvSpPr>
            <p:spPr bwMode="auto">
              <a:xfrm>
                <a:off x="7528945" y="5095040"/>
                <a:ext cx="10476" cy="1128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729" name="Line 497"/>
              <p:cNvSpPr>
                <a:spLocks noChangeShapeType="1"/>
              </p:cNvSpPr>
              <p:nvPr/>
            </p:nvSpPr>
            <p:spPr bwMode="auto">
              <a:xfrm>
                <a:off x="7539421" y="5096168"/>
                <a:ext cx="10476" cy="2255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730" name="Line 498"/>
              <p:cNvSpPr>
                <a:spLocks noChangeShapeType="1"/>
              </p:cNvSpPr>
              <p:nvPr/>
            </p:nvSpPr>
            <p:spPr bwMode="auto">
              <a:xfrm>
                <a:off x="7549897" y="5098423"/>
                <a:ext cx="11786" cy="1128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731" name="Line 499"/>
              <p:cNvSpPr>
                <a:spLocks noChangeShapeType="1"/>
              </p:cNvSpPr>
              <p:nvPr/>
            </p:nvSpPr>
            <p:spPr bwMode="auto">
              <a:xfrm>
                <a:off x="7561683" y="5099551"/>
                <a:ext cx="9167" cy="1128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732" name="Line 500"/>
              <p:cNvSpPr>
                <a:spLocks noChangeShapeType="1"/>
              </p:cNvSpPr>
              <p:nvPr/>
            </p:nvSpPr>
            <p:spPr bwMode="auto">
              <a:xfrm>
                <a:off x="7570850" y="5100679"/>
                <a:ext cx="11786" cy="1128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57733" name="Group 3167"/>
              <p:cNvGrpSpPr>
                <a:grpSpLocks/>
              </p:cNvGrpSpPr>
              <p:nvPr/>
            </p:nvGrpSpPr>
            <p:grpSpPr bwMode="auto">
              <a:xfrm>
                <a:off x="7573469" y="5080380"/>
                <a:ext cx="336551" cy="126303"/>
                <a:chOff x="7573469" y="5080380"/>
                <a:chExt cx="336551" cy="126303"/>
              </a:xfrm>
            </p:grpSpPr>
            <p:sp>
              <p:nvSpPr>
                <p:cNvPr id="58124" name="Line 884"/>
                <p:cNvSpPr>
                  <a:spLocks noChangeShapeType="1"/>
                </p:cNvSpPr>
                <p:nvPr/>
              </p:nvSpPr>
              <p:spPr bwMode="auto">
                <a:xfrm>
                  <a:off x="7573469" y="5125488"/>
                  <a:ext cx="10476" cy="2255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25" name="Line 885"/>
                <p:cNvSpPr>
                  <a:spLocks noChangeShapeType="1"/>
                </p:cNvSpPr>
                <p:nvPr/>
              </p:nvSpPr>
              <p:spPr bwMode="auto">
                <a:xfrm>
                  <a:off x="7583945" y="5127744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26" name="Line 886"/>
                <p:cNvSpPr>
                  <a:spLocks noChangeShapeType="1"/>
                </p:cNvSpPr>
                <p:nvPr/>
              </p:nvSpPr>
              <p:spPr bwMode="auto">
                <a:xfrm>
                  <a:off x="7594422" y="5127744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27" name="Line 887"/>
                <p:cNvSpPr>
                  <a:spLocks noChangeShapeType="1"/>
                </p:cNvSpPr>
                <p:nvPr/>
              </p:nvSpPr>
              <p:spPr bwMode="auto">
                <a:xfrm>
                  <a:off x="7604898" y="5128871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28" name="Line 888"/>
                <p:cNvSpPr>
                  <a:spLocks noChangeShapeType="1"/>
                </p:cNvSpPr>
                <p:nvPr/>
              </p:nvSpPr>
              <p:spPr bwMode="auto">
                <a:xfrm>
                  <a:off x="7615374" y="5129999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29" name="Line 889"/>
                <p:cNvSpPr>
                  <a:spLocks noChangeShapeType="1"/>
                </p:cNvSpPr>
                <p:nvPr/>
              </p:nvSpPr>
              <p:spPr bwMode="auto">
                <a:xfrm>
                  <a:off x="7625851" y="5131127"/>
                  <a:ext cx="9167" cy="2255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30" name="Line 890"/>
                <p:cNvSpPr>
                  <a:spLocks noChangeShapeType="1"/>
                </p:cNvSpPr>
                <p:nvPr/>
              </p:nvSpPr>
              <p:spPr bwMode="auto">
                <a:xfrm>
                  <a:off x="7635017" y="5133382"/>
                  <a:ext cx="1178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31" name="Line 891"/>
                <p:cNvSpPr>
                  <a:spLocks noChangeShapeType="1"/>
                </p:cNvSpPr>
                <p:nvPr/>
              </p:nvSpPr>
              <p:spPr bwMode="auto">
                <a:xfrm>
                  <a:off x="7646803" y="5134510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32" name="Line 892"/>
                <p:cNvSpPr>
                  <a:spLocks noChangeShapeType="1"/>
                </p:cNvSpPr>
                <p:nvPr/>
              </p:nvSpPr>
              <p:spPr bwMode="auto">
                <a:xfrm>
                  <a:off x="7657279" y="5135638"/>
                  <a:ext cx="10476" cy="0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33" name="Line 893"/>
                <p:cNvSpPr>
                  <a:spLocks noChangeShapeType="1"/>
                </p:cNvSpPr>
                <p:nvPr/>
              </p:nvSpPr>
              <p:spPr bwMode="auto">
                <a:xfrm>
                  <a:off x="7667756" y="5135638"/>
                  <a:ext cx="10476" cy="0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34" name="Line 894"/>
                <p:cNvSpPr>
                  <a:spLocks noChangeShapeType="1"/>
                </p:cNvSpPr>
                <p:nvPr/>
              </p:nvSpPr>
              <p:spPr bwMode="auto">
                <a:xfrm>
                  <a:off x="7678232" y="5135638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35" name="Line 895"/>
                <p:cNvSpPr>
                  <a:spLocks noChangeShapeType="1"/>
                </p:cNvSpPr>
                <p:nvPr/>
              </p:nvSpPr>
              <p:spPr bwMode="auto">
                <a:xfrm>
                  <a:off x="7688708" y="5136765"/>
                  <a:ext cx="9167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36" name="Line 896"/>
                <p:cNvSpPr>
                  <a:spLocks noChangeShapeType="1"/>
                </p:cNvSpPr>
                <p:nvPr/>
              </p:nvSpPr>
              <p:spPr bwMode="auto">
                <a:xfrm>
                  <a:off x="7697875" y="5136765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37" name="Line 897"/>
                <p:cNvSpPr>
                  <a:spLocks noChangeShapeType="1"/>
                </p:cNvSpPr>
                <p:nvPr/>
              </p:nvSpPr>
              <p:spPr bwMode="auto">
                <a:xfrm>
                  <a:off x="7708351" y="5137893"/>
                  <a:ext cx="1178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38" name="Line 898"/>
                <p:cNvSpPr>
                  <a:spLocks noChangeShapeType="1"/>
                </p:cNvSpPr>
                <p:nvPr/>
              </p:nvSpPr>
              <p:spPr bwMode="auto">
                <a:xfrm>
                  <a:off x="7720137" y="5139021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39" name="Line 899"/>
                <p:cNvSpPr>
                  <a:spLocks noChangeShapeType="1"/>
                </p:cNvSpPr>
                <p:nvPr/>
              </p:nvSpPr>
              <p:spPr bwMode="auto">
                <a:xfrm>
                  <a:off x="7730613" y="5140148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40" name="Line 900"/>
                <p:cNvSpPr>
                  <a:spLocks noChangeShapeType="1"/>
                </p:cNvSpPr>
                <p:nvPr/>
              </p:nvSpPr>
              <p:spPr bwMode="auto">
                <a:xfrm>
                  <a:off x="7741090" y="5141276"/>
                  <a:ext cx="9167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41" name="Line 901"/>
                <p:cNvSpPr>
                  <a:spLocks noChangeShapeType="1"/>
                </p:cNvSpPr>
                <p:nvPr/>
              </p:nvSpPr>
              <p:spPr bwMode="auto">
                <a:xfrm>
                  <a:off x="7750257" y="5142404"/>
                  <a:ext cx="1178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42" name="Line 902"/>
                <p:cNvSpPr>
                  <a:spLocks noChangeShapeType="1"/>
                </p:cNvSpPr>
                <p:nvPr/>
              </p:nvSpPr>
              <p:spPr bwMode="auto">
                <a:xfrm>
                  <a:off x="7762042" y="5143531"/>
                  <a:ext cx="9167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43" name="Line 903"/>
                <p:cNvSpPr>
                  <a:spLocks noChangeShapeType="1"/>
                </p:cNvSpPr>
                <p:nvPr/>
              </p:nvSpPr>
              <p:spPr bwMode="auto">
                <a:xfrm>
                  <a:off x="7771209" y="5144659"/>
                  <a:ext cx="11786" cy="0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44" name="Line 904"/>
                <p:cNvSpPr>
                  <a:spLocks noChangeShapeType="1"/>
                </p:cNvSpPr>
                <p:nvPr/>
              </p:nvSpPr>
              <p:spPr bwMode="auto">
                <a:xfrm>
                  <a:off x="7782995" y="5144659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45" name="Line 905"/>
                <p:cNvSpPr>
                  <a:spLocks noChangeShapeType="1"/>
                </p:cNvSpPr>
                <p:nvPr/>
              </p:nvSpPr>
              <p:spPr bwMode="auto">
                <a:xfrm>
                  <a:off x="7793471" y="5144659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46" name="Line 906"/>
                <p:cNvSpPr>
                  <a:spLocks noChangeShapeType="1"/>
                </p:cNvSpPr>
                <p:nvPr/>
              </p:nvSpPr>
              <p:spPr bwMode="auto">
                <a:xfrm>
                  <a:off x="7803948" y="5145787"/>
                  <a:ext cx="9167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47" name="Line 907"/>
                <p:cNvSpPr>
                  <a:spLocks noChangeShapeType="1"/>
                </p:cNvSpPr>
                <p:nvPr/>
              </p:nvSpPr>
              <p:spPr bwMode="auto">
                <a:xfrm>
                  <a:off x="7813114" y="5146915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48" name="Line 908"/>
                <p:cNvSpPr>
                  <a:spLocks noChangeShapeType="1"/>
                </p:cNvSpPr>
                <p:nvPr/>
              </p:nvSpPr>
              <p:spPr bwMode="auto">
                <a:xfrm>
                  <a:off x="7823591" y="5146915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49" name="Line 909"/>
                <p:cNvSpPr>
                  <a:spLocks noChangeShapeType="1"/>
                </p:cNvSpPr>
                <p:nvPr/>
              </p:nvSpPr>
              <p:spPr bwMode="auto">
                <a:xfrm>
                  <a:off x="7834067" y="5148042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50" name="Line 910"/>
                <p:cNvSpPr>
                  <a:spLocks noChangeShapeType="1"/>
                </p:cNvSpPr>
                <p:nvPr/>
              </p:nvSpPr>
              <p:spPr bwMode="auto">
                <a:xfrm>
                  <a:off x="7844543" y="5149170"/>
                  <a:ext cx="1178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51" name="Line 911"/>
                <p:cNvSpPr>
                  <a:spLocks noChangeShapeType="1"/>
                </p:cNvSpPr>
                <p:nvPr/>
              </p:nvSpPr>
              <p:spPr bwMode="auto">
                <a:xfrm>
                  <a:off x="7856329" y="5150298"/>
                  <a:ext cx="9167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52" name="Line 912"/>
                <p:cNvSpPr>
                  <a:spLocks noChangeShapeType="1"/>
                </p:cNvSpPr>
                <p:nvPr/>
              </p:nvSpPr>
              <p:spPr bwMode="auto">
                <a:xfrm>
                  <a:off x="7865496" y="5151425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53" name="Line 209"/>
                <p:cNvSpPr>
                  <a:spLocks noChangeShapeType="1"/>
                </p:cNvSpPr>
                <p:nvPr/>
              </p:nvSpPr>
              <p:spPr bwMode="auto">
                <a:xfrm flipV="1">
                  <a:off x="7801328" y="5110828"/>
                  <a:ext cx="1310" cy="1466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54" name="Line 210"/>
                <p:cNvSpPr>
                  <a:spLocks noChangeShapeType="1"/>
                </p:cNvSpPr>
                <p:nvPr/>
              </p:nvSpPr>
              <p:spPr bwMode="auto">
                <a:xfrm>
                  <a:off x="7782995" y="5110828"/>
                  <a:ext cx="37977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55" name="Line 211"/>
                <p:cNvSpPr>
                  <a:spLocks noChangeShapeType="1"/>
                </p:cNvSpPr>
                <p:nvPr/>
              </p:nvSpPr>
              <p:spPr bwMode="auto">
                <a:xfrm flipV="1">
                  <a:off x="7823591" y="5099551"/>
                  <a:ext cx="0" cy="157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56" name="Line 212"/>
                <p:cNvSpPr>
                  <a:spLocks noChangeShapeType="1"/>
                </p:cNvSpPr>
                <p:nvPr/>
              </p:nvSpPr>
              <p:spPr bwMode="auto">
                <a:xfrm>
                  <a:off x="7803948" y="5099551"/>
                  <a:ext cx="37977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57" name="Line 213"/>
                <p:cNvSpPr>
                  <a:spLocks noChangeShapeType="1"/>
                </p:cNvSpPr>
                <p:nvPr/>
              </p:nvSpPr>
              <p:spPr bwMode="auto">
                <a:xfrm flipV="1">
                  <a:off x="7843234" y="5124360"/>
                  <a:ext cx="1310" cy="1353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58" name="Line 214"/>
                <p:cNvSpPr>
                  <a:spLocks noChangeShapeType="1"/>
                </p:cNvSpPr>
                <p:nvPr/>
              </p:nvSpPr>
              <p:spPr bwMode="auto">
                <a:xfrm>
                  <a:off x="7824900" y="5124360"/>
                  <a:ext cx="3928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59" name="Line 215"/>
                <p:cNvSpPr>
                  <a:spLocks noChangeShapeType="1"/>
                </p:cNvSpPr>
                <p:nvPr/>
              </p:nvSpPr>
              <p:spPr bwMode="auto">
                <a:xfrm flipV="1">
                  <a:off x="7864186" y="5114211"/>
                  <a:ext cx="0" cy="1466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60" name="Line 216"/>
                <p:cNvSpPr>
                  <a:spLocks noChangeShapeType="1"/>
                </p:cNvSpPr>
                <p:nvPr/>
              </p:nvSpPr>
              <p:spPr bwMode="auto">
                <a:xfrm>
                  <a:off x="7844543" y="5114211"/>
                  <a:ext cx="3928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61" name="Line 218"/>
                <p:cNvSpPr>
                  <a:spLocks noChangeShapeType="1"/>
                </p:cNvSpPr>
                <p:nvPr/>
              </p:nvSpPr>
              <p:spPr bwMode="auto">
                <a:xfrm>
                  <a:off x="7865496" y="5119850"/>
                  <a:ext cx="3928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62" name="Line 538"/>
                <p:cNvSpPr>
                  <a:spLocks noChangeShapeType="1"/>
                </p:cNvSpPr>
                <p:nvPr/>
              </p:nvSpPr>
              <p:spPr bwMode="auto">
                <a:xfrm>
                  <a:off x="7591803" y="5140148"/>
                  <a:ext cx="1310" cy="1353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63" name="Line 540"/>
                <p:cNvSpPr>
                  <a:spLocks noChangeShapeType="1"/>
                </p:cNvSpPr>
                <p:nvPr/>
              </p:nvSpPr>
              <p:spPr bwMode="auto">
                <a:xfrm>
                  <a:off x="7612755" y="5153681"/>
                  <a:ext cx="0" cy="1466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64" name="Line 541"/>
                <p:cNvSpPr>
                  <a:spLocks noChangeShapeType="1"/>
                </p:cNvSpPr>
                <p:nvPr/>
              </p:nvSpPr>
              <p:spPr bwMode="auto">
                <a:xfrm>
                  <a:off x="7594422" y="5168341"/>
                  <a:ext cx="3797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65" name="Line 542"/>
                <p:cNvSpPr>
                  <a:spLocks noChangeShapeType="1"/>
                </p:cNvSpPr>
                <p:nvPr/>
              </p:nvSpPr>
              <p:spPr bwMode="auto">
                <a:xfrm>
                  <a:off x="7632398" y="5148042"/>
                  <a:ext cx="1310" cy="1466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66" name="Line 543"/>
                <p:cNvSpPr>
                  <a:spLocks noChangeShapeType="1"/>
                </p:cNvSpPr>
                <p:nvPr/>
              </p:nvSpPr>
              <p:spPr bwMode="auto">
                <a:xfrm>
                  <a:off x="7612755" y="5162702"/>
                  <a:ext cx="4059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67" name="Line 544"/>
                <p:cNvSpPr>
                  <a:spLocks noChangeShapeType="1"/>
                </p:cNvSpPr>
                <p:nvPr/>
              </p:nvSpPr>
              <p:spPr bwMode="auto">
                <a:xfrm>
                  <a:off x="7653351" y="5142404"/>
                  <a:ext cx="1310" cy="1466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68" name="Line 545"/>
                <p:cNvSpPr>
                  <a:spLocks noChangeShapeType="1"/>
                </p:cNvSpPr>
                <p:nvPr/>
              </p:nvSpPr>
              <p:spPr bwMode="auto">
                <a:xfrm>
                  <a:off x="7635017" y="5157064"/>
                  <a:ext cx="3928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69" name="Line 546"/>
                <p:cNvSpPr>
                  <a:spLocks noChangeShapeType="1"/>
                </p:cNvSpPr>
                <p:nvPr/>
              </p:nvSpPr>
              <p:spPr bwMode="auto">
                <a:xfrm>
                  <a:off x="7675613" y="5145787"/>
                  <a:ext cx="0" cy="1466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70" name="Line 547"/>
                <p:cNvSpPr>
                  <a:spLocks noChangeShapeType="1"/>
                </p:cNvSpPr>
                <p:nvPr/>
              </p:nvSpPr>
              <p:spPr bwMode="auto">
                <a:xfrm>
                  <a:off x="7655970" y="5160447"/>
                  <a:ext cx="3928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71" name="Line 548"/>
                <p:cNvSpPr>
                  <a:spLocks noChangeShapeType="1"/>
                </p:cNvSpPr>
                <p:nvPr/>
              </p:nvSpPr>
              <p:spPr bwMode="auto">
                <a:xfrm>
                  <a:off x="7695256" y="5134510"/>
                  <a:ext cx="1310" cy="1466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72" name="Line 549"/>
                <p:cNvSpPr>
                  <a:spLocks noChangeShapeType="1"/>
                </p:cNvSpPr>
                <p:nvPr/>
              </p:nvSpPr>
              <p:spPr bwMode="auto">
                <a:xfrm>
                  <a:off x="7675613" y="5149170"/>
                  <a:ext cx="4059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73" name="Line 550"/>
                <p:cNvSpPr>
                  <a:spLocks noChangeShapeType="1"/>
                </p:cNvSpPr>
                <p:nvPr/>
              </p:nvSpPr>
              <p:spPr bwMode="auto">
                <a:xfrm>
                  <a:off x="7716209" y="5140148"/>
                  <a:ext cx="1310" cy="1466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74" name="Line 551"/>
                <p:cNvSpPr>
                  <a:spLocks noChangeShapeType="1"/>
                </p:cNvSpPr>
                <p:nvPr/>
              </p:nvSpPr>
              <p:spPr bwMode="auto">
                <a:xfrm>
                  <a:off x="7697875" y="5154809"/>
                  <a:ext cx="3928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75" name="Line 552"/>
                <p:cNvSpPr>
                  <a:spLocks noChangeShapeType="1"/>
                </p:cNvSpPr>
                <p:nvPr/>
              </p:nvSpPr>
              <p:spPr bwMode="auto">
                <a:xfrm>
                  <a:off x="7738471" y="5162702"/>
                  <a:ext cx="0" cy="1466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76" name="Line 553"/>
                <p:cNvSpPr>
                  <a:spLocks noChangeShapeType="1"/>
                </p:cNvSpPr>
                <p:nvPr/>
              </p:nvSpPr>
              <p:spPr bwMode="auto">
                <a:xfrm>
                  <a:off x="7718828" y="5177363"/>
                  <a:ext cx="3928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77" name="Line 554"/>
                <p:cNvSpPr>
                  <a:spLocks noChangeShapeType="1"/>
                </p:cNvSpPr>
                <p:nvPr/>
              </p:nvSpPr>
              <p:spPr bwMode="auto">
                <a:xfrm>
                  <a:off x="7759423" y="5167213"/>
                  <a:ext cx="1310" cy="1353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78" name="Line 555"/>
                <p:cNvSpPr>
                  <a:spLocks noChangeShapeType="1"/>
                </p:cNvSpPr>
                <p:nvPr/>
              </p:nvSpPr>
              <p:spPr bwMode="auto">
                <a:xfrm>
                  <a:off x="7739780" y="5180746"/>
                  <a:ext cx="3928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79" name="Line 556"/>
                <p:cNvSpPr>
                  <a:spLocks noChangeShapeType="1"/>
                </p:cNvSpPr>
                <p:nvPr/>
              </p:nvSpPr>
              <p:spPr bwMode="auto">
                <a:xfrm>
                  <a:off x="7779066" y="5142404"/>
                  <a:ext cx="1310" cy="157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80" name="Line 557"/>
                <p:cNvSpPr>
                  <a:spLocks noChangeShapeType="1"/>
                </p:cNvSpPr>
                <p:nvPr/>
              </p:nvSpPr>
              <p:spPr bwMode="auto">
                <a:xfrm>
                  <a:off x="7760733" y="5158192"/>
                  <a:ext cx="37977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81" name="Line 558"/>
                <p:cNvSpPr>
                  <a:spLocks noChangeShapeType="1"/>
                </p:cNvSpPr>
                <p:nvPr/>
              </p:nvSpPr>
              <p:spPr bwMode="auto">
                <a:xfrm>
                  <a:off x="7801328" y="5131127"/>
                  <a:ext cx="0" cy="157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82" name="Line 559"/>
                <p:cNvSpPr>
                  <a:spLocks noChangeShapeType="1"/>
                </p:cNvSpPr>
                <p:nvPr/>
              </p:nvSpPr>
              <p:spPr bwMode="auto">
                <a:xfrm>
                  <a:off x="7781685" y="5146915"/>
                  <a:ext cx="3928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83" name="Line 560"/>
                <p:cNvSpPr>
                  <a:spLocks noChangeShapeType="1"/>
                </p:cNvSpPr>
                <p:nvPr/>
              </p:nvSpPr>
              <p:spPr bwMode="auto">
                <a:xfrm>
                  <a:off x="7820972" y="5154809"/>
                  <a:ext cx="1310" cy="1353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84" name="Line 561"/>
                <p:cNvSpPr>
                  <a:spLocks noChangeShapeType="1"/>
                </p:cNvSpPr>
                <p:nvPr/>
              </p:nvSpPr>
              <p:spPr bwMode="auto">
                <a:xfrm>
                  <a:off x="7802638" y="5168341"/>
                  <a:ext cx="3928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85" name="Line 562"/>
                <p:cNvSpPr>
                  <a:spLocks noChangeShapeType="1"/>
                </p:cNvSpPr>
                <p:nvPr/>
              </p:nvSpPr>
              <p:spPr bwMode="auto">
                <a:xfrm>
                  <a:off x="7841924" y="5145787"/>
                  <a:ext cx="0" cy="157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86" name="Line 563"/>
                <p:cNvSpPr>
                  <a:spLocks noChangeShapeType="1"/>
                </p:cNvSpPr>
                <p:nvPr/>
              </p:nvSpPr>
              <p:spPr bwMode="auto">
                <a:xfrm>
                  <a:off x="7822281" y="5161575"/>
                  <a:ext cx="3928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87" name="Line 564"/>
                <p:cNvSpPr>
                  <a:spLocks noChangeShapeType="1"/>
                </p:cNvSpPr>
                <p:nvPr/>
              </p:nvSpPr>
              <p:spPr bwMode="auto">
                <a:xfrm>
                  <a:off x="7862877" y="5150298"/>
                  <a:ext cx="1310" cy="1691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88" name="Line 565"/>
                <p:cNvSpPr>
                  <a:spLocks noChangeShapeType="1"/>
                </p:cNvSpPr>
                <p:nvPr/>
              </p:nvSpPr>
              <p:spPr bwMode="auto">
                <a:xfrm>
                  <a:off x="7843234" y="5167213"/>
                  <a:ext cx="4059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89" name="Line 567"/>
                <p:cNvSpPr>
                  <a:spLocks noChangeShapeType="1"/>
                </p:cNvSpPr>
                <p:nvPr/>
              </p:nvSpPr>
              <p:spPr bwMode="auto">
                <a:xfrm>
                  <a:off x="7864186" y="5205555"/>
                  <a:ext cx="4059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90" name="Oval 766"/>
                <p:cNvSpPr>
                  <a:spLocks noChangeArrowheads="1"/>
                </p:cNvSpPr>
                <p:nvPr/>
              </p:nvSpPr>
              <p:spPr bwMode="auto">
                <a:xfrm>
                  <a:off x="7594422" y="5088274"/>
                  <a:ext cx="44524" cy="4849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8191" name="Oval 767"/>
                <p:cNvSpPr>
                  <a:spLocks noChangeArrowheads="1"/>
                </p:cNvSpPr>
                <p:nvPr/>
              </p:nvSpPr>
              <p:spPr bwMode="auto">
                <a:xfrm>
                  <a:off x="7614065" y="5102934"/>
                  <a:ext cx="45834" cy="4849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8192" name="Oval 768"/>
                <p:cNvSpPr>
                  <a:spLocks noChangeArrowheads="1"/>
                </p:cNvSpPr>
                <p:nvPr/>
              </p:nvSpPr>
              <p:spPr bwMode="auto">
                <a:xfrm>
                  <a:off x="7635017" y="5096168"/>
                  <a:ext cx="45834" cy="4849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8193" name="Oval 769"/>
                <p:cNvSpPr>
                  <a:spLocks noChangeArrowheads="1"/>
                </p:cNvSpPr>
                <p:nvPr/>
              </p:nvSpPr>
              <p:spPr bwMode="auto">
                <a:xfrm>
                  <a:off x="7655970" y="5091657"/>
                  <a:ext cx="45834" cy="4849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8194" name="Oval 770"/>
                <p:cNvSpPr>
                  <a:spLocks noChangeArrowheads="1"/>
                </p:cNvSpPr>
                <p:nvPr/>
              </p:nvSpPr>
              <p:spPr bwMode="auto">
                <a:xfrm>
                  <a:off x="7676922" y="5093912"/>
                  <a:ext cx="45834" cy="4849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8195" name="Oval 771"/>
                <p:cNvSpPr>
                  <a:spLocks noChangeArrowheads="1"/>
                </p:cNvSpPr>
                <p:nvPr/>
              </p:nvSpPr>
              <p:spPr bwMode="auto">
                <a:xfrm>
                  <a:off x="7697875" y="5083763"/>
                  <a:ext cx="45834" cy="4849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8196" name="Oval 772"/>
                <p:cNvSpPr>
                  <a:spLocks noChangeArrowheads="1"/>
                </p:cNvSpPr>
                <p:nvPr/>
              </p:nvSpPr>
              <p:spPr bwMode="auto">
                <a:xfrm>
                  <a:off x="7718828" y="5089402"/>
                  <a:ext cx="45834" cy="4849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8197" name="Oval 773"/>
                <p:cNvSpPr>
                  <a:spLocks noChangeArrowheads="1"/>
                </p:cNvSpPr>
                <p:nvPr/>
              </p:nvSpPr>
              <p:spPr bwMode="auto">
                <a:xfrm>
                  <a:off x="7739780" y="5111956"/>
                  <a:ext cx="45834" cy="4849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8198" name="Oval 774"/>
                <p:cNvSpPr>
                  <a:spLocks noChangeArrowheads="1"/>
                </p:cNvSpPr>
                <p:nvPr/>
              </p:nvSpPr>
              <p:spPr bwMode="auto">
                <a:xfrm>
                  <a:off x="7760733" y="5115339"/>
                  <a:ext cx="45834" cy="4849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8199" name="Oval 775"/>
                <p:cNvSpPr>
                  <a:spLocks noChangeArrowheads="1"/>
                </p:cNvSpPr>
                <p:nvPr/>
              </p:nvSpPr>
              <p:spPr bwMode="auto">
                <a:xfrm>
                  <a:off x="7781685" y="5091657"/>
                  <a:ext cx="45834" cy="4849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8200" name="Oval 776"/>
                <p:cNvSpPr>
                  <a:spLocks noChangeArrowheads="1"/>
                </p:cNvSpPr>
                <p:nvPr/>
              </p:nvSpPr>
              <p:spPr bwMode="auto">
                <a:xfrm>
                  <a:off x="7802638" y="5080380"/>
                  <a:ext cx="44524" cy="4849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8201" name="Oval 777"/>
                <p:cNvSpPr>
                  <a:spLocks noChangeArrowheads="1"/>
                </p:cNvSpPr>
                <p:nvPr/>
              </p:nvSpPr>
              <p:spPr bwMode="auto">
                <a:xfrm>
                  <a:off x="7823591" y="5104062"/>
                  <a:ext cx="45834" cy="47364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8202" name="Oval 778"/>
                <p:cNvSpPr>
                  <a:spLocks noChangeArrowheads="1"/>
                </p:cNvSpPr>
                <p:nvPr/>
              </p:nvSpPr>
              <p:spPr bwMode="auto">
                <a:xfrm>
                  <a:off x="7843234" y="5093912"/>
                  <a:ext cx="45834" cy="4849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8203" name="Oval 779"/>
                <p:cNvSpPr>
                  <a:spLocks noChangeArrowheads="1"/>
                </p:cNvSpPr>
                <p:nvPr/>
              </p:nvSpPr>
              <p:spPr bwMode="auto">
                <a:xfrm>
                  <a:off x="7864186" y="5099551"/>
                  <a:ext cx="45834" cy="4849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8204" name="Line 186"/>
                <p:cNvSpPr>
                  <a:spLocks noChangeShapeType="1"/>
                </p:cNvSpPr>
                <p:nvPr/>
              </p:nvSpPr>
              <p:spPr bwMode="auto">
                <a:xfrm flipV="1">
                  <a:off x="7581326" y="5146915"/>
                  <a:ext cx="1310" cy="1240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205" name="Line 188"/>
                <p:cNvSpPr>
                  <a:spLocks noChangeShapeType="1"/>
                </p:cNvSpPr>
                <p:nvPr/>
              </p:nvSpPr>
              <p:spPr bwMode="auto">
                <a:xfrm flipV="1">
                  <a:off x="7600969" y="5117594"/>
                  <a:ext cx="1310" cy="1466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206" name="Line 189"/>
                <p:cNvSpPr>
                  <a:spLocks noChangeShapeType="1"/>
                </p:cNvSpPr>
                <p:nvPr/>
              </p:nvSpPr>
              <p:spPr bwMode="auto">
                <a:xfrm>
                  <a:off x="7582636" y="5117594"/>
                  <a:ext cx="3928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207" name="Line 190"/>
                <p:cNvSpPr>
                  <a:spLocks noChangeShapeType="1"/>
                </p:cNvSpPr>
                <p:nvPr/>
              </p:nvSpPr>
              <p:spPr bwMode="auto">
                <a:xfrm flipV="1">
                  <a:off x="7623231" y="5116467"/>
                  <a:ext cx="1310" cy="157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208" name="Line 191"/>
                <p:cNvSpPr>
                  <a:spLocks noChangeShapeType="1"/>
                </p:cNvSpPr>
                <p:nvPr/>
              </p:nvSpPr>
              <p:spPr bwMode="auto">
                <a:xfrm>
                  <a:off x="7603588" y="5116467"/>
                  <a:ext cx="3928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209" name="Line 192"/>
                <p:cNvSpPr>
                  <a:spLocks noChangeShapeType="1"/>
                </p:cNvSpPr>
                <p:nvPr/>
              </p:nvSpPr>
              <p:spPr bwMode="auto">
                <a:xfrm flipV="1">
                  <a:off x="7644184" y="5132254"/>
                  <a:ext cx="0" cy="1466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210" name="Line 193"/>
                <p:cNvSpPr>
                  <a:spLocks noChangeShapeType="1"/>
                </p:cNvSpPr>
                <p:nvPr/>
              </p:nvSpPr>
              <p:spPr bwMode="auto">
                <a:xfrm>
                  <a:off x="7625851" y="5132254"/>
                  <a:ext cx="37977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211" name="Line 194"/>
                <p:cNvSpPr>
                  <a:spLocks noChangeShapeType="1"/>
                </p:cNvSpPr>
                <p:nvPr/>
              </p:nvSpPr>
              <p:spPr bwMode="auto">
                <a:xfrm flipV="1">
                  <a:off x="7663827" y="5126616"/>
                  <a:ext cx="1310" cy="1466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212" name="Line 195"/>
                <p:cNvSpPr>
                  <a:spLocks noChangeShapeType="1"/>
                </p:cNvSpPr>
                <p:nvPr/>
              </p:nvSpPr>
              <p:spPr bwMode="auto">
                <a:xfrm>
                  <a:off x="7644184" y="5126616"/>
                  <a:ext cx="3928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213" name="Line 196"/>
                <p:cNvSpPr>
                  <a:spLocks noChangeShapeType="1"/>
                </p:cNvSpPr>
                <p:nvPr/>
              </p:nvSpPr>
              <p:spPr bwMode="auto">
                <a:xfrm flipV="1">
                  <a:off x="7684780" y="5119850"/>
                  <a:ext cx="1310" cy="157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214" name="Line 197"/>
                <p:cNvSpPr>
                  <a:spLocks noChangeShapeType="1"/>
                </p:cNvSpPr>
                <p:nvPr/>
              </p:nvSpPr>
              <p:spPr bwMode="auto">
                <a:xfrm>
                  <a:off x="7665137" y="5119850"/>
                  <a:ext cx="4059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215" name="Line 198"/>
                <p:cNvSpPr>
                  <a:spLocks noChangeShapeType="1"/>
                </p:cNvSpPr>
                <p:nvPr/>
              </p:nvSpPr>
              <p:spPr bwMode="auto">
                <a:xfrm flipV="1">
                  <a:off x="7707042" y="5123233"/>
                  <a:ext cx="1310" cy="157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216" name="Line 199"/>
                <p:cNvSpPr>
                  <a:spLocks noChangeShapeType="1"/>
                </p:cNvSpPr>
                <p:nvPr/>
              </p:nvSpPr>
              <p:spPr bwMode="auto">
                <a:xfrm>
                  <a:off x="7687399" y="5123233"/>
                  <a:ext cx="3928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217" name="Line 200"/>
                <p:cNvSpPr>
                  <a:spLocks noChangeShapeType="1"/>
                </p:cNvSpPr>
                <p:nvPr/>
              </p:nvSpPr>
              <p:spPr bwMode="auto">
                <a:xfrm flipV="1">
                  <a:off x="7726685" y="5111956"/>
                  <a:ext cx="1310" cy="157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218" name="Line 201"/>
                <p:cNvSpPr>
                  <a:spLocks noChangeShapeType="1"/>
                </p:cNvSpPr>
                <p:nvPr/>
              </p:nvSpPr>
              <p:spPr bwMode="auto">
                <a:xfrm>
                  <a:off x="7708351" y="5111956"/>
                  <a:ext cx="3928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219" name="Line 202"/>
                <p:cNvSpPr>
                  <a:spLocks noChangeShapeType="1"/>
                </p:cNvSpPr>
                <p:nvPr/>
              </p:nvSpPr>
              <p:spPr bwMode="auto">
                <a:xfrm flipV="1">
                  <a:off x="7748947" y="5117594"/>
                  <a:ext cx="0" cy="157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220" name="Line 203"/>
                <p:cNvSpPr>
                  <a:spLocks noChangeShapeType="1"/>
                </p:cNvSpPr>
                <p:nvPr/>
              </p:nvSpPr>
              <p:spPr bwMode="auto">
                <a:xfrm>
                  <a:off x="7729304" y="5117594"/>
                  <a:ext cx="3928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221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7769900" y="5141276"/>
                  <a:ext cx="0" cy="1466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222" name="Line 205"/>
                <p:cNvSpPr>
                  <a:spLocks noChangeShapeType="1"/>
                </p:cNvSpPr>
                <p:nvPr/>
              </p:nvSpPr>
              <p:spPr bwMode="auto">
                <a:xfrm>
                  <a:off x="7750257" y="5141276"/>
                  <a:ext cx="4059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223" name="Line 206"/>
                <p:cNvSpPr>
                  <a:spLocks noChangeShapeType="1"/>
                </p:cNvSpPr>
                <p:nvPr/>
              </p:nvSpPr>
              <p:spPr bwMode="auto">
                <a:xfrm flipV="1">
                  <a:off x="7790852" y="5145787"/>
                  <a:ext cx="1310" cy="1353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224" name="Line 207"/>
                <p:cNvSpPr>
                  <a:spLocks noChangeShapeType="1"/>
                </p:cNvSpPr>
                <p:nvPr/>
              </p:nvSpPr>
              <p:spPr bwMode="auto">
                <a:xfrm>
                  <a:off x="7771209" y="5145787"/>
                  <a:ext cx="4059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225" name="Line 501"/>
                <p:cNvSpPr>
                  <a:spLocks noChangeShapeType="1"/>
                </p:cNvSpPr>
                <p:nvPr/>
              </p:nvSpPr>
              <p:spPr bwMode="auto">
                <a:xfrm>
                  <a:off x="7582636" y="5101806"/>
                  <a:ext cx="9167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226" name="Line 502"/>
                <p:cNvSpPr>
                  <a:spLocks noChangeShapeType="1"/>
                </p:cNvSpPr>
                <p:nvPr/>
              </p:nvSpPr>
              <p:spPr bwMode="auto">
                <a:xfrm>
                  <a:off x="7591803" y="5102934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227" name="Line 503"/>
                <p:cNvSpPr>
                  <a:spLocks noChangeShapeType="1"/>
                </p:cNvSpPr>
                <p:nvPr/>
              </p:nvSpPr>
              <p:spPr bwMode="auto">
                <a:xfrm>
                  <a:off x="7602279" y="5104062"/>
                  <a:ext cx="1178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228" name="Line 504"/>
                <p:cNvSpPr>
                  <a:spLocks noChangeShapeType="1"/>
                </p:cNvSpPr>
                <p:nvPr/>
              </p:nvSpPr>
              <p:spPr bwMode="auto">
                <a:xfrm>
                  <a:off x="7614065" y="5105189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229" name="Line 505"/>
                <p:cNvSpPr>
                  <a:spLocks noChangeShapeType="1"/>
                </p:cNvSpPr>
                <p:nvPr/>
              </p:nvSpPr>
              <p:spPr bwMode="auto">
                <a:xfrm>
                  <a:off x="7624541" y="5106317"/>
                  <a:ext cx="9167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230" name="Line 506"/>
                <p:cNvSpPr>
                  <a:spLocks noChangeShapeType="1"/>
                </p:cNvSpPr>
                <p:nvPr/>
              </p:nvSpPr>
              <p:spPr bwMode="auto">
                <a:xfrm>
                  <a:off x="7633708" y="5107445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231" name="Line 507"/>
                <p:cNvSpPr>
                  <a:spLocks noChangeShapeType="1"/>
                </p:cNvSpPr>
                <p:nvPr/>
              </p:nvSpPr>
              <p:spPr bwMode="auto">
                <a:xfrm>
                  <a:off x="7644184" y="5108573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232" name="Line 508"/>
                <p:cNvSpPr>
                  <a:spLocks noChangeShapeType="1"/>
                </p:cNvSpPr>
                <p:nvPr/>
              </p:nvSpPr>
              <p:spPr bwMode="auto">
                <a:xfrm>
                  <a:off x="7654660" y="5109700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233" name="Line 509"/>
                <p:cNvSpPr>
                  <a:spLocks noChangeShapeType="1"/>
                </p:cNvSpPr>
                <p:nvPr/>
              </p:nvSpPr>
              <p:spPr bwMode="auto">
                <a:xfrm>
                  <a:off x="7665137" y="5110828"/>
                  <a:ext cx="1178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234" name="Line 510"/>
                <p:cNvSpPr>
                  <a:spLocks noChangeShapeType="1"/>
                </p:cNvSpPr>
                <p:nvPr/>
              </p:nvSpPr>
              <p:spPr bwMode="auto">
                <a:xfrm>
                  <a:off x="7676922" y="5111956"/>
                  <a:ext cx="9167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235" name="Line 511"/>
                <p:cNvSpPr>
                  <a:spLocks noChangeShapeType="1"/>
                </p:cNvSpPr>
                <p:nvPr/>
              </p:nvSpPr>
              <p:spPr bwMode="auto">
                <a:xfrm>
                  <a:off x="7686089" y="5111956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236" name="Line 512"/>
                <p:cNvSpPr>
                  <a:spLocks noChangeShapeType="1"/>
                </p:cNvSpPr>
                <p:nvPr/>
              </p:nvSpPr>
              <p:spPr bwMode="auto">
                <a:xfrm>
                  <a:off x="7696566" y="5113083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237" name="Line 513"/>
                <p:cNvSpPr>
                  <a:spLocks noChangeShapeType="1"/>
                </p:cNvSpPr>
                <p:nvPr/>
              </p:nvSpPr>
              <p:spPr bwMode="auto">
                <a:xfrm>
                  <a:off x="7707042" y="5114211"/>
                  <a:ext cx="10476" cy="0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238" name="Line 514"/>
                <p:cNvSpPr>
                  <a:spLocks noChangeShapeType="1"/>
                </p:cNvSpPr>
                <p:nvPr/>
              </p:nvSpPr>
              <p:spPr bwMode="auto">
                <a:xfrm>
                  <a:off x="7717518" y="5114211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239" name="Line 515"/>
                <p:cNvSpPr>
                  <a:spLocks noChangeShapeType="1"/>
                </p:cNvSpPr>
                <p:nvPr/>
              </p:nvSpPr>
              <p:spPr bwMode="auto">
                <a:xfrm>
                  <a:off x="7727994" y="5115339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240" name="Line 516"/>
                <p:cNvSpPr>
                  <a:spLocks noChangeShapeType="1"/>
                </p:cNvSpPr>
                <p:nvPr/>
              </p:nvSpPr>
              <p:spPr bwMode="auto">
                <a:xfrm>
                  <a:off x="7738471" y="5116467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241" name="Line 517"/>
                <p:cNvSpPr>
                  <a:spLocks noChangeShapeType="1"/>
                </p:cNvSpPr>
                <p:nvPr/>
              </p:nvSpPr>
              <p:spPr bwMode="auto">
                <a:xfrm>
                  <a:off x="7748947" y="5117594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242" name="Line 518"/>
                <p:cNvSpPr>
                  <a:spLocks noChangeShapeType="1"/>
                </p:cNvSpPr>
                <p:nvPr/>
              </p:nvSpPr>
              <p:spPr bwMode="auto">
                <a:xfrm>
                  <a:off x="7759423" y="5118722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243" name="Line 519"/>
                <p:cNvSpPr>
                  <a:spLocks noChangeShapeType="1"/>
                </p:cNvSpPr>
                <p:nvPr/>
              </p:nvSpPr>
              <p:spPr bwMode="auto">
                <a:xfrm>
                  <a:off x="7769900" y="5118722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244" name="Line 520"/>
                <p:cNvSpPr>
                  <a:spLocks noChangeShapeType="1"/>
                </p:cNvSpPr>
                <p:nvPr/>
              </p:nvSpPr>
              <p:spPr bwMode="auto">
                <a:xfrm>
                  <a:off x="7780376" y="5119850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245" name="Line 521"/>
                <p:cNvSpPr>
                  <a:spLocks noChangeShapeType="1"/>
                </p:cNvSpPr>
                <p:nvPr/>
              </p:nvSpPr>
              <p:spPr bwMode="auto">
                <a:xfrm>
                  <a:off x="7790852" y="5120977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246" name="Line 522"/>
                <p:cNvSpPr>
                  <a:spLocks noChangeShapeType="1"/>
                </p:cNvSpPr>
                <p:nvPr/>
              </p:nvSpPr>
              <p:spPr bwMode="auto">
                <a:xfrm>
                  <a:off x="7801328" y="5122105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247" name="Line 523"/>
                <p:cNvSpPr>
                  <a:spLocks noChangeShapeType="1"/>
                </p:cNvSpPr>
                <p:nvPr/>
              </p:nvSpPr>
              <p:spPr bwMode="auto">
                <a:xfrm>
                  <a:off x="7811805" y="5123233"/>
                  <a:ext cx="10476" cy="0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248" name="Line 524"/>
                <p:cNvSpPr>
                  <a:spLocks noChangeShapeType="1"/>
                </p:cNvSpPr>
                <p:nvPr/>
              </p:nvSpPr>
              <p:spPr bwMode="auto">
                <a:xfrm>
                  <a:off x="7822281" y="5123233"/>
                  <a:ext cx="10476" cy="0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249" name="Line 525"/>
                <p:cNvSpPr>
                  <a:spLocks noChangeShapeType="1"/>
                </p:cNvSpPr>
                <p:nvPr/>
              </p:nvSpPr>
              <p:spPr bwMode="auto">
                <a:xfrm>
                  <a:off x="7832757" y="5123233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250" name="Line 526"/>
                <p:cNvSpPr>
                  <a:spLocks noChangeShapeType="1"/>
                </p:cNvSpPr>
                <p:nvPr/>
              </p:nvSpPr>
              <p:spPr bwMode="auto">
                <a:xfrm>
                  <a:off x="7843234" y="5124360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251" name="Line 527"/>
                <p:cNvSpPr>
                  <a:spLocks noChangeShapeType="1"/>
                </p:cNvSpPr>
                <p:nvPr/>
              </p:nvSpPr>
              <p:spPr bwMode="auto">
                <a:xfrm>
                  <a:off x="7853710" y="5125488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252" name="Line 528"/>
                <p:cNvSpPr>
                  <a:spLocks noChangeShapeType="1"/>
                </p:cNvSpPr>
                <p:nvPr/>
              </p:nvSpPr>
              <p:spPr bwMode="auto">
                <a:xfrm>
                  <a:off x="7864186" y="5126616"/>
                  <a:ext cx="9167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7734" name="Group 3168"/>
              <p:cNvGrpSpPr>
                <a:grpSpLocks/>
              </p:cNvGrpSpPr>
              <p:nvPr/>
            </p:nvGrpSpPr>
            <p:grpSpPr bwMode="auto">
              <a:xfrm>
                <a:off x="7850885" y="5102506"/>
                <a:ext cx="336551" cy="126303"/>
                <a:chOff x="7573469" y="5080380"/>
                <a:chExt cx="336551" cy="126303"/>
              </a:xfrm>
            </p:grpSpPr>
            <p:sp>
              <p:nvSpPr>
                <p:cNvPr id="57995" name="Line 884"/>
                <p:cNvSpPr>
                  <a:spLocks noChangeShapeType="1"/>
                </p:cNvSpPr>
                <p:nvPr/>
              </p:nvSpPr>
              <p:spPr bwMode="auto">
                <a:xfrm>
                  <a:off x="7573469" y="5125488"/>
                  <a:ext cx="10476" cy="2255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96" name="Line 885"/>
                <p:cNvSpPr>
                  <a:spLocks noChangeShapeType="1"/>
                </p:cNvSpPr>
                <p:nvPr/>
              </p:nvSpPr>
              <p:spPr bwMode="auto">
                <a:xfrm>
                  <a:off x="7583945" y="5127744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97" name="Line 886"/>
                <p:cNvSpPr>
                  <a:spLocks noChangeShapeType="1"/>
                </p:cNvSpPr>
                <p:nvPr/>
              </p:nvSpPr>
              <p:spPr bwMode="auto">
                <a:xfrm>
                  <a:off x="7594422" y="5127744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98" name="Line 887"/>
                <p:cNvSpPr>
                  <a:spLocks noChangeShapeType="1"/>
                </p:cNvSpPr>
                <p:nvPr/>
              </p:nvSpPr>
              <p:spPr bwMode="auto">
                <a:xfrm>
                  <a:off x="7604898" y="5128871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99" name="Line 888"/>
                <p:cNvSpPr>
                  <a:spLocks noChangeShapeType="1"/>
                </p:cNvSpPr>
                <p:nvPr/>
              </p:nvSpPr>
              <p:spPr bwMode="auto">
                <a:xfrm>
                  <a:off x="7615374" y="5129999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00" name="Line 889"/>
                <p:cNvSpPr>
                  <a:spLocks noChangeShapeType="1"/>
                </p:cNvSpPr>
                <p:nvPr/>
              </p:nvSpPr>
              <p:spPr bwMode="auto">
                <a:xfrm>
                  <a:off x="7625851" y="5131127"/>
                  <a:ext cx="9167" cy="2255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01" name="Line 890"/>
                <p:cNvSpPr>
                  <a:spLocks noChangeShapeType="1"/>
                </p:cNvSpPr>
                <p:nvPr/>
              </p:nvSpPr>
              <p:spPr bwMode="auto">
                <a:xfrm>
                  <a:off x="7635017" y="5133382"/>
                  <a:ext cx="1178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02" name="Line 891"/>
                <p:cNvSpPr>
                  <a:spLocks noChangeShapeType="1"/>
                </p:cNvSpPr>
                <p:nvPr/>
              </p:nvSpPr>
              <p:spPr bwMode="auto">
                <a:xfrm>
                  <a:off x="7646803" y="5134510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03" name="Line 892"/>
                <p:cNvSpPr>
                  <a:spLocks noChangeShapeType="1"/>
                </p:cNvSpPr>
                <p:nvPr/>
              </p:nvSpPr>
              <p:spPr bwMode="auto">
                <a:xfrm>
                  <a:off x="7657279" y="5135638"/>
                  <a:ext cx="10476" cy="0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04" name="Line 893"/>
                <p:cNvSpPr>
                  <a:spLocks noChangeShapeType="1"/>
                </p:cNvSpPr>
                <p:nvPr/>
              </p:nvSpPr>
              <p:spPr bwMode="auto">
                <a:xfrm>
                  <a:off x="7667756" y="5135638"/>
                  <a:ext cx="10476" cy="0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05" name="Line 894"/>
                <p:cNvSpPr>
                  <a:spLocks noChangeShapeType="1"/>
                </p:cNvSpPr>
                <p:nvPr/>
              </p:nvSpPr>
              <p:spPr bwMode="auto">
                <a:xfrm>
                  <a:off x="7678232" y="5135638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06" name="Line 895"/>
                <p:cNvSpPr>
                  <a:spLocks noChangeShapeType="1"/>
                </p:cNvSpPr>
                <p:nvPr/>
              </p:nvSpPr>
              <p:spPr bwMode="auto">
                <a:xfrm>
                  <a:off x="7688708" y="5136765"/>
                  <a:ext cx="9167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07" name="Line 896"/>
                <p:cNvSpPr>
                  <a:spLocks noChangeShapeType="1"/>
                </p:cNvSpPr>
                <p:nvPr/>
              </p:nvSpPr>
              <p:spPr bwMode="auto">
                <a:xfrm>
                  <a:off x="7697875" y="5136765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08" name="Line 897"/>
                <p:cNvSpPr>
                  <a:spLocks noChangeShapeType="1"/>
                </p:cNvSpPr>
                <p:nvPr/>
              </p:nvSpPr>
              <p:spPr bwMode="auto">
                <a:xfrm>
                  <a:off x="7708351" y="5137893"/>
                  <a:ext cx="1178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09" name="Line 898"/>
                <p:cNvSpPr>
                  <a:spLocks noChangeShapeType="1"/>
                </p:cNvSpPr>
                <p:nvPr/>
              </p:nvSpPr>
              <p:spPr bwMode="auto">
                <a:xfrm>
                  <a:off x="7720137" y="5139021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10" name="Line 899"/>
                <p:cNvSpPr>
                  <a:spLocks noChangeShapeType="1"/>
                </p:cNvSpPr>
                <p:nvPr/>
              </p:nvSpPr>
              <p:spPr bwMode="auto">
                <a:xfrm>
                  <a:off x="7730613" y="5140148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11" name="Line 900"/>
                <p:cNvSpPr>
                  <a:spLocks noChangeShapeType="1"/>
                </p:cNvSpPr>
                <p:nvPr/>
              </p:nvSpPr>
              <p:spPr bwMode="auto">
                <a:xfrm>
                  <a:off x="7741090" y="5141276"/>
                  <a:ext cx="9167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12" name="Line 901"/>
                <p:cNvSpPr>
                  <a:spLocks noChangeShapeType="1"/>
                </p:cNvSpPr>
                <p:nvPr/>
              </p:nvSpPr>
              <p:spPr bwMode="auto">
                <a:xfrm>
                  <a:off x="7750257" y="5142404"/>
                  <a:ext cx="1178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13" name="Line 902"/>
                <p:cNvSpPr>
                  <a:spLocks noChangeShapeType="1"/>
                </p:cNvSpPr>
                <p:nvPr/>
              </p:nvSpPr>
              <p:spPr bwMode="auto">
                <a:xfrm>
                  <a:off x="7762042" y="5143531"/>
                  <a:ext cx="9167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14" name="Line 903"/>
                <p:cNvSpPr>
                  <a:spLocks noChangeShapeType="1"/>
                </p:cNvSpPr>
                <p:nvPr/>
              </p:nvSpPr>
              <p:spPr bwMode="auto">
                <a:xfrm>
                  <a:off x="7771209" y="5144659"/>
                  <a:ext cx="11786" cy="0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15" name="Line 904"/>
                <p:cNvSpPr>
                  <a:spLocks noChangeShapeType="1"/>
                </p:cNvSpPr>
                <p:nvPr/>
              </p:nvSpPr>
              <p:spPr bwMode="auto">
                <a:xfrm>
                  <a:off x="7782995" y="5144659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16" name="Line 905"/>
                <p:cNvSpPr>
                  <a:spLocks noChangeShapeType="1"/>
                </p:cNvSpPr>
                <p:nvPr/>
              </p:nvSpPr>
              <p:spPr bwMode="auto">
                <a:xfrm>
                  <a:off x="7793471" y="5144659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17" name="Line 906"/>
                <p:cNvSpPr>
                  <a:spLocks noChangeShapeType="1"/>
                </p:cNvSpPr>
                <p:nvPr/>
              </p:nvSpPr>
              <p:spPr bwMode="auto">
                <a:xfrm>
                  <a:off x="7803948" y="5145787"/>
                  <a:ext cx="9167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18" name="Line 907"/>
                <p:cNvSpPr>
                  <a:spLocks noChangeShapeType="1"/>
                </p:cNvSpPr>
                <p:nvPr/>
              </p:nvSpPr>
              <p:spPr bwMode="auto">
                <a:xfrm>
                  <a:off x="7813114" y="5146915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19" name="Line 908"/>
                <p:cNvSpPr>
                  <a:spLocks noChangeShapeType="1"/>
                </p:cNvSpPr>
                <p:nvPr/>
              </p:nvSpPr>
              <p:spPr bwMode="auto">
                <a:xfrm>
                  <a:off x="7823591" y="5146915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20" name="Line 909"/>
                <p:cNvSpPr>
                  <a:spLocks noChangeShapeType="1"/>
                </p:cNvSpPr>
                <p:nvPr/>
              </p:nvSpPr>
              <p:spPr bwMode="auto">
                <a:xfrm>
                  <a:off x="7834067" y="5148042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21" name="Line 910"/>
                <p:cNvSpPr>
                  <a:spLocks noChangeShapeType="1"/>
                </p:cNvSpPr>
                <p:nvPr/>
              </p:nvSpPr>
              <p:spPr bwMode="auto">
                <a:xfrm>
                  <a:off x="7844543" y="5149170"/>
                  <a:ext cx="1178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22" name="Line 911"/>
                <p:cNvSpPr>
                  <a:spLocks noChangeShapeType="1"/>
                </p:cNvSpPr>
                <p:nvPr/>
              </p:nvSpPr>
              <p:spPr bwMode="auto">
                <a:xfrm>
                  <a:off x="7856329" y="5150298"/>
                  <a:ext cx="9167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23" name="Line 912"/>
                <p:cNvSpPr>
                  <a:spLocks noChangeShapeType="1"/>
                </p:cNvSpPr>
                <p:nvPr/>
              </p:nvSpPr>
              <p:spPr bwMode="auto">
                <a:xfrm>
                  <a:off x="7865496" y="5151425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24" name="Line 209"/>
                <p:cNvSpPr>
                  <a:spLocks noChangeShapeType="1"/>
                </p:cNvSpPr>
                <p:nvPr/>
              </p:nvSpPr>
              <p:spPr bwMode="auto">
                <a:xfrm flipV="1">
                  <a:off x="7801328" y="5110828"/>
                  <a:ext cx="1310" cy="1466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25" name="Line 210"/>
                <p:cNvSpPr>
                  <a:spLocks noChangeShapeType="1"/>
                </p:cNvSpPr>
                <p:nvPr/>
              </p:nvSpPr>
              <p:spPr bwMode="auto">
                <a:xfrm>
                  <a:off x="7782995" y="5110828"/>
                  <a:ext cx="37977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26" name="Line 211"/>
                <p:cNvSpPr>
                  <a:spLocks noChangeShapeType="1"/>
                </p:cNvSpPr>
                <p:nvPr/>
              </p:nvSpPr>
              <p:spPr bwMode="auto">
                <a:xfrm flipV="1">
                  <a:off x="7823591" y="5099551"/>
                  <a:ext cx="0" cy="157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27" name="Line 212"/>
                <p:cNvSpPr>
                  <a:spLocks noChangeShapeType="1"/>
                </p:cNvSpPr>
                <p:nvPr/>
              </p:nvSpPr>
              <p:spPr bwMode="auto">
                <a:xfrm>
                  <a:off x="7803948" y="5099551"/>
                  <a:ext cx="37977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28" name="Line 213"/>
                <p:cNvSpPr>
                  <a:spLocks noChangeShapeType="1"/>
                </p:cNvSpPr>
                <p:nvPr/>
              </p:nvSpPr>
              <p:spPr bwMode="auto">
                <a:xfrm flipV="1">
                  <a:off x="7843234" y="5124360"/>
                  <a:ext cx="1310" cy="1353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29" name="Line 214"/>
                <p:cNvSpPr>
                  <a:spLocks noChangeShapeType="1"/>
                </p:cNvSpPr>
                <p:nvPr/>
              </p:nvSpPr>
              <p:spPr bwMode="auto">
                <a:xfrm>
                  <a:off x="7824900" y="5124360"/>
                  <a:ext cx="3928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30" name="Line 215"/>
                <p:cNvSpPr>
                  <a:spLocks noChangeShapeType="1"/>
                </p:cNvSpPr>
                <p:nvPr/>
              </p:nvSpPr>
              <p:spPr bwMode="auto">
                <a:xfrm flipV="1">
                  <a:off x="7864186" y="5114211"/>
                  <a:ext cx="0" cy="1466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31" name="Line 216"/>
                <p:cNvSpPr>
                  <a:spLocks noChangeShapeType="1"/>
                </p:cNvSpPr>
                <p:nvPr/>
              </p:nvSpPr>
              <p:spPr bwMode="auto">
                <a:xfrm>
                  <a:off x="7844543" y="5114211"/>
                  <a:ext cx="3928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32" name="Line 218"/>
                <p:cNvSpPr>
                  <a:spLocks noChangeShapeType="1"/>
                </p:cNvSpPr>
                <p:nvPr/>
              </p:nvSpPr>
              <p:spPr bwMode="auto">
                <a:xfrm>
                  <a:off x="7865496" y="5119850"/>
                  <a:ext cx="3928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33" name="Line 538"/>
                <p:cNvSpPr>
                  <a:spLocks noChangeShapeType="1"/>
                </p:cNvSpPr>
                <p:nvPr/>
              </p:nvSpPr>
              <p:spPr bwMode="auto">
                <a:xfrm>
                  <a:off x="7591803" y="5140148"/>
                  <a:ext cx="1310" cy="1353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34" name="Line 540"/>
                <p:cNvSpPr>
                  <a:spLocks noChangeShapeType="1"/>
                </p:cNvSpPr>
                <p:nvPr/>
              </p:nvSpPr>
              <p:spPr bwMode="auto">
                <a:xfrm>
                  <a:off x="7612755" y="5153681"/>
                  <a:ext cx="0" cy="1466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35" name="Line 541"/>
                <p:cNvSpPr>
                  <a:spLocks noChangeShapeType="1"/>
                </p:cNvSpPr>
                <p:nvPr/>
              </p:nvSpPr>
              <p:spPr bwMode="auto">
                <a:xfrm>
                  <a:off x="7594422" y="5168341"/>
                  <a:ext cx="3797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36" name="Line 542"/>
                <p:cNvSpPr>
                  <a:spLocks noChangeShapeType="1"/>
                </p:cNvSpPr>
                <p:nvPr/>
              </p:nvSpPr>
              <p:spPr bwMode="auto">
                <a:xfrm>
                  <a:off x="7632398" y="5148042"/>
                  <a:ext cx="1310" cy="1466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37" name="Line 543"/>
                <p:cNvSpPr>
                  <a:spLocks noChangeShapeType="1"/>
                </p:cNvSpPr>
                <p:nvPr/>
              </p:nvSpPr>
              <p:spPr bwMode="auto">
                <a:xfrm>
                  <a:off x="7612755" y="5162702"/>
                  <a:ext cx="4059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38" name="Line 544"/>
                <p:cNvSpPr>
                  <a:spLocks noChangeShapeType="1"/>
                </p:cNvSpPr>
                <p:nvPr/>
              </p:nvSpPr>
              <p:spPr bwMode="auto">
                <a:xfrm>
                  <a:off x="7653351" y="5142404"/>
                  <a:ext cx="1310" cy="1466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39" name="Line 545"/>
                <p:cNvSpPr>
                  <a:spLocks noChangeShapeType="1"/>
                </p:cNvSpPr>
                <p:nvPr/>
              </p:nvSpPr>
              <p:spPr bwMode="auto">
                <a:xfrm>
                  <a:off x="7635017" y="5157064"/>
                  <a:ext cx="3928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40" name="Line 546"/>
                <p:cNvSpPr>
                  <a:spLocks noChangeShapeType="1"/>
                </p:cNvSpPr>
                <p:nvPr/>
              </p:nvSpPr>
              <p:spPr bwMode="auto">
                <a:xfrm>
                  <a:off x="7675613" y="5145787"/>
                  <a:ext cx="0" cy="1466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41" name="Line 547"/>
                <p:cNvSpPr>
                  <a:spLocks noChangeShapeType="1"/>
                </p:cNvSpPr>
                <p:nvPr/>
              </p:nvSpPr>
              <p:spPr bwMode="auto">
                <a:xfrm>
                  <a:off x="7655970" y="5160447"/>
                  <a:ext cx="3928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42" name="Line 548"/>
                <p:cNvSpPr>
                  <a:spLocks noChangeShapeType="1"/>
                </p:cNvSpPr>
                <p:nvPr/>
              </p:nvSpPr>
              <p:spPr bwMode="auto">
                <a:xfrm>
                  <a:off x="7695256" y="5134510"/>
                  <a:ext cx="1310" cy="1466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43" name="Line 549"/>
                <p:cNvSpPr>
                  <a:spLocks noChangeShapeType="1"/>
                </p:cNvSpPr>
                <p:nvPr/>
              </p:nvSpPr>
              <p:spPr bwMode="auto">
                <a:xfrm>
                  <a:off x="7675613" y="5149170"/>
                  <a:ext cx="4059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44" name="Line 550"/>
                <p:cNvSpPr>
                  <a:spLocks noChangeShapeType="1"/>
                </p:cNvSpPr>
                <p:nvPr/>
              </p:nvSpPr>
              <p:spPr bwMode="auto">
                <a:xfrm>
                  <a:off x="7716209" y="5140148"/>
                  <a:ext cx="1310" cy="1466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45" name="Line 551"/>
                <p:cNvSpPr>
                  <a:spLocks noChangeShapeType="1"/>
                </p:cNvSpPr>
                <p:nvPr/>
              </p:nvSpPr>
              <p:spPr bwMode="auto">
                <a:xfrm>
                  <a:off x="7697875" y="5154809"/>
                  <a:ext cx="3928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46" name="Line 552"/>
                <p:cNvSpPr>
                  <a:spLocks noChangeShapeType="1"/>
                </p:cNvSpPr>
                <p:nvPr/>
              </p:nvSpPr>
              <p:spPr bwMode="auto">
                <a:xfrm>
                  <a:off x="7738471" y="5162702"/>
                  <a:ext cx="0" cy="1466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47" name="Line 553"/>
                <p:cNvSpPr>
                  <a:spLocks noChangeShapeType="1"/>
                </p:cNvSpPr>
                <p:nvPr/>
              </p:nvSpPr>
              <p:spPr bwMode="auto">
                <a:xfrm>
                  <a:off x="7718828" y="5177363"/>
                  <a:ext cx="3928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48" name="Line 554"/>
                <p:cNvSpPr>
                  <a:spLocks noChangeShapeType="1"/>
                </p:cNvSpPr>
                <p:nvPr/>
              </p:nvSpPr>
              <p:spPr bwMode="auto">
                <a:xfrm>
                  <a:off x="7759423" y="5167213"/>
                  <a:ext cx="1310" cy="1353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49" name="Line 555"/>
                <p:cNvSpPr>
                  <a:spLocks noChangeShapeType="1"/>
                </p:cNvSpPr>
                <p:nvPr/>
              </p:nvSpPr>
              <p:spPr bwMode="auto">
                <a:xfrm>
                  <a:off x="7739780" y="5180746"/>
                  <a:ext cx="3928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50" name="Line 556"/>
                <p:cNvSpPr>
                  <a:spLocks noChangeShapeType="1"/>
                </p:cNvSpPr>
                <p:nvPr/>
              </p:nvSpPr>
              <p:spPr bwMode="auto">
                <a:xfrm>
                  <a:off x="7779066" y="5142404"/>
                  <a:ext cx="1310" cy="157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51" name="Line 557"/>
                <p:cNvSpPr>
                  <a:spLocks noChangeShapeType="1"/>
                </p:cNvSpPr>
                <p:nvPr/>
              </p:nvSpPr>
              <p:spPr bwMode="auto">
                <a:xfrm>
                  <a:off x="7760733" y="5158192"/>
                  <a:ext cx="37977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52" name="Line 558"/>
                <p:cNvSpPr>
                  <a:spLocks noChangeShapeType="1"/>
                </p:cNvSpPr>
                <p:nvPr/>
              </p:nvSpPr>
              <p:spPr bwMode="auto">
                <a:xfrm>
                  <a:off x="7801328" y="5131127"/>
                  <a:ext cx="0" cy="157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53" name="Line 559"/>
                <p:cNvSpPr>
                  <a:spLocks noChangeShapeType="1"/>
                </p:cNvSpPr>
                <p:nvPr/>
              </p:nvSpPr>
              <p:spPr bwMode="auto">
                <a:xfrm>
                  <a:off x="7781685" y="5146915"/>
                  <a:ext cx="3928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54" name="Line 560"/>
                <p:cNvSpPr>
                  <a:spLocks noChangeShapeType="1"/>
                </p:cNvSpPr>
                <p:nvPr/>
              </p:nvSpPr>
              <p:spPr bwMode="auto">
                <a:xfrm>
                  <a:off x="7820972" y="5154809"/>
                  <a:ext cx="1310" cy="1353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55" name="Line 561"/>
                <p:cNvSpPr>
                  <a:spLocks noChangeShapeType="1"/>
                </p:cNvSpPr>
                <p:nvPr/>
              </p:nvSpPr>
              <p:spPr bwMode="auto">
                <a:xfrm>
                  <a:off x="7802638" y="5168341"/>
                  <a:ext cx="3928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56" name="Line 562"/>
                <p:cNvSpPr>
                  <a:spLocks noChangeShapeType="1"/>
                </p:cNvSpPr>
                <p:nvPr/>
              </p:nvSpPr>
              <p:spPr bwMode="auto">
                <a:xfrm>
                  <a:off x="7841924" y="5145787"/>
                  <a:ext cx="0" cy="157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57" name="Line 563"/>
                <p:cNvSpPr>
                  <a:spLocks noChangeShapeType="1"/>
                </p:cNvSpPr>
                <p:nvPr/>
              </p:nvSpPr>
              <p:spPr bwMode="auto">
                <a:xfrm>
                  <a:off x="7822281" y="5161575"/>
                  <a:ext cx="3928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58" name="Line 564"/>
                <p:cNvSpPr>
                  <a:spLocks noChangeShapeType="1"/>
                </p:cNvSpPr>
                <p:nvPr/>
              </p:nvSpPr>
              <p:spPr bwMode="auto">
                <a:xfrm>
                  <a:off x="7862877" y="5150298"/>
                  <a:ext cx="1310" cy="1691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59" name="Line 565"/>
                <p:cNvSpPr>
                  <a:spLocks noChangeShapeType="1"/>
                </p:cNvSpPr>
                <p:nvPr/>
              </p:nvSpPr>
              <p:spPr bwMode="auto">
                <a:xfrm>
                  <a:off x="7843234" y="5167213"/>
                  <a:ext cx="4059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60" name="Line 567"/>
                <p:cNvSpPr>
                  <a:spLocks noChangeShapeType="1"/>
                </p:cNvSpPr>
                <p:nvPr/>
              </p:nvSpPr>
              <p:spPr bwMode="auto">
                <a:xfrm>
                  <a:off x="7864186" y="5205555"/>
                  <a:ext cx="4059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61" name="Oval 766"/>
                <p:cNvSpPr>
                  <a:spLocks noChangeArrowheads="1"/>
                </p:cNvSpPr>
                <p:nvPr/>
              </p:nvSpPr>
              <p:spPr bwMode="auto">
                <a:xfrm>
                  <a:off x="7594422" y="5088274"/>
                  <a:ext cx="44524" cy="4849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8062" name="Oval 767"/>
                <p:cNvSpPr>
                  <a:spLocks noChangeArrowheads="1"/>
                </p:cNvSpPr>
                <p:nvPr/>
              </p:nvSpPr>
              <p:spPr bwMode="auto">
                <a:xfrm>
                  <a:off x="7614065" y="5102934"/>
                  <a:ext cx="45834" cy="4849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8063" name="Oval 768"/>
                <p:cNvSpPr>
                  <a:spLocks noChangeArrowheads="1"/>
                </p:cNvSpPr>
                <p:nvPr/>
              </p:nvSpPr>
              <p:spPr bwMode="auto">
                <a:xfrm>
                  <a:off x="7635017" y="5096168"/>
                  <a:ext cx="45834" cy="4849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8064" name="Oval 769"/>
                <p:cNvSpPr>
                  <a:spLocks noChangeArrowheads="1"/>
                </p:cNvSpPr>
                <p:nvPr/>
              </p:nvSpPr>
              <p:spPr bwMode="auto">
                <a:xfrm>
                  <a:off x="7655970" y="5091657"/>
                  <a:ext cx="45834" cy="4849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8065" name="Oval 770"/>
                <p:cNvSpPr>
                  <a:spLocks noChangeArrowheads="1"/>
                </p:cNvSpPr>
                <p:nvPr/>
              </p:nvSpPr>
              <p:spPr bwMode="auto">
                <a:xfrm>
                  <a:off x="7676922" y="5093912"/>
                  <a:ext cx="45834" cy="4849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8066" name="Oval 771"/>
                <p:cNvSpPr>
                  <a:spLocks noChangeArrowheads="1"/>
                </p:cNvSpPr>
                <p:nvPr/>
              </p:nvSpPr>
              <p:spPr bwMode="auto">
                <a:xfrm>
                  <a:off x="7697875" y="5083763"/>
                  <a:ext cx="45834" cy="4849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8067" name="Oval 772"/>
                <p:cNvSpPr>
                  <a:spLocks noChangeArrowheads="1"/>
                </p:cNvSpPr>
                <p:nvPr/>
              </p:nvSpPr>
              <p:spPr bwMode="auto">
                <a:xfrm>
                  <a:off x="7718828" y="5089402"/>
                  <a:ext cx="45834" cy="4849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8068" name="Oval 773"/>
                <p:cNvSpPr>
                  <a:spLocks noChangeArrowheads="1"/>
                </p:cNvSpPr>
                <p:nvPr/>
              </p:nvSpPr>
              <p:spPr bwMode="auto">
                <a:xfrm>
                  <a:off x="7739780" y="5111956"/>
                  <a:ext cx="45834" cy="4849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8069" name="Oval 774"/>
                <p:cNvSpPr>
                  <a:spLocks noChangeArrowheads="1"/>
                </p:cNvSpPr>
                <p:nvPr/>
              </p:nvSpPr>
              <p:spPr bwMode="auto">
                <a:xfrm>
                  <a:off x="7760733" y="5115339"/>
                  <a:ext cx="45834" cy="4849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8070" name="Oval 775"/>
                <p:cNvSpPr>
                  <a:spLocks noChangeArrowheads="1"/>
                </p:cNvSpPr>
                <p:nvPr/>
              </p:nvSpPr>
              <p:spPr bwMode="auto">
                <a:xfrm>
                  <a:off x="7781685" y="5091657"/>
                  <a:ext cx="45834" cy="4849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8071" name="Oval 776"/>
                <p:cNvSpPr>
                  <a:spLocks noChangeArrowheads="1"/>
                </p:cNvSpPr>
                <p:nvPr/>
              </p:nvSpPr>
              <p:spPr bwMode="auto">
                <a:xfrm>
                  <a:off x="7802638" y="5080380"/>
                  <a:ext cx="44524" cy="4849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8072" name="Oval 777"/>
                <p:cNvSpPr>
                  <a:spLocks noChangeArrowheads="1"/>
                </p:cNvSpPr>
                <p:nvPr/>
              </p:nvSpPr>
              <p:spPr bwMode="auto">
                <a:xfrm>
                  <a:off x="7823591" y="5104062"/>
                  <a:ext cx="45834" cy="47364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8073" name="Oval 778"/>
                <p:cNvSpPr>
                  <a:spLocks noChangeArrowheads="1"/>
                </p:cNvSpPr>
                <p:nvPr/>
              </p:nvSpPr>
              <p:spPr bwMode="auto">
                <a:xfrm>
                  <a:off x="7843234" y="5093912"/>
                  <a:ext cx="45834" cy="4849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8074" name="Oval 779"/>
                <p:cNvSpPr>
                  <a:spLocks noChangeArrowheads="1"/>
                </p:cNvSpPr>
                <p:nvPr/>
              </p:nvSpPr>
              <p:spPr bwMode="auto">
                <a:xfrm>
                  <a:off x="7864186" y="5099551"/>
                  <a:ext cx="45834" cy="4849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8075" name="Line 186"/>
                <p:cNvSpPr>
                  <a:spLocks noChangeShapeType="1"/>
                </p:cNvSpPr>
                <p:nvPr/>
              </p:nvSpPr>
              <p:spPr bwMode="auto">
                <a:xfrm flipV="1">
                  <a:off x="7581326" y="5146915"/>
                  <a:ext cx="1310" cy="1240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76" name="Line 188"/>
                <p:cNvSpPr>
                  <a:spLocks noChangeShapeType="1"/>
                </p:cNvSpPr>
                <p:nvPr/>
              </p:nvSpPr>
              <p:spPr bwMode="auto">
                <a:xfrm flipV="1">
                  <a:off x="7600969" y="5117594"/>
                  <a:ext cx="1310" cy="1466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77" name="Line 189"/>
                <p:cNvSpPr>
                  <a:spLocks noChangeShapeType="1"/>
                </p:cNvSpPr>
                <p:nvPr/>
              </p:nvSpPr>
              <p:spPr bwMode="auto">
                <a:xfrm>
                  <a:off x="7582636" y="5117594"/>
                  <a:ext cx="3928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78" name="Line 190"/>
                <p:cNvSpPr>
                  <a:spLocks noChangeShapeType="1"/>
                </p:cNvSpPr>
                <p:nvPr/>
              </p:nvSpPr>
              <p:spPr bwMode="auto">
                <a:xfrm flipV="1">
                  <a:off x="7623231" y="5116467"/>
                  <a:ext cx="1310" cy="157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79" name="Line 191"/>
                <p:cNvSpPr>
                  <a:spLocks noChangeShapeType="1"/>
                </p:cNvSpPr>
                <p:nvPr/>
              </p:nvSpPr>
              <p:spPr bwMode="auto">
                <a:xfrm>
                  <a:off x="7603588" y="5116467"/>
                  <a:ext cx="3928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80" name="Line 192"/>
                <p:cNvSpPr>
                  <a:spLocks noChangeShapeType="1"/>
                </p:cNvSpPr>
                <p:nvPr/>
              </p:nvSpPr>
              <p:spPr bwMode="auto">
                <a:xfrm flipV="1">
                  <a:off x="7644184" y="5132254"/>
                  <a:ext cx="0" cy="1466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81" name="Line 193"/>
                <p:cNvSpPr>
                  <a:spLocks noChangeShapeType="1"/>
                </p:cNvSpPr>
                <p:nvPr/>
              </p:nvSpPr>
              <p:spPr bwMode="auto">
                <a:xfrm>
                  <a:off x="7625851" y="5132254"/>
                  <a:ext cx="37977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82" name="Line 194"/>
                <p:cNvSpPr>
                  <a:spLocks noChangeShapeType="1"/>
                </p:cNvSpPr>
                <p:nvPr/>
              </p:nvSpPr>
              <p:spPr bwMode="auto">
                <a:xfrm flipV="1">
                  <a:off x="7663827" y="5126616"/>
                  <a:ext cx="1310" cy="1466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83" name="Line 195"/>
                <p:cNvSpPr>
                  <a:spLocks noChangeShapeType="1"/>
                </p:cNvSpPr>
                <p:nvPr/>
              </p:nvSpPr>
              <p:spPr bwMode="auto">
                <a:xfrm>
                  <a:off x="7644184" y="5126616"/>
                  <a:ext cx="3928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84" name="Line 196"/>
                <p:cNvSpPr>
                  <a:spLocks noChangeShapeType="1"/>
                </p:cNvSpPr>
                <p:nvPr/>
              </p:nvSpPr>
              <p:spPr bwMode="auto">
                <a:xfrm flipV="1">
                  <a:off x="7684780" y="5119850"/>
                  <a:ext cx="1310" cy="157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85" name="Line 197"/>
                <p:cNvSpPr>
                  <a:spLocks noChangeShapeType="1"/>
                </p:cNvSpPr>
                <p:nvPr/>
              </p:nvSpPr>
              <p:spPr bwMode="auto">
                <a:xfrm>
                  <a:off x="7665137" y="5119850"/>
                  <a:ext cx="4059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86" name="Line 198"/>
                <p:cNvSpPr>
                  <a:spLocks noChangeShapeType="1"/>
                </p:cNvSpPr>
                <p:nvPr/>
              </p:nvSpPr>
              <p:spPr bwMode="auto">
                <a:xfrm flipV="1">
                  <a:off x="7707042" y="5123233"/>
                  <a:ext cx="1310" cy="157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87" name="Line 199"/>
                <p:cNvSpPr>
                  <a:spLocks noChangeShapeType="1"/>
                </p:cNvSpPr>
                <p:nvPr/>
              </p:nvSpPr>
              <p:spPr bwMode="auto">
                <a:xfrm>
                  <a:off x="7687399" y="5123233"/>
                  <a:ext cx="3928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88" name="Line 200"/>
                <p:cNvSpPr>
                  <a:spLocks noChangeShapeType="1"/>
                </p:cNvSpPr>
                <p:nvPr/>
              </p:nvSpPr>
              <p:spPr bwMode="auto">
                <a:xfrm flipV="1">
                  <a:off x="7726685" y="5111956"/>
                  <a:ext cx="1310" cy="157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89" name="Line 201"/>
                <p:cNvSpPr>
                  <a:spLocks noChangeShapeType="1"/>
                </p:cNvSpPr>
                <p:nvPr/>
              </p:nvSpPr>
              <p:spPr bwMode="auto">
                <a:xfrm>
                  <a:off x="7708351" y="5111956"/>
                  <a:ext cx="3928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90" name="Line 202"/>
                <p:cNvSpPr>
                  <a:spLocks noChangeShapeType="1"/>
                </p:cNvSpPr>
                <p:nvPr/>
              </p:nvSpPr>
              <p:spPr bwMode="auto">
                <a:xfrm flipV="1">
                  <a:off x="7748947" y="5117594"/>
                  <a:ext cx="0" cy="157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91" name="Line 203"/>
                <p:cNvSpPr>
                  <a:spLocks noChangeShapeType="1"/>
                </p:cNvSpPr>
                <p:nvPr/>
              </p:nvSpPr>
              <p:spPr bwMode="auto">
                <a:xfrm>
                  <a:off x="7729304" y="5117594"/>
                  <a:ext cx="3928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92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7769900" y="5141276"/>
                  <a:ext cx="0" cy="1466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93" name="Line 205"/>
                <p:cNvSpPr>
                  <a:spLocks noChangeShapeType="1"/>
                </p:cNvSpPr>
                <p:nvPr/>
              </p:nvSpPr>
              <p:spPr bwMode="auto">
                <a:xfrm>
                  <a:off x="7750257" y="5141276"/>
                  <a:ext cx="4059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94" name="Line 206"/>
                <p:cNvSpPr>
                  <a:spLocks noChangeShapeType="1"/>
                </p:cNvSpPr>
                <p:nvPr/>
              </p:nvSpPr>
              <p:spPr bwMode="auto">
                <a:xfrm flipV="1">
                  <a:off x="7790852" y="5145787"/>
                  <a:ext cx="1310" cy="1353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95" name="Line 207"/>
                <p:cNvSpPr>
                  <a:spLocks noChangeShapeType="1"/>
                </p:cNvSpPr>
                <p:nvPr/>
              </p:nvSpPr>
              <p:spPr bwMode="auto">
                <a:xfrm>
                  <a:off x="7771209" y="5145787"/>
                  <a:ext cx="4059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96" name="Line 501"/>
                <p:cNvSpPr>
                  <a:spLocks noChangeShapeType="1"/>
                </p:cNvSpPr>
                <p:nvPr/>
              </p:nvSpPr>
              <p:spPr bwMode="auto">
                <a:xfrm>
                  <a:off x="7582636" y="5101806"/>
                  <a:ext cx="9167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97" name="Line 502"/>
                <p:cNvSpPr>
                  <a:spLocks noChangeShapeType="1"/>
                </p:cNvSpPr>
                <p:nvPr/>
              </p:nvSpPr>
              <p:spPr bwMode="auto">
                <a:xfrm>
                  <a:off x="7591803" y="5102934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98" name="Line 503"/>
                <p:cNvSpPr>
                  <a:spLocks noChangeShapeType="1"/>
                </p:cNvSpPr>
                <p:nvPr/>
              </p:nvSpPr>
              <p:spPr bwMode="auto">
                <a:xfrm>
                  <a:off x="7602279" y="5104062"/>
                  <a:ext cx="1178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099" name="Line 504"/>
                <p:cNvSpPr>
                  <a:spLocks noChangeShapeType="1"/>
                </p:cNvSpPr>
                <p:nvPr/>
              </p:nvSpPr>
              <p:spPr bwMode="auto">
                <a:xfrm>
                  <a:off x="7614065" y="5105189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00" name="Line 505"/>
                <p:cNvSpPr>
                  <a:spLocks noChangeShapeType="1"/>
                </p:cNvSpPr>
                <p:nvPr/>
              </p:nvSpPr>
              <p:spPr bwMode="auto">
                <a:xfrm>
                  <a:off x="7624541" y="5106317"/>
                  <a:ext cx="9167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01" name="Line 506"/>
                <p:cNvSpPr>
                  <a:spLocks noChangeShapeType="1"/>
                </p:cNvSpPr>
                <p:nvPr/>
              </p:nvSpPr>
              <p:spPr bwMode="auto">
                <a:xfrm>
                  <a:off x="7633708" y="5107445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02" name="Line 507"/>
                <p:cNvSpPr>
                  <a:spLocks noChangeShapeType="1"/>
                </p:cNvSpPr>
                <p:nvPr/>
              </p:nvSpPr>
              <p:spPr bwMode="auto">
                <a:xfrm>
                  <a:off x="7644184" y="5108573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03" name="Line 508"/>
                <p:cNvSpPr>
                  <a:spLocks noChangeShapeType="1"/>
                </p:cNvSpPr>
                <p:nvPr/>
              </p:nvSpPr>
              <p:spPr bwMode="auto">
                <a:xfrm>
                  <a:off x="7654660" y="5109700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04" name="Line 509"/>
                <p:cNvSpPr>
                  <a:spLocks noChangeShapeType="1"/>
                </p:cNvSpPr>
                <p:nvPr/>
              </p:nvSpPr>
              <p:spPr bwMode="auto">
                <a:xfrm>
                  <a:off x="7665137" y="5110828"/>
                  <a:ext cx="1178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05" name="Line 510"/>
                <p:cNvSpPr>
                  <a:spLocks noChangeShapeType="1"/>
                </p:cNvSpPr>
                <p:nvPr/>
              </p:nvSpPr>
              <p:spPr bwMode="auto">
                <a:xfrm>
                  <a:off x="7676922" y="5111956"/>
                  <a:ext cx="9167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06" name="Line 511"/>
                <p:cNvSpPr>
                  <a:spLocks noChangeShapeType="1"/>
                </p:cNvSpPr>
                <p:nvPr/>
              </p:nvSpPr>
              <p:spPr bwMode="auto">
                <a:xfrm>
                  <a:off x="7686089" y="5111956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07" name="Line 512"/>
                <p:cNvSpPr>
                  <a:spLocks noChangeShapeType="1"/>
                </p:cNvSpPr>
                <p:nvPr/>
              </p:nvSpPr>
              <p:spPr bwMode="auto">
                <a:xfrm>
                  <a:off x="7696566" y="5113083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08" name="Line 513"/>
                <p:cNvSpPr>
                  <a:spLocks noChangeShapeType="1"/>
                </p:cNvSpPr>
                <p:nvPr/>
              </p:nvSpPr>
              <p:spPr bwMode="auto">
                <a:xfrm>
                  <a:off x="7707042" y="5114211"/>
                  <a:ext cx="10476" cy="0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09" name="Line 514"/>
                <p:cNvSpPr>
                  <a:spLocks noChangeShapeType="1"/>
                </p:cNvSpPr>
                <p:nvPr/>
              </p:nvSpPr>
              <p:spPr bwMode="auto">
                <a:xfrm>
                  <a:off x="7717518" y="5114211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10" name="Line 515"/>
                <p:cNvSpPr>
                  <a:spLocks noChangeShapeType="1"/>
                </p:cNvSpPr>
                <p:nvPr/>
              </p:nvSpPr>
              <p:spPr bwMode="auto">
                <a:xfrm>
                  <a:off x="7727994" y="5115339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11" name="Line 516"/>
                <p:cNvSpPr>
                  <a:spLocks noChangeShapeType="1"/>
                </p:cNvSpPr>
                <p:nvPr/>
              </p:nvSpPr>
              <p:spPr bwMode="auto">
                <a:xfrm>
                  <a:off x="7738471" y="5116467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12" name="Line 517"/>
                <p:cNvSpPr>
                  <a:spLocks noChangeShapeType="1"/>
                </p:cNvSpPr>
                <p:nvPr/>
              </p:nvSpPr>
              <p:spPr bwMode="auto">
                <a:xfrm>
                  <a:off x="7748947" y="5117594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13" name="Line 518"/>
                <p:cNvSpPr>
                  <a:spLocks noChangeShapeType="1"/>
                </p:cNvSpPr>
                <p:nvPr/>
              </p:nvSpPr>
              <p:spPr bwMode="auto">
                <a:xfrm>
                  <a:off x="7759423" y="5118722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14" name="Line 519"/>
                <p:cNvSpPr>
                  <a:spLocks noChangeShapeType="1"/>
                </p:cNvSpPr>
                <p:nvPr/>
              </p:nvSpPr>
              <p:spPr bwMode="auto">
                <a:xfrm>
                  <a:off x="7769900" y="5118722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15" name="Line 520"/>
                <p:cNvSpPr>
                  <a:spLocks noChangeShapeType="1"/>
                </p:cNvSpPr>
                <p:nvPr/>
              </p:nvSpPr>
              <p:spPr bwMode="auto">
                <a:xfrm>
                  <a:off x="7780376" y="5119850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16" name="Line 521"/>
                <p:cNvSpPr>
                  <a:spLocks noChangeShapeType="1"/>
                </p:cNvSpPr>
                <p:nvPr/>
              </p:nvSpPr>
              <p:spPr bwMode="auto">
                <a:xfrm>
                  <a:off x="7790852" y="5120977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17" name="Line 522"/>
                <p:cNvSpPr>
                  <a:spLocks noChangeShapeType="1"/>
                </p:cNvSpPr>
                <p:nvPr/>
              </p:nvSpPr>
              <p:spPr bwMode="auto">
                <a:xfrm>
                  <a:off x="7801328" y="5122105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18" name="Line 523"/>
                <p:cNvSpPr>
                  <a:spLocks noChangeShapeType="1"/>
                </p:cNvSpPr>
                <p:nvPr/>
              </p:nvSpPr>
              <p:spPr bwMode="auto">
                <a:xfrm>
                  <a:off x="7811805" y="5123233"/>
                  <a:ext cx="10476" cy="0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19" name="Line 524"/>
                <p:cNvSpPr>
                  <a:spLocks noChangeShapeType="1"/>
                </p:cNvSpPr>
                <p:nvPr/>
              </p:nvSpPr>
              <p:spPr bwMode="auto">
                <a:xfrm>
                  <a:off x="7822281" y="5123233"/>
                  <a:ext cx="10476" cy="0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20" name="Line 525"/>
                <p:cNvSpPr>
                  <a:spLocks noChangeShapeType="1"/>
                </p:cNvSpPr>
                <p:nvPr/>
              </p:nvSpPr>
              <p:spPr bwMode="auto">
                <a:xfrm>
                  <a:off x="7832757" y="5123233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21" name="Line 526"/>
                <p:cNvSpPr>
                  <a:spLocks noChangeShapeType="1"/>
                </p:cNvSpPr>
                <p:nvPr/>
              </p:nvSpPr>
              <p:spPr bwMode="auto">
                <a:xfrm>
                  <a:off x="7843234" y="5124360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22" name="Line 527"/>
                <p:cNvSpPr>
                  <a:spLocks noChangeShapeType="1"/>
                </p:cNvSpPr>
                <p:nvPr/>
              </p:nvSpPr>
              <p:spPr bwMode="auto">
                <a:xfrm>
                  <a:off x="7853710" y="5125488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23" name="Line 528"/>
                <p:cNvSpPr>
                  <a:spLocks noChangeShapeType="1"/>
                </p:cNvSpPr>
                <p:nvPr/>
              </p:nvSpPr>
              <p:spPr bwMode="auto">
                <a:xfrm>
                  <a:off x="7864186" y="5126616"/>
                  <a:ext cx="9167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7735" name="Group 3298"/>
              <p:cNvGrpSpPr>
                <a:grpSpLocks/>
              </p:cNvGrpSpPr>
              <p:nvPr/>
            </p:nvGrpSpPr>
            <p:grpSpPr bwMode="auto">
              <a:xfrm>
                <a:off x="8098535" y="5112031"/>
                <a:ext cx="336551" cy="126303"/>
                <a:chOff x="7573469" y="5080380"/>
                <a:chExt cx="336551" cy="126303"/>
              </a:xfrm>
            </p:grpSpPr>
            <p:sp>
              <p:nvSpPr>
                <p:cNvPr id="57866" name="Line 884"/>
                <p:cNvSpPr>
                  <a:spLocks noChangeShapeType="1"/>
                </p:cNvSpPr>
                <p:nvPr/>
              </p:nvSpPr>
              <p:spPr bwMode="auto">
                <a:xfrm>
                  <a:off x="7573469" y="5125488"/>
                  <a:ext cx="10476" cy="2255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67" name="Line 885"/>
                <p:cNvSpPr>
                  <a:spLocks noChangeShapeType="1"/>
                </p:cNvSpPr>
                <p:nvPr/>
              </p:nvSpPr>
              <p:spPr bwMode="auto">
                <a:xfrm>
                  <a:off x="7583945" y="5127744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68" name="Line 886"/>
                <p:cNvSpPr>
                  <a:spLocks noChangeShapeType="1"/>
                </p:cNvSpPr>
                <p:nvPr/>
              </p:nvSpPr>
              <p:spPr bwMode="auto">
                <a:xfrm>
                  <a:off x="7594422" y="5127744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69" name="Line 887"/>
                <p:cNvSpPr>
                  <a:spLocks noChangeShapeType="1"/>
                </p:cNvSpPr>
                <p:nvPr/>
              </p:nvSpPr>
              <p:spPr bwMode="auto">
                <a:xfrm>
                  <a:off x="7604898" y="5128871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70" name="Line 888"/>
                <p:cNvSpPr>
                  <a:spLocks noChangeShapeType="1"/>
                </p:cNvSpPr>
                <p:nvPr/>
              </p:nvSpPr>
              <p:spPr bwMode="auto">
                <a:xfrm>
                  <a:off x="7615374" y="5129999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71" name="Line 889"/>
                <p:cNvSpPr>
                  <a:spLocks noChangeShapeType="1"/>
                </p:cNvSpPr>
                <p:nvPr/>
              </p:nvSpPr>
              <p:spPr bwMode="auto">
                <a:xfrm>
                  <a:off x="7625851" y="5131127"/>
                  <a:ext cx="9167" cy="2255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72" name="Line 890"/>
                <p:cNvSpPr>
                  <a:spLocks noChangeShapeType="1"/>
                </p:cNvSpPr>
                <p:nvPr/>
              </p:nvSpPr>
              <p:spPr bwMode="auto">
                <a:xfrm>
                  <a:off x="7635017" y="5133382"/>
                  <a:ext cx="1178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73" name="Line 891"/>
                <p:cNvSpPr>
                  <a:spLocks noChangeShapeType="1"/>
                </p:cNvSpPr>
                <p:nvPr/>
              </p:nvSpPr>
              <p:spPr bwMode="auto">
                <a:xfrm>
                  <a:off x="7646803" y="5134510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74" name="Line 892"/>
                <p:cNvSpPr>
                  <a:spLocks noChangeShapeType="1"/>
                </p:cNvSpPr>
                <p:nvPr/>
              </p:nvSpPr>
              <p:spPr bwMode="auto">
                <a:xfrm>
                  <a:off x="7657279" y="5135638"/>
                  <a:ext cx="10476" cy="0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75" name="Line 893"/>
                <p:cNvSpPr>
                  <a:spLocks noChangeShapeType="1"/>
                </p:cNvSpPr>
                <p:nvPr/>
              </p:nvSpPr>
              <p:spPr bwMode="auto">
                <a:xfrm>
                  <a:off x="7667756" y="5135638"/>
                  <a:ext cx="10476" cy="0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76" name="Line 894"/>
                <p:cNvSpPr>
                  <a:spLocks noChangeShapeType="1"/>
                </p:cNvSpPr>
                <p:nvPr/>
              </p:nvSpPr>
              <p:spPr bwMode="auto">
                <a:xfrm>
                  <a:off x="7678232" y="5135638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77" name="Line 895"/>
                <p:cNvSpPr>
                  <a:spLocks noChangeShapeType="1"/>
                </p:cNvSpPr>
                <p:nvPr/>
              </p:nvSpPr>
              <p:spPr bwMode="auto">
                <a:xfrm>
                  <a:off x="7688708" y="5136765"/>
                  <a:ext cx="9167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78" name="Line 896"/>
                <p:cNvSpPr>
                  <a:spLocks noChangeShapeType="1"/>
                </p:cNvSpPr>
                <p:nvPr/>
              </p:nvSpPr>
              <p:spPr bwMode="auto">
                <a:xfrm>
                  <a:off x="7697875" y="5136765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79" name="Line 897"/>
                <p:cNvSpPr>
                  <a:spLocks noChangeShapeType="1"/>
                </p:cNvSpPr>
                <p:nvPr/>
              </p:nvSpPr>
              <p:spPr bwMode="auto">
                <a:xfrm>
                  <a:off x="7708351" y="5137893"/>
                  <a:ext cx="1178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80" name="Line 898"/>
                <p:cNvSpPr>
                  <a:spLocks noChangeShapeType="1"/>
                </p:cNvSpPr>
                <p:nvPr/>
              </p:nvSpPr>
              <p:spPr bwMode="auto">
                <a:xfrm>
                  <a:off x="7720137" y="5139021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81" name="Line 899"/>
                <p:cNvSpPr>
                  <a:spLocks noChangeShapeType="1"/>
                </p:cNvSpPr>
                <p:nvPr/>
              </p:nvSpPr>
              <p:spPr bwMode="auto">
                <a:xfrm>
                  <a:off x="7730613" y="5140148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82" name="Line 900"/>
                <p:cNvSpPr>
                  <a:spLocks noChangeShapeType="1"/>
                </p:cNvSpPr>
                <p:nvPr/>
              </p:nvSpPr>
              <p:spPr bwMode="auto">
                <a:xfrm>
                  <a:off x="7741090" y="5141276"/>
                  <a:ext cx="9167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83" name="Line 901"/>
                <p:cNvSpPr>
                  <a:spLocks noChangeShapeType="1"/>
                </p:cNvSpPr>
                <p:nvPr/>
              </p:nvSpPr>
              <p:spPr bwMode="auto">
                <a:xfrm>
                  <a:off x="7750257" y="5142404"/>
                  <a:ext cx="1178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84" name="Line 902"/>
                <p:cNvSpPr>
                  <a:spLocks noChangeShapeType="1"/>
                </p:cNvSpPr>
                <p:nvPr/>
              </p:nvSpPr>
              <p:spPr bwMode="auto">
                <a:xfrm>
                  <a:off x="7762042" y="5143531"/>
                  <a:ext cx="9167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85" name="Line 903"/>
                <p:cNvSpPr>
                  <a:spLocks noChangeShapeType="1"/>
                </p:cNvSpPr>
                <p:nvPr/>
              </p:nvSpPr>
              <p:spPr bwMode="auto">
                <a:xfrm>
                  <a:off x="7771209" y="5144659"/>
                  <a:ext cx="11786" cy="0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86" name="Line 904"/>
                <p:cNvSpPr>
                  <a:spLocks noChangeShapeType="1"/>
                </p:cNvSpPr>
                <p:nvPr/>
              </p:nvSpPr>
              <p:spPr bwMode="auto">
                <a:xfrm>
                  <a:off x="7782995" y="5144659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87" name="Line 905"/>
                <p:cNvSpPr>
                  <a:spLocks noChangeShapeType="1"/>
                </p:cNvSpPr>
                <p:nvPr/>
              </p:nvSpPr>
              <p:spPr bwMode="auto">
                <a:xfrm>
                  <a:off x="7793471" y="5144659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88" name="Line 906"/>
                <p:cNvSpPr>
                  <a:spLocks noChangeShapeType="1"/>
                </p:cNvSpPr>
                <p:nvPr/>
              </p:nvSpPr>
              <p:spPr bwMode="auto">
                <a:xfrm>
                  <a:off x="7803948" y="5145787"/>
                  <a:ext cx="9167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89" name="Line 907"/>
                <p:cNvSpPr>
                  <a:spLocks noChangeShapeType="1"/>
                </p:cNvSpPr>
                <p:nvPr/>
              </p:nvSpPr>
              <p:spPr bwMode="auto">
                <a:xfrm>
                  <a:off x="7813114" y="5146915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90" name="Line 908"/>
                <p:cNvSpPr>
                  <a:spLocks noChangeShapeType="1"/>
                </p:cNvSpPr>
                <p:nvPr/>
              </p:nvSpPr>
              <p:spPr bwMode="auto">
                <a:xfrm>
                  <a:off x="7823591" y="5146915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91" name="Line 909"/>
                <p:cNvSpPr>
                  <a:spLocks noChangeShapeType="1"/>
                </p:cNvSpPr>
                <p:nvPr/>
              </p:nvSpPr>
              <p:spPr bwMode="auto">
                <a:xfrm>
                  <a:off x="7834067" y="5148042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92" name="Line 910"/>
                <p:cNvSpPr>
                  <a:spLocks noChangeShapeType="1"/>
                </p:cNvSpPr>
                <p:nvPr/>
              </p:nvSpPr>
              <p:spPr bwMode="auto">
                <a:xfrm>
                  <a:off x="7844543" y="5149170"/>
                  <a:ext cx="1178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93" name="Line 911"/>
                <p:cNvSpPr>
                  <a:spLocks noChangeShapeType="1"/>
                </p:cNvSpPr>
                <p:nvPr/>
              </p:nvSpPr>
              <p:spPr bwMode="auto">
                <a:xfrm>
                  <a:off x="7856329" y="5150298"/>
                  <a:ext cx="9167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94" name="Line 912"/>
                <p:cNvSpPr>
                  <a:spLocks noChangeShapeType="1"/>
                </p:cNvSpPr>
                <p:nvPr/>
              </p:nvSpPr>
              <p:spPr bwMode="auto">
                <a:xfrm>
                  <a:off x="7865496" y="5151425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95" name="Line 209"/>
                <p:cNvSpPr>
                  <a:spLocks noChangeShapeType="1"/>
                </p:cNvSpPr>
                <p:nvPr/>
              </p:nvSpPr>
              <p:spPr bwMode="auto">
                <a:xfrm flipV="1">
                  <a:off x="7801328" y="5110828"/>
                  <a:ext cx="1310" cy="1466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96" name="Line 210"/>
                <p:cNvSpPr>
                  <a:spLocks noChangeShapeType="1"/>
                </p:cNvSpPr>
                <p:nvPr/>
              </p:nvSpPr>
              <p:spPr bwMode="auto">
                <a:xfrm>
                  <a:off x="7782995" y="5110828"/>
                  <a:ext cx="37977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97" name="Line 211"/>
                <p:cNvSpPr>
                  <a:spLocks noChangeShapeType="1"/>
                </p:cNvSpPr>
                <p:nvPr/>
              </p:nvSpPr>
              <p:spPr bwMode="auto">
                <a:xfrm flipV="1">
                  <a:off x="7823591" y="5099551"/>
                  <a:ext cx="0" cy="157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98" name="Line 212"/>
                <p:cNvSpPr>
                  <a:spLocks noChangeShapeType="1"/>
                </p:cNvSpPr>
                <p:nvPr/>
              </p:nvSpPr>
              <p:spPr bwMode="auto">
                <a:xfrm>
                  <a:off x="7803948" y="5099551"/>
                  <a:ext cx="37977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99" name="Line 213"/>
                <p:cNvSpPr>
                  <a:spLocks noChangeShapeType="1"/>
                </p:cNvSpPr>
                <p:nvPr/>
              </p:nvSpPr>
              <p:spPr bwMode="auto">
                <a:xfrm flipV="1">
                  <a:off x="7843234" y="5124360"/>
                  <a:ext cx="1310" cy="1353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00" name="Line 214"/>
                <p:cNvSpPr>
                  <a:spLocks noChangeShapeType="1"/>
                </p:cNvSpPr>
                <p:nvPr/>
              </p:nvSpPr>
              <p:spPr bwMode="auto">
                <a:xfrm>
                  <a:off x="7824900" y="5124360"/>
                  <a:ext cx="3928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01" name="Line 215"/>
                <p:cNvSpPr>
                  <a:spLocks noChangeShapeType="1"/>
                </p:cNvSpPr>
                <p:nvPr/>
              </p:nvSpPr>
              <p:spPr bwMode="auto">
                <a:xfrm flipV="1">
                  <a:off x="7864186" y="5114211"/>
                  <a:ext cx="0" cy="1466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02" name="Line 216"/>
                <p:cNvSpPr>
                  <a:spLocks noChangeShapeType="1"/>
                </p:cNvSpPr>
                <p:nvPr/>
              </p:nvSpPr>
              <p:spPr bwMode="auto">
                <a:xfrm>
                  <a:off x="7844543" y="5114211"/>
                  <a:ext cx="3928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03" name="Line 218"/>
                <p:cNvSpPr>
                  <a:spLocks noChangeShapeType="1"/>
                </p:cNvSpPr>
                <p:nvPr/>
              </p:nvSpPr>
              <p:spPr bwMode="auto">
                <a:xfrm>
                  <a:off x="7865496" y="5119850"/>
                  <a:ext cx="3928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04" name="Line 538"/>
                <p:cNvSpPr>
                  <a:spLocks noChangeShapeType="1"/>
                </p:cNvSpPr>
                <p:nvPr/>
              </p:nvSpPr>
              <p:spPr bwMode="auto">
                <a:xfrm>
                  <a:off x="7591803" y="5140148"/>
                  <a:ext cx="1310" cy="1353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05" name="Line 540"/>
                <p:cNvSpPr>
                  <a:spLocks noChangeShapeType="1"/>
                </p:cNvSpPr>
                <p:nvPr/>
              </p:nvSpPr>
              <p:spPr bwMode="auto">
                <a:xfrm>
                  <a:off x="7612755" y="5153681"/>
                  <a:ext cx="0" cy="1466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06" name="Line 541"/>
                <p:cNvSpPr>
                  <a:spLocks noChangeShapeType="1"/>
                </p:cNvSpPr>
                <p:nvPr/>
              </p:nvSpPr>
              <p:spPr bwMode="auto">
                <a:xfrm>
                  <a:off x="7594422" y="5168341"/>
                  <a:ext cx="3797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07" name="Line 542"/>
                <p:cNvSpPr>
                  <a:spLocks noChangeShapeType="1"/>
                </p:cNvSpPr>
                <p:nvPr/>
              </p:nvSpPr>
              <p:spPr bwMode="auto">
                <a:xfrm>
                  <a:off x="7632398" y="5148042"/>
                  <a:ext cx="1310" cy="1466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08" name="Line 543"/>
                <p:cNvSpPr>
                  <a:spLocks noChangeShapeType="1"/>
                </p:cNvSpPr>
                <p:nvPr/>
              </p:nvSpPr>
              <p:spPr bwMode="auto">
                <a:xfrm>
                  <a:off x="7612755" y="5162702"/>
                  <a:ext cx="4059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09" name="Line 544"/>
                <p:cNvSpPr>
                  <a:spLocks noChangeShapeType="1"/>
                </p:cNvSpPr>
                <p:nvPr/>
              </p:nvSpPr>
              <p:spPr bwMode="auto">
                <a:xfrm>
                  <a:off x="7653351" y="5142404"/>
                  <a:ext cx="1310" cy="1466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10" name="Line 545"/>
                <p:cNvSpPr>
                  <a:spLocks noChangeShapeType="1"/>
                </p:cNvSpPr>
                <p:nvPr/>
              </p:nvSpPr>
              <p:spPr bwMode="auto">
                <a:xfrm>
                  <a:off x="7635017" y="5157064"/>
                  <a:ext cx="3928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11" name="Line 546"/>
                <p:cNvSpPr>
                  <a:spLocks noChangeShapeType="1"/>
                </p:cNvSpPr>
                <p:nvPr/>
              </p:nvSpPr>
              <p:spPr bwMode="auto">
                <a:xfrm>
                  <a:off x="7675613" y="5145787"/>
                  <a:ext cx="0" cy="1466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12" name="Line 547"/>
                <p:cNvSpPr>
                  <a:spLocks noChangeShapeType="1"/>
                </p:cNvSpPr>
                <p:nvPr/>
              </p:nvSpPr>
              <p:spPr bwMode="auto">
                <a:xfrm>
                  <a:off x="7655970" y="5160447"/>
                  <a:ext cx="3928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13" name="Line 548"/>
                <p:cNvSpPr>
                  <a:spLocks noChangeShapeType="1"/>
                </p:cNvSpPr>
                <p:nvPr/>
              </p:nvSpPr>
              <p:spPr bwMode="auto">
                <a:xfrm>
                  <a:off x="7695256" y="5134510"/>
                  <a:ext cx="1310" cy="1466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14" name="Line 549"/>
                <p:cNvSpPr>
                  <a:spLocks noChangeShapeType="1"/>
                </p:cNvSpPr>
                <p:nvPr/>
              </p:nvSpPr>
              <p:spPr bwMode="auto">
                <a:xfrm>
                  <a:off x="7675613" y="5149170"/>
                  <a:ext cx="4059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15" name="Line 550"/>
                <p:cNvSpPr>
                  <a:spLocks noChangeShapeType="1"/>
                </p:cNvSpPr>
                <p:nvPr/>
              </p:nvSpPr>
              <p:spPr bwMode="auto">
                <a:xfrm>
                  <a:off x="7716209" y="5140148"/>
                  <a:ext cx="1310" cy="1466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16" name="Line 551"/>
                <p:cNvSpPr>
                  <a:spLocks noChangeShapeType="1"/>
                </p:cNvSpPr>
                <p:nvPr/>
              </p:nvSpPr>
              <p:spPr bwMode="auto">
                <a:xfrm>
                  <a:off x="7697875" y="5154809"/>
                  <a:ext cx="3928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17" name="Line 552"/>
                <p:cNvSpPr>
                  <a:spLocks noChangeShapeType="1"/>
                </p:cNvSpPr>
                <p:nvPr/>
              </p:nvSpPr>
              <p:spPr bwMode="auto">
                <a:xfrm>
                  <a:off x="7738471" y="5162702"/>
                  <a:ext cx="0" cy="1466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18" name="Line 553"/>
                <p:cNvSpPr>
                  <a:spLocks noChangeShapeType="1"/>
                </p:cNvSpPr>
                <p:nvPr/>
              </p:nvSpPr>
              <p:spPr bwMode="auto">
                <a:xfrm>
                  <a:off x="7718828" y="5177363"/>
                  <a:ext cx="3928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19" name="Line 554"/>
                <p:cNvSpPr>
                  <a:spLocks noChangeShapeType="1"/>
                </p:cNvSpPr>
                <p:nvPr/>
              </p:nvSpPr>
              <p:spPr bwMode="auto">
                <a:xfrm>
                  <a:off x="7759423" y="5167213"/>
                  <a:ext cx="1310" cy="1353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20" name="Line 555"/>
                <p:cNvSpPr>
                  <a:spLocks noChangeShapeType="1"/>
                </p:cNvSpPr>
                <p:nvPr/>
              </p:nvSpPr>
              <p:spPr bwMode="auto">
                <a:xfrm>
                  <a:off x="7739780" y="5180746"/>
                  <a:ext cx="3928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21" name="Line 556"/>
                <p:cNvSpPr>
                  <a:spLocks noChangeShapeType="1"/>
                </p:cNvSpPr>
                <p:nvPr/>
              </p:nvSpPr>
              <p:spPr bwMode="auto">
                <a:xfrm>
                  <a:off x="7779066" y="5142404"/>
                  <a:ext cx="1310" cy="157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22" name="Line 557"/>
                <p:cNvSpPr>
                  <a:spLocks noChangeShapeType="1"/>
                </p:cNvSpPr>
                <p:nvPr/>
              </p:nvSpPr>
              <p:spPr bwMode="auto">
                <a:xfrm>
                  <a:off x="7760733" y="5158192"/>
                  <a:ext cx="37977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23" name="Line 558"/>
                <p:cNvSpPr>
                  <a:spLocks noChangeShapeType="1"/>
                </p:cNvSpPr>
                <p:nvPr/>
              </p:nvSpPr>
              <p:spPr bwMode="auto">
                <a:xfrm>
                  <a:off x="7801328" y="5131127"/>
                  <a:ext cx="0" cy="157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24" name="Line 559"/>
                <p:cNvSpPr>
                  <a:spLocks noChangeShapeType="1"/>
                </p:cNvSpPr>
                <p:nvPr/>
              </p:nvSpPr>
              <p:spPr bwMode="auto">
                <a:xfrm>
                  <a:off x="7781685" y="5146915"/>
                  <a:ext cx="3928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25" name="Line 560"/>
                <p:cNvSpPr>
                  <a:spLocks noChangeShapeType="1"/>
                </p:cNvSpPr>
                <p:nvPr/>
              </p:nvSpPr>
              <p:spPr bwMode="auto">
                <a:xfrm>
                  <a:off x="7820972" y="5154809"/>
                  <a:ext cx="1310" cy="1353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26" name="Line 561"/>
                <p:cNvSpPr>
                  <a:spLocks noChangeShapeType="1"/>
                </p:cNvSpPr>
                <p:nvPr/>
              </p:nvSpPr>
              <p:spPr bwMode="auto">
                <a:xfrm>
                  <a:off x="7802638" y="5168341"/>
                  <a:ext cx="3928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27" name="Line 562"/>
                <p:cNvSpPr>
                  <a:spLocks noChangeShapeType="1"/>
                </p:cNvSpPr>
                <p:nvPr/>
              </p:nvSpPr>
              <p:spPr bwMode="auto">
                <a:xfrm>
                  <a:off x="7841924" y="5145787"/>
                  <a:ext cx="0" cy="157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28" name="Line 563"/>
                <p:cNvSpPr>
                  <a:spLocks noChangeShapeType="1"/>
                </p:cNvSpPr>
                <p:nvPr/>
              </p:nvSpPr>
              <p:spPr bwMode="auto">
                <a:xfrm>
                  <a:off x="7822281" y="5161575"/>
                  <a:ext cx="3928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29" name="Line 564"/>
                <p:cNvSpPr>
                  <a:spLocks noChangeShapeType="1"/>
                </p:cNvSpPr>
                <p:nvPr/>
              </p:nvSpPr>
              <p:spPr bwMode="auto">
                <a:xfrm>
                  <a:off x="7862877" y="5150298"/>
                  <a:ext cx="1310" cy="1691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30" name="Line 565"/>
                <p:cNvSpPr>
                  <a:spLocks noChangeShapeType="1"/>
                </p:cNvSpPr>
                <p:nvPr/>
              </p:nvSpPr>
              <p:spPr bwMode="auto">
                <a:xfrm>
                  <a:off x="7843234" y="5167213"/>
                  <a:ext cx="4059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31" name="Line 567"/>
                <p:cNvSpPr>
                  <a:spLocks noChangeShapeType="1"/>
                </p:cNvSpPr>
                <p:nvPr/>
              </p:nvSpPr>
              <p:spPr bwMode="auto">
                <a:xfrm>
                  <a:off x="7864186" y="5205555"/>
                  <a:ext cx="4059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32" name="Oval 766"/>
                <p:cNvSpPr>
                  <a:spLocks noChangeArrowheads="1"/>
                </p:cNvSpPr>
                <p:nvPr/>
              </p:nvSpPr>
              <p:spPr bwMode="auto">
                <a:xfrm>
                  <a:off x="7594422" y="5088274"/>
                  <a:ext cx="44524" cy="4849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7933" name="Oval 767"/>
                <p:cNvSpPr>
                  <a:spLocks noChangeArrowheads="1"/>
                </p:cNvSpPr>
                <p:nvPr/>
              </p:nvSpPr>
              <p:spPr bwMode="auto">
                <a:xfrm>
                  <a:off x="7614065" y="5102934"/>
                  <a:ext cx="45834" cy="4849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7934" name="Oval 768"/>
                <p:cNvSpPr>
                  <a:spLocks noChangeArrowheads="1"/>
                </p:cNvSpPr>
                <p:nvPr/>
              </p:nvSpPr>
              <p:spPr bwMode="auto">
                <a:xfrm>
                  <a:off x="7635017" y="5096168"/>
                  <a:ext cx="45834" cy="4849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7935" name="Oval 769"/>
                <p:cNvSpPr>
                  <a:spLocks noChangeArrowheads="1"/>
                </p:cNvSpPr>
                <p:nvPr/>
              </p:nvSpPr>
              <p:spPr bwMode="auto">
                <a:xfrm>
                  <a:off x="7655970" y="5091657"/>
                  <a:ext cx="45834" cy="4849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7936" name="Oval 770"/>
                <p:cNvSpPr>
                  <a:spLocks noChangeArrowheads="1"/>
                </p:cNvSpPr>
                <p:nvPr/>
              </p:nvSpPr>
              <p:spPr bwMode="auto">
                <a:xfrm>
                  <a:off x="7676922" y="5093912"/>
                  <a:ext cx="45834" cy="4849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7937" name="Oval 771"/>
                <p:cNvSpPr>
                  <a:spLocks noChangeArrowheads="1"/>
                </p:cNvSpPr>
                <p:nvPr/>
              </p:nvSpPr>
              <p:spPr bwMode="auto">
                <a:xfrm>
                  <a:off x="7697875" y="5083763"/>
                  <a:ext cx="45834" cy="4849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7938" name="Oval 772"/>
                <p:cNvSpPr>
                  <a:spLocks noChangeArrowheads="1"/>
                </p:cNvSpPr>
                <p:nvPr/>
              </p:nvSpPr>
              <p:spPr bwMode="auto">
                <a:xfrm>
                  <a:off x="7718828" y="5089402"/>
                  <a:ext cx="45834" cy="4849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7939" name="Oval 773"/>
                <p:cNvSpPr>
                  <a:spLocks noChangeArrowheads="1"/>
                </p:cNvSpPr>
                <p:nvPr/>
              </p:nvSpPr>
              <p:spPr bwMode="auto">
                <a:xfrm>
                  <a:off x="7739780" y="5111956"/>
                  <a:ext cx="45834" cy="4849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7940" name="Oval 774"/>
                <p:cNvSpPr>
                  <a:spLocks noChangeArrowheads="1"/>
                </p:cNvSpPr>
                <p:nvPr/>
              </p:nvSpPr>
              <p:spPr bwMode="auto">
                <a:xfrm>
                  <a:off x="7760733" y="5115339"/>
                  <a:ext cx="45834" cy="4849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7941" name="Oval 775"/>
                <p:cNvSpPr>
                  <a:spLocks noChangeArrowheads="1"/>
                </p:cNvSpPr>
                <p:nvPr/>
              </p:nvSpPr>
              <p:spPr bwMode="auto">
                <a:xfrm>
                  <a:off x="7781685" y="5091657"/>
                  <a:ext cx="45834" cy="4849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7942" name="Oval 776"/>
                <p:cNvSpPr>
                  <a:spLocks noChangeArrowheads="1"/>
                </p:cNvSpPr>
                <p:nvPr/>
              </p:nvSpPr>
              <p:spPr bwMode="auto">
                <a:xfrm>
                  <a:off x="7802638" y="5080380"/>
                  <a:ext cx="44524" cy="4849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7943" name="Oval 777"/>
                <p:cNvSpPr>
                  <a:spLocks noChangeArrowheads="1"/>
                </p:cNvSpPr>
                <p:nvPr/>
              </p:nvSpPr>
              <p:spPr bwMode="auto">
                <a:xfrm>
                  <a:off x="7823591" y="5104062"/>
                  <a:ext cx="45834" cy="47364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7944" name="Oval 778"/>
                <p:cNvSpPr>
                  <a:spLocks noChangeArrowheads="1"/>
                </p:cNvSpPr>
                <p:nvPr/>
              </p:nvSpPr>
              <p:spPr bwMode="auto">
                <a:xfrm>
                  <a:off x="7843234" y="5093912"/>
                  <a:ext cx="45834" cy="4849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7945" name="Oval 779"/>
                <p:cNvSpPr>
                  <a:spLocks noChangeArrowheads="1"/>
                </p:cNvSpPr>
                <p:nvPr/>
              </p:nvSpPr>
              <p:spPr bwMode="auto">
                <a:xfrm>
                  <a:off x="7864186" y="5099551"/>
                  <a:ext cx="45834" cy="4849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7946" name="Line 186"/>
                <p:cNvSpPr>
                  <a:spLocks noChangeShapeType="1"/>
                </p:cNvSpPr>
                <p:nvPr/>
              </p:nvSpPr>
              <p:spPr bwMode="auto">
                <a:xfrm flipV="1">
                  <a:off x="7581326" y="5146915"/>
                  <a:ext cx="1310" cy="1240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47" name="Line 188"/>
                <p:cNvSpPr>
                  <a:spLocks noChangeShapeType="1"/>
                </p:cNvSpPr>
                <p:nvPr/>
              </p:nvSpPr>
              <p:spPr bwMode="auto">
                <a:xfrm flipV="1">
                  <a:off x="7600969" y="5117594"/>
                  <a:ext cx="1310" cy="1466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48" name="Line 189"/>
                <p:cNvSpPr>
                  <a:spLocks noChangeShapeType="1"/>
                </p:cNvSpPr>
                <p:nvPr/>
              </p:nvSpPr>
              <p:spPr bwMode="auto">
                <a:xfrm>
                  <a:off x="7582636" y="5117594"/>
                  <a:ext cx="3928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49" name="Line 190"/>
                <p:cNvSpPr>
                  <a:spLocks noChangeShapeType="1"/>
                </p:cNvSpPr>
                <p:nvPr/>
              </p:nvSpPr>
              <p:spPr bwMode="auto">
                <a:xfrm flipV="1">
                  <a:off x="7623231" y="5116467"/>
                  <a:ext cx="1310" cy="157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50" name="Line 191"/>
                <p:cNvSpPr>
                  <a:spLocks noChangeShapeType="1"/>
                </p:cNvSpPr>
                <p:nvPr/>
              </p:nvSpPr>
              <p:spPr bwMode="auto">
                <a:xfrm>
                  <a:off x="7603588" y="5116467"/>
                  <a:ext cx="3928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51" name="Line 192"/>
                <p:cNvSpPr>
                  <a:spLocks noChangeShapeType="1"/>
                </p:cNvSpPr>
                <p:nvPr/>
              </p:nvSpPr>
              <p:spPr bwMode="auto">
                <a:xfrm flipV="1">
                  <a:off x="7644184" y="5132254"/>
                  <a:ext cx="0" cy="1466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52" name="Line 193"/>
                <p:cNvSpPr>
                  <a:spLocks noChangeShapeType="1"/>
                </p:cNvSpPr>
                <p:nvPr/>
              </p:nvSpPr>
              <p:spPr bwMode="auto">
                <a:xfrm>
                  <a:off x="7625851" y="5132254"/>
                  <a:ext cx="37977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53" name="Line 194"/>
                <p:cNvSpPr>
                  <a:spLocks noChangeShapeType="1"/>
                </p:cNvSpPr>
                <p:nvPr/>
              </p:nvSpPr>
              <p:spPr bwMode="auto">
                <a:xfrm flipV="1">
                  <a:off x="7663827" y="5126616"/>
                  <a:ext cx="1310" cy="1466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54" name="Line 195"/>
                <p:cNvSpPr>
                  <a:spLocks noChangeShapeType="1"/>
                </p:cNvSpPr>
                <p:nvPr/>
              </p:nvSpPr>
              <p:spPr bwMode="auto">
                <a:xfrm>
                  <a:off x="7644184" y="5126616"/>
                  <a:ext cx="3928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55" name="Line 196"/>
                <p:cNvSpPr>
                  <a:spLocks noChangeShapeType="1"/>
                </p:cNvSpPr>
                <p:nvPr/>
              </p:nvSpPr>
              <p:spPr bwMode="auto">
                <a:xfrm flipV="1">
                  <a:off x="7684780" y="5119850"/>
                  <a:ext cx="1310" cy="157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56" name="Line 197"/>
                <p:cNvSpPr>
                  <a:spLocks noChangeShapeType="1"/>
                </p:cNvSpPr>
                <p:nvPr/>
              </p:nvSpPr>
              <p:spPr bwMode="auto">
                <a:xfrm>
                  <a:off x="7665137" y="5119850"/>
                  <a:ext cx="4059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57" name="Line 198"/>
                <p:cNvSpPr>
                  <a:spLocks noChangeShapeType="1"/>
                </p:cNvSpPr>
                <p:nvPr/>
              </p:nvSpPr>
              <p:spPr bwMode="auto">
                <a:xfrm flipV="1">
                  <a:off x="7707042" y="5123233"/>
                  <a:ext cx="1310" cy="157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58" name="Line 199"/>
                <p:cNvSpPr>
                  <a:spLocks noChangeShapeType="1"/>
                </p:cNvSpPr>
                <p:nvPr/>
              </p:nvSpPr>
              <p:spPr bwMode="auto">
                <a:xfrm>
                  <a:off x="7687399" y="5123233"/>
                  <a:ext cx="3928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59" name="Line 200"/>
                <p:cNvSpPr>
                  <a:spLocks noChangeShapeType="1"/>
                </p:cNvSpPr>
                <p:nvPr/>
              </p:nvSpPr>
              <p:spPr bwMode="auto">
                <a:xfrm flipV="1">
                  <a:off x="7726685" y="5111956"/>
                  <a:ext cx="1310" cy="157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60" name="Line 201"/>
                <p:cNvSpPr>
                  <a:spLocks noChangeShapeType="1"/>
                </p:cNvSpPr>
                <p:nvPr/>
              </p:nvSpPr>
              <p:spPr bwMode="auto">
                <a:xfrm>
                  <a:off x="7708351" y="5111956"/>
                  <a:ext cx="3928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61" name="Line 202"/>
                <p:cNvSpPr>
                  <a:spLocks noChangeShapeType="1"/>
                </p:cNvSpPr>
                <p:nvPr/>
              </p:nvSpPr>
              <p:spPr bwMode="auto">
                <a:xfrm flipV="1">
                  <a:off x="7748947" y="5117594"/>
                  <a:ext cx="0" cy="157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62" name="Line 203"/>
                <p:cNvSpPr>
                  <a:spLocks noChangeShapeType="1"/>
                </p:cNvSpPr>
                <p:nvPr/>
              </p:nvSpPr>
              <p:spPr bwMode="auto">
                <a:xfrm>
                  <a:off x="7729304" y="5117594"/>
                  <a:ext cx="3928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63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7769900" y="5141276"/>
                  <a:ext cx="0" cy="1466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64" name="Line 205"/>
                <p:cNvSpPr>
                  <a:spLocks noChangeShapeType="1"/>
                </p:cNvSpPr>
                <p:nvPr/>
              </p:nvSpPr>
              <p:spPr bwMode="auto">
                <a:xfrm>
                  <a:off x="7750257" y="5141276"/>
                  <a:ext cx="4059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65" name="Line 206"/>
                <p:cNvSpPr>
                  <a:spLocks noChangeShapeType="1"/>
                </p:cNvSpPr>
                <p:nvPr/>
              </p:nvSpPr>
              <p:spPr bwMode="auto">
                <a:xfrm flipV="1">
                  <a:off x="7790852" y="5145787"/>
                  <a:ext cx="1310" cy="1353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66" name="Line 207"/>
                <p:cNvSpPr>
                  <a:spLocks noChangeShapeType="1"/>
                </p:cNvSpPr>
                <p:nvPr/>
              </p:nvSpPr>
              <p:spPr bwMode="auto">
                <a:xfrm>
                  <a:off x="7771209" y="5145787"/>
                  <a:ext cx="4059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67" name="Line 501"/>
                <p:cNvSpPr>
                  <a:spLocks noChangeShapeType="1"/>
                </p:cNvSpPr>
                <p:nvPr/>
              </p:nvSpPr>
              <p:spPr bwMode="auto">
                <a:xfrm>
                  <a:off x="7582636" y="5101806"/>
                  <a:ext cx="9167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68" name="Line 502"/>
                <p:cNvSpPr>
                  <a:spLocks noChangeShapeType="1"/>
                </p:cNvSpPr>
                <p:nvPr/>
              </p:nvSpPr>
              <p:spPr bwMode="auto">
                <a:xfrm>
                  <a:off x="7591803" y="5102934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69" name="Line 503"/>
                <p:cNvSpPr>
                  <a:spLocks noChangeShapeType="1"/>
                </p:cNvSpPr>
                <p:nvPr/>
              </p:nvSpPr>
              <p:spPr bwMode="auto">
                <a:xfrm>
                  <a:off x="7602279" y="5104062"/>
                  <a:ext cx="1178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70" name="Line 504"/>
                <p:cNvSpPr>
                  <a:spLocks noChangeShapeType="1"/>
                </p:cNvSpPr>
                <p:nvPr/>
              </p:nvSpPr>
              <p:spPr bwMode="auto">
                <a:xfrm>
                  <a:off x="7614065" y="5105189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71" name="Line 505"/>
                <p:cNvSpPr>
                  <a:spLocks noChangeShapeType="1"/>
                </p:cNvSpPr>
                <p:nvPr/>
              </p:nvSpPr>
              <p:spPr bwMode="auto">
                <a:xfrm>
                  <a:off x="7624541" y="5106317"/>
                  <a:ext cx="9167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72" name="Line 506"/>
                <p:cNvSpPr>
                  <a:spLocks noChangeShapeType="1"/>
                </p:cNvSpPr>
                <p:nvPr/>
              </p:nvSpPr>
              <p:spPr bwMode="auto">
                <a:xfrm>
                  <a:off x="7633708" y="5107445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73" name="Line 507"/>
                <p:cNvSpPr>
                  <a:spLocks noChangeShapeType="1"/>
                </p:cNvSpPr>
                <p:nvPr/>
              </p:nvSpPr>
              <p:spPr bwMode="auto">
                <a:xfrm>
                  <a:off x="7644184" y="5108573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74" name="Line 508"/>
                <p:cNvSpPr>
                  <a:spLocks noChangeShapeType="1"/>
                </p:cNvSpPr>
                <p:nvPr/>
              </p:nvSpPr>
              <p:spPr bwMode="auto">
                <a:xfrm>
                  <a:off x="7654660" y="5109700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75" name="Line 509"/>
                <p:cNvSpPr>
                  <a:spLocks noChangeShapeType="1"/>
                </p:cNvSpPr>
                <p:nvPr/>
              </p:nvSpPr>
              <p:spPr bwMode="auto">
                <a:xfrm>
                  <a:off x="7665137" y="5110828"/>
                  <a:ext cx="1178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76" name="Line 510"/>
                <p:cNvSpPr>
                  <a:spLocks noChangeShapeType="1"/>
                </p:cNvSpPr>
                <p:nvPr/>
              </p:nvSpPr>
              <p:spPr bwMode="auto">
                <a:xfrm>
                  <a:off x="7676922" y="5111956"/>
                  <a:ext cx="9167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77" name="Line 511"/>
                <p:cNvSpPr>
                  <a:spLocks noChangeShapeType="1"/>
                </p:cNvSpPr>
                <p:nvPr/>
              </p:nvSpPr>
              <p:spPr bwMode="auto">
                <a:xfrm>
                  <a:off x="7686089" y="5111956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78" name="Line 512"/>
                <p:cNvSpPr>
                  <a:spLocks noChangeShapeType="1"/>
                </p:cNvSpPr>
                <p:nvPr/>
              </p:nvSpPr>
              <p:spPr bwMode="auto">
                <a:xfrm>
                  <a:off x="7696566" y="5113083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79" name="Line 513"/>
                <p:cNvSpPr>
                  <a:spLocks noChangeShapeType="1"/>
                </p:cNvSpPr>
                <p:nvPr/>
              </p:nvSpPr>
              <p:spPr bwMode="auto">
                <a:xfrm>
                  <a:off x="7707042" y="5114211"/>
                  <a:ext cx="10476" cy="0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80" name="Line 514"/>
                <p:cNvSpPr>
                  <a:spLocks noChangeShapeType="1"/>
                </p:cNvSpPr>
                <p:nvPr/>
              </p:nvSpPr>
              <p:spPr bwMode="auto">
                <a:xfrm>
                  <a:off x="7717518" y="5114211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81" name="Line 515"/>
                <p:cNvSpPr>
                  <a:spLocks noChangeShapeType="1"/>
                </p:cNvSpPr>
                <p:nvPr/>
              </p:nvSpPr>
              <p:spPr bwMode="auto">
                <a:xfrm>
                  <a:off x="7727994" y="5115339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82" name="Line 516"/>
                <p:cNvSpPr>
                  <a:spLocks noChangeShapeType="1"/>
                </p:cNvSpPr>
                <p:nvPr/>
              </p:nvSpPr>
              <p:spPr bwMode="auto">
                <a:xfrm>
                  <a:off x="7738471" y="5116467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83" name="Line 517"/>
                <p:cNvSpPr>
                  <a:spLocks noChangeShapeType="1"/>
                </p:cNvSpPr>
                <p:nvPr/>
              </p:nvSpPr>
              <p:spPr bwMode="auto">
                <a:xfrm>
                  <a:off x="7748947" y="5117594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84" name="Line 518"/>
                <p:cNvSpPr>
                  <a:spLocks noChangeShapeType="1"/>
                </p:cNvSpPr>
                <p:nvPr/>
              </p:nvSpPr>
              <p:spPr bwMode="auto">
                <a:xfrm>
                  <a:off x="7759423" y="5118722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85" name="Line 519"/>
                <p:cNvSpPr>
                  <a:spLocks noChangeShapeType="1"/>
                </p:cNvSpPr>
                <p:nvPr/>
              </p:nvSpPr>
              <p:spPr bwMode="auto">
                <a:xfrm>
                  <a:off x="7769900" y="5118722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86" name="Line 520"/>
                <p:cNvSpPr>
                  <a:spLocks noChangeShapeType="1"/>
                </p:cNvSpPr>
                <p:nvPr/>
              </p:nvSpPr>
              <p:spPr bwMode="auto">
                <a:xfrm>
                  <a:off x="7780376" y="5119850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87" name="Line 521"/>
                <p:cNvSpPr>
                  <a:spLocks noChangeShapeType="1"/>
                </p:cNvSpPr>
                <p:nvPr/>
              </p:nvSpPr>
              <p:spPr bwMode="auto">
                <a:xfrm>
                  <a:off x="7790852" y="5120977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88" name="Line 522"/>
                <p:cNvSpPr>
                  <a:spLocks noChangeShapeType="1"/>
                </p:cNvSpPr>
                <p:nvPr/>
              </p:nvSpPr>
              <p:spPr bwMode="auto">
                <a:xfrm>
                  <a:off x="7801328" y="5122105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89" name="Line 523"/>
                <p:cNvSpPr>
                  <a:spLocks noChangeShapeType="1"/>
                </p:cNvSpPr>
                <p:nvPr/>
              </p:nvSpPr>
              <p:spPr bwMode="auto">
                <a:xfrm>
                  <a:off x="7811805" y="5123233"/>
                  <a:ext cx="10476" cy="0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90" name="Line 524"/>
                <p:cNvSpPr>
                  <a:spLocks noChangeShapeType="1"/>
                </p:cNvSpPr>
                <p:nvPr/>
              </p:nvSpPr>
              <p:spPr bwMode="auto">
                <a:xfrm>
                  <a:off x="7822281" y="5123233"/>
                  <a:ext cx="10476" cy="0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91" name="Line 525"/>
                <p:cNvSpPr>
                  <a:spLocks noChangeShapeType="1"/>
                </p:cNvSpPr>
                <p:nvPr/>
              </p:nvSpPr>
              <p:spPr bwMode="auto">
                <a:xfrm>
                  <a:off x="7832757" y="5123233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92" name="Line 526"/>
                <p:cNvSpPr>
                  <a:spLocks noChangeShapeType="1"/>
                </p:cNvSpPr>
                <p:nvPr/>
              </p:nvSpPr>
              <p:spPr bwMode="auto">
                <a:xfrm>
                  <a:off x="7843234" y="5124360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93" name="Line 527"/>
                <p:cNvSpPr>
                  <a:spLocks noChangeShapeType="1"/>
                </p:cNvSpPr>
                <p:nvPr/>
              </p:nvSpPr>
              <p:spPr bwMode="auto">
                <a:xfrm>
                  <a:off x="7853710" y="5125488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94" name="Line 528"/>
                <p:cNvSpPr>
                  <a:spLocks noChangeShapeType="1"/>
                </p:cNvSpPr>
                <p:nvPr/>
              </p:nvSpPr>
              <p:spPr bwMode="auto">
                <a:xfrm>
                  <a:off x="7864186" y="5126616"/>
                  <a:ext cx="9167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7736" name="Group 3428"/>
              <p:cNvGrpSpPr>
                <a:grpSpLocks/>
              </p:cNvGrpSpPr>
              <p:nvPr/>
            </p:nvGrpSpPr>
            <p:grpSpPr bwMode="auto">
              <a:xfrm>
                <a:off x="8344994" y="5118480"/>
                <a:ext cx="336551" cy="126303"/>
                <a:chOff x="7573469" y="5080380"/>
                <a:chExt cx="336551" cy="126303"/>
              </a:xfrm>
            </p:grpSpPr>
            <p:sp>
              <p:nvSpPr>
                <p:cNvPr id="57737" name="Line 884"/>
                <p:cNvSpPr>
                  <a:spLocks noChangeShapeType="1"/>
                </p:cNvSpPr>
                <p:nvPr/>
              </p:nvSpPr>
              <p:spPr bwMode="auto">
                <a:xfrm>
                  <a:off x="7573469" y="5125488"/>
                  <a:ext cx="10476" cy="2255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738" name="Line 885"/>
                <p:cNvSpPr>
                  <a:spLocks noChangeShapeType="1"/>
                </p:cNvSpPr>
                <p:nvPr/>
              </p:nvSpPr>
              <p:spPr bwMode="auto">
                <a:xfrm>
                  <a:off x="7583945" y="5127744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739" name="Line 886"/>
                <p:cNvSpPr>
                  <a:spLocks noChangeShapeType="1"/>
                </p:cNvSpPr>
                <p:nvPr/>
              </p:nvSpPr>
              <p:spPr bwMode="auto">
                <a:xfrm>
                  <a:off x="7594422" y="5127744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740" name="Line 887"/>
                <p:cNvSpPr>
                  <a:spLocks noChangeShapeType="1"/>
                </p:cNvSpPr>
                <p:nvPr/>
              </p:nvSpPr>
              <p:spPr bwMode="auto">
                <a:xfrm>
                  <a:off x="7604898" y="5128871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741" name="Line 888"/>
                <p:cNvSpPr>
                  <a:spLocks noChangeShapeType="1"/>
                </p:cNvSpPr>
                <p:nvPr/>
              </p:nvSpPr>
              <p:spPr bwMode="auto">
                <a:xfrm>
                  <a:off x="7615374" y="5129999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742" name="Line 889"/>
                <p:cNvSpPr>
                  <a:spLocks noChangeShapeType="1"/>
                </p:cNvSpPr>
                <p:nvPr/>
              </p:nvSpPr>
              <p:spPr bwMode="auto">
                <a:xfrm>
                  <a:off x="7625851" y="5131127"/>
                  <a:ext cx="9167" cy="2255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743" name="Line 890"/>
                <p:cNvSpPr>
                  <a:spLocks noChangeShapeType="1"/>
                </p:cNvSpPr>
                <p:nvPr/>
              </p:nvSpPr>
              <p:spPr bwMode="auto">
                <a:xfrm>
                  <a:off x="7635017" y="5133382"/>
                  <a:ext cx="1178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744" name="Line 891"/>
                <p:cNvSpPr>
                  <a:spLocks noChangeShapeType="1"/>
                </p:cNvSpPr>
                <p:nvPr/>
              </p:nvSpPr>
              <p:spPr bwMode="auto">
                <a:xfrm>
                  <a:off x="7646803" y="5134510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745" name="Line 892"/>
                <p:cNvSpPr>
                  <a:spLocks noChangeShapeType="1"/>
                </p:cNvSpPr>
                <p:nvPr/>
              </p:nvSpPr>
              <p:spPr bwMode="auto">
                <a:xfrm>
                  <a:off x="7657279" y="5135638"/>
                  <a:ext cx="10476" cy="0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746" name="Line 893"/>
                <p:cNvSpPr>
                  <a:spLocks noChangeShapeType="1"/>
                </p:cNvSpPr>
                <p:nvPr/>
              </p:nvSpPr>
              <p:spPr bwMode="auto">
                <a:xfrm>
                  <a:off x="7667756" y="5135638"/>
                  <a:ext cx="10476" cy="0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747" name="Line 894"/>
                <p:cNvSpPr>
                  <a:spLocks noChangeShapeType="1"/>
                </p:cNvSpPr>
                <p:nvPr/>
              </p:nvSpPr>
              <p:spPr bwMode="auto">
                <a:xfrm>
                  <a:off x="7678232" y="5135638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748" name="Line 895"/>
                <p:cNvSpPr>
                  <a:spLocks noChangeShapeType="1"/>
                </p:cNvSpPr>
                <p:nvPr/>
              </p:nvSpPr>
              <p:spPr bwMode="auto">
                <a:xfrm>
                  <a:off x="7688708" y="5136765"/>
                  <a:ext cx="9167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749" name="Line 896"/>
                <p:cNvSpPr>
                  <a:spLocks noChangeShapeType="1"/>
                </p:cNvSpPr>
                <p:nvPr/>
              </p:nvSpPr>
              <p:spPr bwMode="auto">
                <a:xfrm>
                  <a:off x="7697875" y="5136765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750" name="Line 897"/>
                <p:cNvSpPr>
                  <a:spLocks noChangeShapeType="1"/>
                </p:cNvSpPr>
                <p:nvPr/>
              </p:nvSpPr>
              <p:spPr bwMode="auto">
                <a:xfrm>
                  <a:off x="7708351" y="5137893"/>
                  <a:ext cx="1178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751" name="Line 898"/>
                <p:cNvSpPr>
                  <a:spLocks noChangeShapeType="1"/>
                </p:cNvSpPr>
                <p:nvPr/>
              </p:nvSpPr>
              <p:spPr bwMode="auto">
                <a:xfrm>
                  <a:off x="7720137" y="5139021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752" name="Line 899"/>
                <p:cNvSpPr>
                  <a:spLocks noChangeShapeType="1"/>
                </p:cNvSpPr>
                <p:nvPr/>
              </p:nvSpPr>
              <p:spPr bwMode="auto">
                <a:xfrm>
                  <a:off x="7730613" y="5140148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753" name="Line 900"/>
                <p:cNvSpPr>
                  <a:spLocks noChangeShapeType="1"/>
                </p:cNvSpPr>
                <p:nvPr/>
              </p:nvSpPr>
              <p:spPr bwMode="auto">
                <a:xfrm>
                  <a:off x="7741090" y="5141276"/>
                  <a:ext cx="9167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754" name="Line 901"/>
                <p:cNvSpPr>
                  <a:spLocks noChangeShapeType="1"/>
                </p:cNvSpPr>
                <p:nvPr/>
              </p:nvSpPr>
              <p:spPr bwMode="auto">
                <a:xfrm>
                  <a:off x="7750257" y="5142404"/>
                  <a:ext cx="1178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755" name="Line 902"/>
                <p:cNvSpPr>
                  <a:spLocks noChangeShapeType="1"/>
                </p:cNvSpPr>
                <p:nvPr/>
              </p:nvSpPr>
              <p:spPr bwMode="auto">
                <a:xfrm>
                  <a:off x="7762042" y="5143531"/>
                  <a:ext cx="9167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756" name="Line 903"/>
                <p:cNvSpPr>
                  <a:spLocks noChangeShapeType="1"/>
                </p:cNvSpPr>
                <p:nvPr/>
              </p:nvSpPr>
              <p:spPr bwMode="auto">
                <a:xfrm>
                  <a:off x="7771209" y="5144659"/>
                  <a:ext cx="11786" cy="0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757" name="Line 904"/>
                <p:cNvSpPr>
                  <a:spLocks noChangeShapeType="1"/>
                </p:cNvSpPr>
                <p:nvPr/>
              </p:nvSpPr>
              <p:spPr bwMode="auto">
                <a:xfrm>
                  <a:off x="7782995" y="5144659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758" name="Line 905"/>
                <p:cNvSpPr>
                  <a:spLocks noChangeShapeType="1"/>
                </p:cNvSpPr>
                <p:nvPr/>
              </p:nvSpPr>
              <p:spPr bwMode="auto">
                <a:xfrm>
                  <a:off x="7793471" y="5144659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759" name="Line 906"/>
                <p:cNvSpPr>
                  <a:spLocks noChangeShapeType="1"/>
                </p:cNvSpPr>
                <p:nvPr/>
              </p:nvSpPr>
              <p:spPr bwMode="auto">
                <a:xfrm>
                  <a:off x="7803948" y="5145787"/>
                  <a:ext cx="9167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760" name="Line 907"/>
                <p:cNvSpPr>
                  <a:spLocks noChangeShapeType="1"/>
                </p:cNvSpPr>
                <p:nvPr/>
              </p:nvSpPr>
              <p:spPr bwMode="auto">
                <a:xfrm>
                  <a:off x="7813114" y="5146915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761" name="Line 908"/>
                <p:cNvSpPr>
                  <a:spLocks noChangeShapeType="1"/>
                </p:cNvSpPr>
                <p:nvPr/>
              </p:nvSpPr>
              <p:spPr bwMode="auto">
                <a:xfrm>
                  <a:off x="7823591" y="5146915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762" name="Line 909"/>
                <p:cNvSpPr>
                  <a:spLocks noChangeShapeType="1"/>
                </p:cNvSpPr>
                <p:nvPr/>
              </p:nvSpPr>
              <p:spPr bwMode="auto">
                <a:xfrm>
                  <a:off x="7834067" y="5148042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763" name="Line 910"/>
                <p:cNvSpPr>
                  <a:spLocks noChangeShapeType="1"/>
                </p:cNvSpPr>
                <p:nvPr/>
              </p:nvSpPr>
              <p:spPr bwMode="auto">
                <a:xfrm>
                  <a:off x="7844543" y="5149170"/>
                  <a:ext cx="1178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764" name="Line 911"/>
                <p:cNvSpPr>
                  <a:spLocks noChangeShapeType="1"/>
                </p:cNvSpPr>
                <p:nvPr/>
              </p:nvSpPr>
              <p:spPr bwMode="auto">
                <a:xfrm>
                  <a:off x="7856329" y="5150298"/>
                  <a:ext cx="9167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765" name="Line 912"/>
                <p:cNvSpPr>
                  <a:spLocks noChangeShapeType="1"/>
                </p:cNvSpPr>
                <p:nvPr/>
              </p:nvSpPr>
              <p:spPr bwMode="auto">
                <a:xfrm>
                  <a:off x="7865496" y="5151425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766" name="Line 209"/>
                <p:cNvSpPr>
                  <a:spLocks noChangeShapeType="1"/>
                </p:cNvSpPr>
                <p:nvPr/>
              </p:nvSpPr>
              <p:spPr bwMode="auto">
                <a:xfrm flipV="1">
                  <a:off x="7801328" y="5110828"/>
                  <a:ext cx="1310" cy="1466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767" name="Line 210"/>
                <p:cNvSpPr>
                  <a:spLocks noChangeShapeType="1"/>
                </p:cNvSpPr>
                <p:nvPr/>
              </p:nvSpPr>
              <p:spPr bwMode="auto">
                <a:xfrm>
                  <a:off x="7782995" y="5110828"/>
                  <a:ext cx="37977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768" name="Line 211"/>
                <p:cNvSpPr>
                  <a:spLocks noChangeShapeType="1"/>
                </p:cNvSpPr>
                <p:nvPr/>
              </p:nvSpPr>
              <p:spPr bwMode="auto">
                <a:xfrm flipV="1">
                  <a:off x="7823591" y="5099551"/>
                  <a:ext cx="0" cy="157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769" name="Line 212"/>
                <p:cNvSpPr>
                  <a:spLocks noChangeShapeType="1"/>
                </p:cNvSpPr>
                <p:nvPr/>
              </p:nvSpPr>
              <p:spPr bwMode="auto">
                <a:xfrm>
                  <a:off x="7803948" y="5099551"/>
                  <a:ext cx="37977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770" name="Line 213"/>
                <p:cNvSpPr>
                  <a:spLocks noChangeShapeType="1"/>
                </p:cNvSpPr>
                <p:nvPr/>
              </p:nvSpPr>
              <p:spPr bwMode="auto">
                <a:xfrm flipV="1">
                  <a:off x="7843234" y="5124360"/>
                  <a:ext cx="1310" cy="1353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771" name="Line 214"/>
                <p:cNvSpPr>
                  <a:spLocks noChangeShapeType="1"/>
                </p:cNvSpPr>
                <p:nvPr/>
              </p:nvSpPr>
              <p:spPr bwMode="auto">
                <a:xfrm>
                  <a:off x="7824900" y="5124360"/>
                  <a:ext cx="3928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772" name="Line 215"/>
                <p:cNvSpPr>
                  <a:spLocks noChangeShapeType="1"/>
                </p:cNvSpPr>
                <p:nvPr/>
              </p:nvSpPr>
              <p:spPr bwMode="auto">
                <a:xfrm flipV="1">
                  <a:off x="7864186" y="5114211"/>
                  <a:ext cx="0" cy="1466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773" name="Line 216"/>
                <p:cNvSpPr>
                  <a:spLocks noChangeShapeType="1"/>
                </p:cNvSpPr>
                <p:nvPr/>
              </p:nvSpPr>
              <p:spPr bwMode="auto">
                <a:xfrm>
                  <a:off x="7844543" y="5114211"/>
                  <a:ext cx="3928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774" name="Line 218"/>
                <p:cNvSpPr>
                  <a:spLocks noChangeShapeType="1"/>
                </p:cNvSpPr>
                <p:nvPr/>
              </p:nvSpPr>
              <p:spPr bwMode="auto">
                <a:xfrm>
                  <a:off x="7865496" y="5119850"/>
                  <a:ext cx="3928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775" name="Line 538"/>
                <p:cNvSpPr>
                  <a:spLocks noChangeShapeType="1"/>
                </p:cNvSpPr>
                <p:nvPr/>
              </p:nvSpPr>
              <p:spPr bwMode="auto">
                <a:xfrm>
                  <a:off x="7591803" y="5140148"/>
                  <a:ext cx="1310" cy="1353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776" name="Line 540"/>
                <p:cNvSpPr>
                  <a:spLocks noChangeShapeType="1"/>
                </p:cNvSpPr>
                <p:nvPr/>
              </p:nvSpPr>
              <p:spPr bwMode="auto">
                <a:xfrm>
                  <a:off x="7612755" y="5153681"/>
                  <a:ext cx="0" cy="1466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777" name="Line 541"/>
                <p:cNvSpPr>
                  <a:spLocks noChangeShapeType="1"/>
                </p:cNvSpPr>
                <p:nvPr/>
              </p:nvSpPr>
              <p:spPr bwMode="auto">
                <a:xfrm>
                  <a:off x="7594422" y="5168341"/>
                  <a:ext cx="3797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778" name="Line 542"/>
                <p:cNvSpPr>
                  <a:spLocks noChangeShapeType="1"/>
                </p:cNvSpPr>
                <p:nvPr/>
              </p:nvSpPr>
              <p:spPr bwMode="auto">
                <a:xfrm>
                  <a:off x="7632398" y="5148042"/>
                  <a:ext cx="1310" cy="1466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779" name="Line 543"/>
                <p:cNvSpPr>
                  <a:spLocks noChangeShapeType="1"/>
                </p:cNvSpPr>
                <p:nvPr/>
              </p:nvSpPr>
              <p:spPr bwMode="auto">
                <a:xfrm>
                  <a:off x="7612755" y="5162702"/>
                  <a:ext cx="4059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780" name="Line 544"/>
                <p:cNvSpPr>
                  <a:spLocks noChangeShapeType="1"/>
                </p:cNvSpPr>
                <p:nvPr/>
              </p:nvSpPr>
              <p:spPr bwMode="auto">
                <a:xfrm>
                  <a:off x="7653351" y="5142404"/>
                  <a:ext cx="1310" cy="1466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781" name="Line 545"/>
                <p:cNvSpPr>
                  <a:spLocks noChangeShapeType="1"/>
                </p:cNvSpPr>
                <p:nvPr/>
              </p:nvSpPr>
              <p:spPr bwMode="auto">
                <a:xfrm>
                  <a:off x="7635017" y="5157064"/>
                  <a:ext cx="3928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782" name="Line 546"/>
                <p:cNvSpPr>
                  <a:spLocks noChangeShapeType="1"/>
                </p:cNvSpPr>
                <p:nvPr/>
              </p:nvSpPr>
              <p:spPr bwMode="auto">
                <a:xfrm>
                  <a:off x="7675613" y="5145787"/>
                  <a:ext cx="0" cy="1466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783" name="Line 547"/>
                <p:cNvSpPr>
                  <a:spLocks noChangeShapeType="1"/>
                </p:cNvSpPr>
                <p:nvPr/>
              </p:nvSpPr>
              <p:spPr bwMode="auto">
                <a:xfrm>
                  <a:off x="7655970" y="5160447"/>
                  <a:ext cx="3928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784" name="Line 548"/>
                <p:cNvSpPr>
                  <a:spLocks noChangeShapeType="1"/>
                </p:cNvSpPr>
                <p:nvPr/>
              </p:nvSpPr>
              <p:spPr bwMode="auto">
                <a:xfrm>
                  <a:off x="7695256" y="5134510"/>
                  <a:ext cx="1310" cy="1466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785" name="Line 549"/>
                <p:cNvSpPr>
                  <a:spLocks noChangeShapeType="1"/>
                </p:cNvSpPr>
                <p:nvPr/>
              </p:nvSpPr>
              <p:spPr bwMode="auto">
                <a:xfrm>
                  <a:off x="7675613" y="5149170"/>
                  <a:ext cx="4059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786" name="Line 550"/>
                <p:cNvSpPr>
                  <a:spLocks noChangeShapeType="1"/>
                </p:cNvSpPr>
                <p:nvPr/>
              </p:nvSpPr>
              <p:spPr bwMode="auto">
                <a:xfrm>
                  <a:off x="7716209" y="5140148"/>
                  <a:ext cx="1310" cy="1466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787" name="Line 551"/>
                <p:cNvSpPr>
                  <a:spLocks noChangeShapeType="1"/>
                </p:cNvSpPr>
                <p:nvPr/>
              </p:nvSpPr>
              <p:spPr bwMode="auto">
                <a:xfrm>
                  <a:off x="7697875" y="5154809"/>
                  <a:ext cx="3928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788" name="Line 552"/>
                <p:cNvSpPr>
                  <a:spLocks noChangeShapeType="1"/>
                </p:cNvSpPr>
                <p:nvPr/>
              </p:nvSpPr>
              <p:spPr bwMode="auto">
                <a:xfrm>
                  <a:off x="7738471" y="5162702"/>
                  <a:ext cx="0" cy="1466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789" name="Line 553"/>
                <p:cNvSpPr>
                  <a:spLocks noChangeShapeType="1"/>
                </p:cNvSpPr>
                <p:nvPr/>
              </p:nvSpPr>
              <p:spPr bwMode="auto">
                <a:xfrm>
                  <a:off x="7718828" y="5177363"/>
                  <a:ext cx="3928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790" name="Line 554"/>
                <p:cNvSpPr>
                  <a:spLocks noChangeShapeType="1"/>
                </p:cNvSpPr>
                <p:nvPr/>
              </p:nvSpPr>
              <p:spPr bwMode="auto">
                <a:xfrm>
                  <a:off x="7759423" y="5167213"/>
                  <a:ext cx="1310" cy="1353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791" name="Line 555"/>
                <p:cNvSpPr>
                  <a:spLocks noChangeShapeType="1"/>
                </p:cNvSpPr>
                <p:nvPr/>
              </p:nvSpPr>
              <p:spPr bwMode="auto">
                <a:xfrm>
                  <a:off x="7739780" y="5180746"/>
                  <a:ext cx="3928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792" name="Line 556"/>
                <p:cNvSpPr>
                  <a:spLocks noChangeShapeType="1"/>
                </p:cNvSpPr>
                <p:nvPr/>
              </p:nvSpPr>
              <p:spPr bwMode="auto">
                <a:xfrm>
                  <a:off x="7779066" y="5142404"/>
                  <a:ext cx="1310" cy="157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793" name="Line 557"/>
                <p:cNvSpPr>
                  <a:spLocks noChangeShapeType="1"/>
                </p:cNvSpPr>
                <p:nvPr/>
              </p:nvSpPr>
              <p:spPr bwMode="auto">
                <a:xfrm>
                  <a:off x="7760733" y="5158192"/>
                  <a:ext cx="37977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794" name="Line 558"/>
                <p:cNvSpPr>
                  <a:spLocks noChangeShapeType="1"/>
                </p:cNvSpPr>
                <p:nvPr/>
              </p:nvSpPr>
              <p:spPr bwMode="auto">
                <a:xfrm>
                  <a:off x="7801328" y="5131127"/>
                  <a:ext cx="0" cy="157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795" name="Line 559"/>
                <p:cNvSpPr>
                  <a:spLocks noChangeShapeType="1"/>
                </p:cNvSpPr>
                <p:nvPr/>
              </p:nvSpPr>
              <p:spPr bwMode="auto">
                <a:xfrm>
                  <a:off x="7781685" y="5146915"/>
                  <a:ext cx="3928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796" name="Line 560"/>
                <p:cNvSpPr>
                  <a:spLocks noChangeShapeType="1"/>
                </p:cNvSpPr>
                <p:nvPr/>
              </p:nvSpPr>
              <p:spPr bwMode="auto">
                <a:xfrm>
                  <a:off x="7820972" y="5154809"/>
                  <a:ext cx="1310" cy="1353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797" name="Line 561"/>
                <p:cNvSpPr>
                  <a:spLocks noChangeShapeType="1"/>
                </p:cNvSpPr>
                <p:nvPr/>
              </p:nvSpPr>
              <p:spPr bwMode="auto">
                <a:xfrm>
                  <a:off x="7802638" y="5168341"/>
                  <a:ext cx="3928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798" name="Line 562"/>
                <p:cNvSpPr>
                  <a:spLocks noChangeShapeType="1"/>
                </p:cNvSpPr>
                <p:nvPr/>
              </p:nvSpPr>
              <p:spPr bwMode="auto">
                <a:xfrm>
                  <a:off x="7841924" y="5145787"/>
                  <a:ext cx="0" cy="157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799" name="Line 563"/>
                <p:cNvSpPr>
                  <a:spLocks noChangeShapeType="1"/>
                </p:cNvSpPr>
                <p:nvPr/>
              </p:nvSpPr>
              <p:spPr bwMode="auto">
                <a:xfrm>
                  <a:off x="7822281" y="5161575"/>
                  <a:ext cx="3928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00" name="Line 564"/>
                <p:cNvSpPr>
                  <a:spLocks noChangeShapeType="1"/>
                </p:cNvSpPr>
                <p:nvPr/>
              </p:nvSpPr>
              <p:spPr bwMode="auto">
                <a:xfrm>
                  <a:off x="7862877" y="5150298"/>
                  <a:ext cx="1310" cy="1691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01" name="Line 565"/>
                <p:cNvSpPr>
                  <a:spLocks noChangeShapeType="1"/>
                </p:cNvSpPr>
                <p:nvPr/>
              </p:nvSpPr>
              <p:spPr bwMode="auto">
                <a:xfrm>
                  <a:off x="7843234" y="5167213"/>
                  <a:ext cx="4059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02" name="Line 567"/>
                <p:cNvSpPr>
                  <a:spLocks noChangeShapeType="1"/>
                </p:cNvSpPr>
                <p:nvPr/>
              </p:nvSpPr>
              <p:spPr bwMode="auto">
                <a:xfrm>
                  <a:off x="7864186" y="5205555"/>
                  <a:ext cx="4059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03" name="Oval 766"/>
                <p:cNvSpPr>
                  <a:spLocks noChangeArrowheads="1"/>
                </p:cNvSpPr>
                <p:nvPr/>
              </p:nvSpPr>
              <p:spPr bwMode="auto">
                <a:xfrm>
                  <a:off x="7594422" y="5088274"/>
                  <a:ext cx="44524" cy="4849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7804" name="Oval 767"/>
                <p:cNvSpPr>
                  <a:spLocks noChangeArrowheads="1"/>
                </p:cNvSpPr>
                <p:nvPr/>
              </p:nvSpPr>
              <p:spPr bwMode="auto">
                <a:xfrm>
                  <a:off x="7614065" y="5102934"/>
                  <a:ext cx="45834" cy="4849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7805" name="Oval 768"/>
                <p:cNvSpPr>
                  <a:spLocks noChangeArrowheads="1"/>
                </p:cNvSpPr>
                <p:nvPr/>
              </p:nvSpPr>
              <p:spPr bwMode="auto">
                <a:xfrm>
                  <a:off x="7635017" y="5096168"/>
                  <a:ext cx="45834" cy="4849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7806" name="Oval 769"/>
                <p:cNvSpPr>
                  <a:spLocks noChangeArrowheads="1"/>
                </p:cNvSpPr>
                <p:nvPr/>
              </p:nvSpPr>
              <p:spPr bwMode="auto">
                <a:xfrm>
                  <a:off x="7655970" y="5091657"/>
                  <a:ext cx="45834" cy="4849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7807" name="Oval 770"/>
                <p:cNvSpPr>
                  <a:spLocks noChangeArrowheads="1"/>
                </p:cNvSpPr>
                <p:nvPr/>
              </p:nvSpPr>
              <p:spPr bwMode="auto">
                <a:xfrm>
                  <a:off x="7676922" y="5093912"/>
                  <a:ext cx="45834" cy="4849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7808" name="Oval 771"/>
                <p:cNvSpPr>
                  <a:spLocks noChangeArrowheads="1"/>
                </p:cNvSpPr>
                <p:nvPr/>
              </p:nvSpPr>
              <p:spPr bwMode="auto">
                <a:xfrm>
                  <a:off x="7697875" y="5083763"/>
                  <a:ext cx="45834" cy="4849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7809" name="Oval 772"/>
                <p:cNvSpPr>
                  <a:spLocks noChangeArrowheads="1"/>
                </p:cNvSpPr>
                <p:nvPr/>
              </p:nvSpPr>
              <p:spPr bwMode="auto">
                <a:xfrm>
                  <a:off x="7718828" y="5089402"/>
                  <a:ext cx="45834" cy="4849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7810" name="Oval 773"/>
                <p:cNvSpPr>
                  <a:spLocks noChangeArrowheads="1"/>
                </p:cNvSpPr>
                <p:nvPr/>
              </p:nvSpPr>
              <p:spPr bwMode="auto">
                <a:xfrm>
                  <a:off x="7739780" y="5111956"/>
                  <a:ext cx="45834" cy="4849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7811" name="Oval 774"/>
                <p:cNvSpPr>
                  <a:spLocks noChangeArrowheads="1"/>
                </p:cNvSpPr>
                <p:nvPr/>
              </p:nvSpPr>
              <p:spPr bwMode="auto">
                <a:xfrm>
                  <a:off x="7760733" y="5115339"/>
                  <a:ext cx="45834" cy="4849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7812" name="Oval 775"/>
                <p:cNvSpPr>
                  <a:spLocks noChangeArrowheads="1"/>
                </p:cNvSpPr>
                <p:nvPr/>
              </p:nvSpPr>
              <p:spPr bwMode="auto">
                <a:xfrm>
                  <a:off x="7781685" y="5091657"/>
                  <a:ext cx="45834" cy="4849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7813" name="Oval 776"/>
                <p:cNvSpPr>
                  <a:spLocks noChangeArrowheads="1"/>
                </p:cNvSpPr>
                <p:nvPr/>
              </p:nvSpPr>
              <p:spPr bwMode="auto">
                <a:xfrm>
                  <a:off x="7802638" y="5080380"/>
                  <a:ext cx="44524" cy="4849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7814" name="Oval 777"/>
                <p:cNvSpPr>
                  <a:spLocks noChangeArrowheads="1"/>
                </p:cNvSpPr>
                <p:nvPr/>
              </p:nvSpPr>
              <p:spPr bwMode="auto">
                <a:xfrm>
                  <a:off x="7823591" y="5104062"/>
                  <a:ext cx="45834" cy="47364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7815" name="Oval 778"/>
                <p:cNvSpPr>
                  <a:spLocks noChangeArrowheads="1"/>
                </p:cNvSpPr>
                <p:nvPr/>
              </p:nvSpPr>
              <p:spPr bwMode="auto">
                <a:xfrm>
                  <a:off x="7843234" y="5093912"/>
                  <a:ext cx="45834" cy="4849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7816" name="Oval 779"/>
                <p:cNvSpPr>
                  <a:spLocks noChangeArrowheads="1"/>
                </p:cNvSpPr>
                <p:nvPr/>
              </p:nvSpPr>
              <p:spPr bwMode="auto">
                <a:xfrm>
                  <a:off x="7864186" y="5099551"/>
                  <a:ext cx="45834" cy="4849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7817" name="Line 186"/>
                <p:cNvSpPr>
                  <a:spLocks noChangeShapeType="1"/>
                </p:cNvSpPr>
                <p:nvPr/>
              </p:nvSpPr>
              <p:spPr bwMode="auto">
                <a:xfrm flipV="1">
                  <a:off x="7581326" y="5146915"/>
                  <a:ext cx="1310" cy="1240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18" name="Line 188"/>
                <p:cNvSpPr>
                  <a:spLocks noChangeShapeType="1"/>
                </p:cNvSpPr>
                <p:nvPr/>
              </p:nvSpPr>
              <p:spPr bwMode="auto">
                <a:xfrm flipV="1">
                  <a:off x="7600969" y="5117594"/>
                  <a:ext cx="1310" cy="1466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19" name="Line 189"/>
                <p:cNvSpPr>
                  <a:spLocks noChangeShapeType="1"/>
                </p:cNvSpPr>
                <p:nvPr/>
              </p:nvSpPr>
              <p:spPr bwMode="auto">
                <a:xfrm>
                  <a:off x="7582636" y="5117594"/>
                  <a:ext cx="3928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20" name="Line 190"/>
                <p:cNvSpPr>
                  <a:spLocks noChangeShapeType="1"/>
                </p:cNvSpPr>
                <p:nvPr/>
              </p:nvSpPr>
              <p:spPr bwMode="auto">
                <a:xfrm flipV="1">
                  <a:off x="7623231" y="5116467"/>
                  <a:ext cx="1310" cy="157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21" name="Line 191"/>
                <p:cNvSpPr>
                  <a:spLocks noChangeShapeType="1"/>
                </p:cNvSpPr>
                <p:nvPr/>
              </p:nvSpPr>
              <p:spPr bwMode="auto">
                <a:xfrm>
                  <a:off x="7603588" y="5116467"/>
                  <a:ext cx="3928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22" name="Line 192"/>
                <p:cNvSpPr>
                  <a:spLocks noChangeShapeType="1"/>
                </p:cNvSpPr>
                <p:nvPr/>
              </p:nvSpPr>
              <p:spPr bwMode="auto">
                <a:xfrm flipV="1">
                  <a:off x="7644184" y="5132254"/>
                  <a:ext cx="0" cy="1466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23" name="Line 193"/>
                <p:cNvSpPr>
                  <a:spLocks noChangeShapeType="1"/>
                </p:cNvSpPr>
                <p:nvPr/>
              </p:nvSpPr>
              <p:spPr bwMode="auto">
                <a:xfrm>
                  <a:off x="7625851" y="5132254"/>
                  <a:ext cx="37977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24" name="Line 194"/>
                <p:cNvSpPr>
                  <a:spLocks noChangeShapeType="1"/>
                </p:cNvSpPr>
                <p:nvPr/>
              </p:nvSpPr>
              <p:spPr bwMode="auto">
                <a:xfrm flipV="1">
                  <a:off x="7663827" y="5126616"/>
                  <a:ext cx="1310" cy="1466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25" name="Line 195"/>
                <p:cNvSpPr>
                  <a:spLocks noChangeShapeType="1"/>
                </p:cNvSpPr>
                <p:nvPr/>
              </p:nvSpPr>
              <p:spPr bwMode="auto">
                <a:xfrm>
                  <a:off x="7644184" y="5126616"/>
                  <a:ext cx="3928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26" name="Line 196"/>
                <p:cNvSpPr>
                  <a:spLocks noChangeShapeType="1"/>
                </p:cNvSpPr>
                <p:nvPr/>
              </p:nvSpPr>
              <p:spPr bwMode="auto">
                <a:xfrm flipV="1">
                  <a:off x="7684780" y="5119850"/>
                  <a:ext cx="1310" cy="157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27" name="Line 197"/>
                <p:cNvSpPr>
                  <a:spLocks noChangeShapeType="1"/>
                </p:cNvSpPr>
                <p:nvPr/>
              </p:nvSpPr>
              <p:spPr bwMode="auto">
                <a:xfrm>
                  <a:off x="7665137" y="5119850"/>
                  <a:ext cx="4059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28" name="Line 198"/>
                <p:cNvSpPr>
                  <a:spLocks noChangeShapeType="1"/>
                </p:cNvSpPr>
                <p:nvPr/>
              </p:nvSpPr>
              <p:spPr bwMode="auto">
                <a:xfrm flipV="1">
                  <a:off x="7707042" y="5123233"/>
                  <a:ext cx="1310" cy="157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29" name="Line 199"/>
                <p:cNvSpPr>
                  <a:spLocks noChangeShapeType="1"/>
                </p:cNvSpPr>
                <p:nvPr/>
              </p:nvSpPr>
              <p:spPr bwMode="auto">
                <a:xfrm>
                  <a:off x="7687399" y="5123233"/>
                  <a:ext cx="3928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30" name="Line 200"/>
                <p:cNvSpPr>
                  <a:spLocks noChangeShapeType="1"/>
                </p:cNvSpPr>
                <p:nvPr/>
              </p:nvSpPr>
              <p:spPr bwMode="auto">
                <a:xfrm flipV="1">
                  <a:off x="7726685" y="5111956"/>
                  <a:ext cx="1310" cy="157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31" name="Line 201"/>
                <p:cNvSpPr>
                  <a:spLocks noChangeShapeType="1"/>
                </p:cNvSpPr>
                <p:nvPr/>
              </p:nvSpPr>
              <p:spPr bwMode="auto">
                <a:xfrm>
                  <a:off x="7708351" y="5111956"/>
                  <a:ext cx="3928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32" name="Line 202"/>
                <p:cNvSpPr>
                  <a:spLocks noChangeShapeType="1"/>
                </p:cNvSpPr>
                <p:nvPr/>
              </p:nvSpPr>
              <p:spPr bwMode="auto">
                <a:xfrm flipV="1">
                  <a:off x="7748947" y="5117594"/>
                  <a:ext cx="0" cy="157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33" name="Line 203"/>
                <p:cNvSpPr>
                  <a:spLocks noChangeShapeType="1"/>
                </p:cNvSpPr>
                <p:nvPr/>
              </p:nvSpPr>
              <p:spPr bwMode="auto">
                <a:xfrm>
                  <a:off x="7729304" y="5117594"/>
                  <a:ext cx="3928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34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7769900" y="5141276"/>
                  <a:ext cx="0" cy="1466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35" name="Line 205"/>
                <p:cNvSpPr>
                  <a:spLocks noChangeShapeType="1"/>
                </p:cNvSpPr>
                <p:nvPr/>
              </p:nvSpPr>
              <p:spPr bwMode="auto">
                <a:xfrm>
                  <a:off x="7750257" y="5141276"/>
                  <a:ext cx="4059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36" name="Line 206"/>
                <p:cNvSpPr>
                  <a:spLocks noChangeShapeType="1"/>
                </p:cNvSpPr>
                <p:nvPr/>
              </p:nvSpPr>
              <p:spPr bwMode="auto">
                <a:xfrm flipV="1">
                  <a:off x="7790852" y="5145787"/>
                  <a:ext cx="1310" cy="1353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37" name="Line 207"/>
                <p:cNvSpPr>
                  <a:spLocks noChangeShapeType="1"/>
                </p:cNvSpPr>
                <p:nvPr/>
              </p:nvSpPr>
              <p:spPr bwMode="auto">
                <a:xfrm>
                  <a:off x="7771209" y="5145787"/>
                  <a:ext cx="40596" cy="11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38" name="Line 501"/>
                <p:cNvSpPr>
                  <a:spLocks noChangeShapeType="1"/>
                </p:cNvSpPr>
                <p:nvPr/>
              </p:nvSpPr>
              <p:spPr bwMode="auto">
                <a:xfrm>
                  <a:off x="7582636" y="5101806"/>
                  <a:ext cx="9167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39" name="Line 502"/>
                <p:cNvSpPr>
                  <a:spLocks noChangeShapeType="1"/>
                </p:cNvSpPr>
                <p:nvPr/>
              </p:nvSpPr>
              <p:spPr bwMode="auto">
                <a:xfrm>
                  <a:off x="7591803" y="5102934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40" name="Line 503"/>
                <p:cNvSpPr>
                  <a:spLocks noChangeShapeType="1"/>
                </p:cNvSpPr>
                <p:nvPr/>
              </p:nvSpPr>
              <p:spPr bwMode="auto">
                <a:xfrm>
                  <a:off x="7602279" y="5104062"/>
                  <a:ext cx="1178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41" name="Line 504"/>
                <p:cNvSpPr>
                  <a:spLocks noChangeShapeType="1"/>
                </p:cNvSpPr>
                <p:nvPr/>
              </p:nvSpPr>
              <p:spPr bwMode="auto">
                <a:xfrm>
                  <a:off x="7614065" y="5105189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42" name="Line 505"/>
                <p:cNvSpPr>
                  <a:spLocks noChangeShapeType="1"/>
                </p:cNvSpPr>
                <p:nvPr/>
              </p:nvSpPr>
              <p:spPr bwMode="auto">
                <a:xfrm>
                  <a:off x="7624541" y="5106317"/>
                  <a:ext cx="9167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43" name="Line 506"/>
                <p:cNvSpPr>
                  <a:spLocks noChangeShapeType="1"/>
                </p:cNvSpPr>
                <p:nvPr/>
              </p:nvSpPr>
              <p:spPr bwMode="auto">
                <a:xfrm>
                  <a:off x="7633708" y="5107445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44" name="Line 507"/>
                <p:cNvSpPr>
                  <a:spLocks noChangeShapeType="1"/>
                </p:cNvSpPr>
                <p:nvPr/>
              </p:nvSpPr>
              <p:spPr bwMode="auto">
                <a:xfrm>
                  <a:off x="7644184" y="5108573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45" name="Line 508"/>
                <p:cNvSpPr>
                  <a:spLocks noChangeShapeType="1"/>
                </p:cNvSpPr>
                <p:nvPr/>
              </p:nvSpPr>
              <p:spPr bwMode="auto">
                <a:xfrm>
                  <a:off x="7654660" y="5109700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46" name="Line 509"/>
                <p:cNvSpPr>
                  <a:spLocks noChangeShapeType="1"/>
                </p:cNvSpPr>
                <p:nvPr/>
              </p:nvSpPr>
              <p:spPr bwMode="auto">
                <a:xfrm>
                  <a:off x="7665137" y="5110828"/>
                  <a:ext cx="1178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47" name="Line 510"/>
                <p:cNvSpPr>
                  <a:spLocks noChangeShapeType="1"/>
                </p:cNvSpPr>
                <p:nvPr/>
              </p:nvSpPr>
              <p:spPr bwMode="auto">
                <a:xfrm>
                  <a:off x="7676922" y="5111956"/>
                  <a:ext cx="9167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48" name="Line 511"/>
                <p:cNvSpPr>
                  <a:spLocks noChangeShapeType="1"/>
                </p:cNvSpPr>
                <p:nvPr/>
              </p:nvSpPr>
              <p:spPr bwMode="auto">
                <a:xfrm>
                  <a:off x="7686089" y="5111956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49" name="Line 512"/>
                <p:cNvSpPr>
                  <a:spLocks noChangeShapeType="1"/>
                </p:cNvSpPr>
                <p:nvPr/>
              </p:nvSpPr>
              <p:spPr bwMode="auto">
                <a:xfrm>
                  <a:off x="7696566" y="5113083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50" name="Line 513"/>
                <p:cNvSpPr>
                  <a:spLocks noChangeShapeType="1"/>
                </p:cNvSpPr>
                <p:nvPr/>
              </p:nvSpPr>
              <p:spPr bwMode="auto">
                <a:xfrm>
                  <a:off x="7707042" y="5114211"/>
                  <a:ext cx="10476" cy="0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51" name="Line 514"/>
                <p:cNvSpPr>
                  <a:spLocks noChangeShapeType="1"/>
                </p:cNvSpPr>
                <p:nvPr/>
              </p:nvSpPr>
              <p:spPr bwMode="auto">
                <a:xfrm>
                  <a:off x="7717518" y="5114211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52" name="Line 515"/>
                <p:cNvSpPr>
                  <a:spLocks noChangeShapeType="1"/>
                </p:cNvSpPr>
                <p:nvPr/>
              </p:nvSpPr>
              <p:spPr bwMode="auto">
                <a:xfrm>
                  <a:off x="7727994" y="5115339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53" name="Line 516"/>
                <p:cNvSpPr>
                  <a:spLocks noChangeShapeType="1"/>
                </p:cNvSpPr>
                <p:nvPr/>
              </p:nvSpPr>
              <p:spPr bwMode="auto">
                <a:xfrm>
                  <a:off x="7738471" y="5116467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54" name="Line 517"/>
                <p:cNvSpPr>
                  <a:spLocks noChangeShapeType="1"/>
                </p:cNvSpPr>
                <p:nvPr/>
              </p:nvSpPr>
              <p:spPr bwMode="auto">
                <a:xfrm>
                  <a:off x="7748947" y="5117594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55" name="Line 518"/>
                <p:cNvSpPr>
                  <a:spLocks noChangeShapeType="1"/>
                </p:cNvSpPr>
                <p:nvPr/>
              </p:nvSpPr>
              <p:spPr bwMode="auto">
                <a:xfrm>
                  <a:off x="7759423" y="5118722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56" name="Line 519"/>
                <p:cNvSpPr>
                  <a:spLocks noChangeShapeType="1"/>
                </p:cNvSpPr>
                <p:nvPr/>
              </p:nvSpPr>
              <p:spPr bwMode="auto">
                <a:xfrm>
                  <a:off x="7769900" y="5118722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57" name="Line 520"/>
                <p:cNvSpPr>
                  <a:spLocks noChangeShapeType="1"/>
                </p:cNvSpPr>
                <p:nvPr/>
              </p:nvSpPr>
              <p:spPr bwMode="auto">
                <a:xfrm>
                  <a:off x="7780376" y="5119850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58" name="Line 521"/>
                <p:cNvSpPr>
                  <a:spLocks noChangeShapeType="1"/>
                </p:cNvSpPr>
                <p:nvPr/>
              </p:nvSpPr>
              <p:spPr bwMode="auto">
                <a:xfrm>
                  <a:off x="7790852" y="5120977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59" name="Line 522"/>
                <p:cNvSpPr>
                  <a:spLocks noChangeShapeType="1"/>
                </p:cNvSpPr>
                <p:nvPr/>
              </p:nvSpPr>
              <p:spPr bwMode="auto">
                <a:xfrm>
                  <a:off x="7801328" y="5122105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60" name="Line 523"/>
                <p:cNvSpPr>
                  <a:spLocks noChangeShapeType="1"/>
                </p:cNvSpPr>
                <p:nvPr/>
              </p:nvSpPr>
              <p:spPr bwMode="auto">
                <a:xfrm>
                  <a:off x="7811805" y="5123233"/>
                  <a:ext cx="10476" cy="0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61" name="Line 524"/>
                <p:cNvSpPr>
                  <a:spLocks noChangeShapeType="1"/>
                </p:cNvSpPr>
                <p:nvPr/>
              </p:nvSpPr>
              <p:spPr bwMode="auto">
                <a:xfrm>
                  <a:off x="7822281" y="5123233"/>
                  <a:ext cx="10476" cy="0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62" name="Line 525"/>
                <p:cNvSpPr>
                  <a:spLocks noChangeShapeType="1"/>
                </p:cNvSpPr>
                <p:nvPr/>
              </p:nvSpPr>
              <p:spPr bwMode="auto">
                <a:xfrm>
                  <a:off x="7832757" y="5123233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63" name="Line 526"/>
                <p:cNvSpPr>
                  <a:spLocks noChangeShapeType="1"/>
                </p:cNvSpPr>
                <p:nvPr/>
              </p:nvSpPr>
              <p:spPr bwMode="auto">
                <a:xfrm>
                  <a:off x="7843234" y="5124360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64" name="Line 527"/>
                <p:cNvSpPr>
                  <a:spLocks noChangeShapeType="1"/>
                </p:cNvSpPr>
                <p:nvPr/>
              </p:nvSpPr>
              <p:spPr bwMode="auto">
                <a:xfrm>
                  <a:off x="7853710" y="5125488"/>
                  <a:ext cx="10476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65" name="Line 528"/>
                <p:cNvSpPr>
                  <a:spLocks noChangeShapeType="1"/>
                </p:cNvSpPr>
                <p:nvPr/>
              </p:nvSpPr>
              <p:spPr bwMode="auto">
                <a:xfrm>
                  <a:off x="7864186" y="5126616"/>
                  <a:ext cx="9167" cy="11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57385" name="Group 6340"/>
            <p:cNvGrpSpPr>
              <a:grpSpLocks/>
            </p:cNvGrpSpPr>
            <p:nvPr/>
          </p:nvGrpSpPr>
          <p:grpSpPr bwMode="auto">
            <a:xfrm>
              <a:off x="1157289" y="5310187"/>
              <a:ext cx="82152" cy="730150"/>
              <a:chOff x="1157289" y="5310187"/>
              <a:chExt cx="82152" cy="730150"/>
            </a:xfrm>
          </p:grpSpPr>
          <p:cxnSp>
            <p:nvCxnSpPr>
              <p:cNvPr id="939" name="Straight Connector 938"/>
              <p:cNvCxnSpPr/>
              <p:nvPr/>
            </p:nvCxnSpPr>
            <p:spPr>
              <a:xfrm rot="16200000" flipH="1">
                <a:off x="1024231" y="5664176"/>
                <a:ext cx="285923" cy="1110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0" name="Straight Connector 939"/>
              <p:cNvCxnSpPr/>
              <p:nvPr/>
            </p:nvCxnSpPr>
            <p:spPr>
              <a:xfrm rot="16200000" flipH="1">
                <a:off x="1099646" y="5900090"/>
                <a:ext cx="211266" cy="6823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1" name="Straight Connector 940"/>
              <p:cNvCxnSpPr/>
              <p:nvPr/>
            </p:nvCxnSpPr>
            <p:spPr>
              <a:xfrm rot="5400000">
                <a:off x="1054421" y="5413194"/>
                <a:ext cx="204912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7379" name="Text Box 3522"/>
          <p:cNvSpPr txBox="1">
            <a:spLocks noChangeArrowheads="1"/>
          </p:cNvSpPr>
          <p:nvPr/>
        </p:nvSpPr>
        <p:spPr bwMode="auto">
          <a:xfrm>
            <a:off x="3168650" y="6132513"/>
            <a:ext cx="282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Tahoma" pitchFamily="34" charset="0"/>
              </a:rPr>
              <a:t>0</a:t>
            </a:r>
          </a:p>
        </p:txBody>
      </p:sp>
      <p:cxnSp>
        <p:nvCxnSpPr>
          <p:cNvPr id="1807" name="Straight Arrow Connector 1806"/>
          <p:cNvCxnSpPr/>
          <p:nvPr/>
        </p:nvCxnSpPr>
        <p:spPr>
          <a:xfrm>
            <a:off x="2887663" y="4908550"/>
            <a:ext cx="576262" cy="144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7381" name="Object 3"/>
          <p:cNvGraphicFramePr>
            <a:graphicFrameLocks noChangeAspect="1"/>
          </p:cNvGraphicFramePr>
          <p:nvPr/>
        </p:nvGraphicFramePr>
        <p:xfrm>
          <a:off x="6634163" y="6176963"/>
          <a:ext cx="216058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19" name="Equation" r:id="rId9" imgW="1675673" imgH="393529" progId="Equation.3">
                  <p:embed/>
                </p:oleObj>
              </mc:Choice>
              <mc:Fallback>
                <p:oleObj name="Equation" r:id="rId9" imgW="1675673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4163" y="6176963"/>
                        <a:ext cx="2160587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82" name="Line 3528"/>
          <p:cNvSpPr>
            <a:spLocks noChangeShapeType="1"/>
          </p:cNvSpPr>
          <p:nvPr/>
        </p:nvSpPr>
        <p:spPr bwMode="auto">
          <a:xfrm flipV="1">
            <a:off x="7067550" y="5616575"/>
            <a:ext cx="503238" cy="646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7383" name="TextBox 1809"/>
          <p:cNvSpPr txBox="1">
            <a:spLocks noChangeArrowheads="1"/>
          </p:cNvSpPr>
          <p:nvPr/>
        </p:nvSpPr>
        <p:spPr bwMode="auto">
          <a:xfrm>
            <a:off x="2843213" y="3811588"/>
            <a:ext cx="9318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100"/>
              <a:t>distance, L</a:t>
            </a:r>
            <a:r>
              <a:rPr lang="en-GB" altLang="en-US" sz="1100" baseline="-25000"/>
              <a:t>1</a:t>
            </a:r>
          </a:p>
        </p:txBody>
      </p:sp>
      <p:sp>
        <p:nvSpPr>
          <p:cNvPr id="909" name="Text Box 3522"/>
          <p:cNvSpPr txBox="1">
            <a:spLocks noChangeArrowheads="1"/>
          </p:cNvSpPr>
          <p:nvPr/>
        </p:nvSpPr>
        <p:spPr bwMode="auto">
          <a:xfrm>
            <a:off x="3770163" y="6440488"/>
            <a:ext cx="21490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dirty="0">
                <a:solidFill>
                  <a:srgbClr val="000000"/>
                </a:solidFill>
                <a:latin typeface="Tahoma" pitchFamily="34" charset="0"/>
              </a:rPr>
              <a:t>sample relaxation time, t</a:t>
            </a:r>
          </a:p>
        </p:txBody>
      </p:sp>
      <p:pic>
        <p:nvPicPr>
          <p:cNvPr id="910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9" r="11238"/>
          <a:stretch/>
        </p:blipFill>
        <p:spPr bwMode="auto">
          <a:xfrm>
            <a:off x="4222239" y="3183641"/>
            <a:ext cx="966505" cy="957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393" y="1974595"/>
            <a:ext cx="752375" cy="94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2" name="Text Box 3522"/>
          <p:cNvSpPr txBox="1">
            <a:spLocks noChangeArrowheads="1"/>
          </p:cNvSpPr>
          <p:nvPr/>
        </p:nvSpPr>
        <p:spPr bwMode="auto">
          <a:xfrm>
            <a:off x="61962" y="5769921"/>
            <a:ext cx="279611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neutron instruments see motion(s) that occur on the       pico-second to </a:t>
            </a:r>
            <a:r>
              <a:rPr lang="en-GB" altLang="en-US" sz="1400" dirty="0" err="1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nano</a:t>
            </a:r>
            <a:r>
              <a:rPr lang="en-GB" altLang="en-US" sz="1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-second  time scale</a:t>
            </a:r>
          </a:p>
        </p:txBody>
      </p:sp>
      <p:sp>
        <p:nvSpPr>
          <p:cNvPr id="914" name="Text Box 3527"/>
          <p:cNvSpPr txBox="1">
            <a:spLocks noChangeArrowheads="1"/>
          </p:cNvSpPr>
          <p:nvPr/>
        </p:nvSpPr>
        <p:spPr bwMode="auto">
          <a:xfrm>
            <a:off x="3992563" y="1908175"/>
            <a:ext cx="22009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Detector 1,  Intensity(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sym typeface="Symbol" pitchFamily="18" charset="2"/>
              </a:rPr>
              <a:t>Q</a:t>
            </a:r>
            <a:r>
              <a:rPr kumimoji="0" lang="en-GB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sym typeface="Symbol" pitchFamily="18" charset="2"/>
              </a:rPr>
              <a:t>1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,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</a:rPr>
              <a:t>D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E)</a:t>
            </a:r>
            <a:endParaRPr kumimoji="0" lang="en-GB" altLang="en-US" sz="12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915" name="Text Box 3527"/>
          <p:cNvSpPr txBox="1">
            <a:spLocks noChangeArrowheads="1"/>
          </p:cNvSpPr>
          <p:nvPr/>
        </p:nvSpPr>
        <p:spPr bwMode="auto">
          <a:xfrm>
            <a:off x="6021016" y="2405063"/>
            <a:ext cx="12904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Detector 2,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Intensity(</a:t>
            </a:r>
            <a:r>
              <a:rPr lang="en-GB" altLang="en-US" sz="1200" dirty="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Q</a:t>
            </a:r>
            <a:r>
              <a:rPr kumimoji="0" lang="en-GB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2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,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</a:rPr>
              <a:t>D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E)</a:t>
            </a:r>
            <a:endParaRPr kumimoji="0" lang="en-GB" altLang="en-US" sz="12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51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674"/>
    </mc:Choice>
    <mc:Fallback xmlns="">
      <p:transition spd="slow" advTm="7767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1109" y="2276873"/>
            <a:ext cx="4562493" cy="4279108"/>
            <a:chOff x="1953723" y="2276873"/>
            <a:chExt cx="4562493" cy="4279108"/>
          </a:xfrm>
        </p:grpSpPr>
        <p:pic>
          <p:nvPicPr>
            <p:cNvPr id="434178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9" t="8418" r="5924" b="3334"/>
            <a:stretch/>
          </p:blipFill>
          <p:spPr bwMode="auto">
            <a:xfrm>
              <a:off x="2575305" y="2276873"/>
              <a:ext cx="3940911" cy="367240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cxnSp>
          <p:nvCxnSpPr>
            <p:cNvPr id="4" name="Straight Arrow Connector 3"/>
            <p:cNvCxnSpPr/>
            <p:nvPr/>
          </p:nvCxnSpPr>
          <p:spPr>
            <a:xfrm flipV="1">
              <a:off x="5537619" y="5226519"/>
              <a:ext cx="866557" cy="39322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 rot="20160587">
              <a:off x="5713684" y="5389057"/>
              <a:ext cx="70724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altLang="en-US" sz="1400" b="1" dirty="0">
                  <a:solidFill>
                    <a:srgbClr val="000000"/>
                  </a:solidFill>
                  <a:latin typeface="Symbol" pitchFamily="18" charset="2"/>
                </a:rPr>
                <a:t>q, |</a:t>
              </a:r>
              <a:r>
                <a:rPr lang="en-GB" altLang="en-US" sz="1400" b="1" dirty="0">
                  <a:solidFill>
                    <a:srgbClr val="000000"/>
                  </a:solidFill>
                  <a:sym typeface="Symbol"/>
                </a:rPr>
                <a:t>Q| </a:t>
              </a:r>
              <a:endParaRPr lang="en-GB" sz="1400" b="1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2575305" y="6123287"/>
              <a:ext cx="187220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3064320" y="6248204"/>
              <a:ext cx="77136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altLang="en-US" sz="1400" b="1" dirty="0">
                  <a:solidFill>
                    <a:srgbClr val="000000"/>
                  </a:solidFill>
                  <a:latin typeface="Symbol" pitchFamily="18" charset="2"/>
                </a:rPr>
                <a:t>DE</a:t>
              </a:r>
              <a:r>
                <a:rPr lang="en-GB" altLang="en-US" sz="1400" b="1" dirty="0">
                  <a:solidFill>
                    <a:srgbClr val="000000"/>
                  </a:solidFill>
                  <a:sym typeface="Symbol"/>
                </a:rPr>
                <a:t> = 0</a:t>
              </a:r>
              <a:endParaRPr lang="en-GB" sz="1400" b="1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2275251" y="3573016"/>
              <a:ext cx="0" cy="1023051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1953723" y="3930652"/>
              <a:ext cx="29687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altLang="en-US" sz="1400" b="1" dirty="0">
                  <a:solidFill>
                    <a:srgbClr val="000000"/>
                  </a:solidFill>
                  <a:latin typeface="Symbol" pitchFamily="18" charset="2"/>
                </a:rPr>
                <a:t>I</a:t>
              </a:r>
              <a:r>
                <a:rPr lang="en-GB" altLang="en-US" sz="1400" b="1" dirty="0">
                  <a:solidFill>
                    <a:srgbClr val="000000"/>
                  </a:solidFill>
                  <a:sym typeface="Symbol"/>
                </a:rPr>
                <a:t> </a:t>
              </a:r>
              <a:endParaRPr lang="en-GB" sz="1400" b="1" dirty="0"/>
            </a:p>
          </p:txBody>
        </p:sp>
      </p:grp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1150938" y="333375"/>
            <a:ext cx="7793037" cy="1462088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GB" sz="2800" kern="0" dirty="0">
              <a:solidFill>
                <a:srgbClr val="333399"/>
              </a:solidFill>
              <a:latin typeface="Tahoma"/>
              <a:ea typeface="+mj-ea"/>
              <a:cs typeface="+mj-cs"/>
            </a:endParaRPr>
          </a:p>
          <a:p>
            <a:pPr>
              <a:defRPr/>
            </a:pPr>
            <a:endParaRPr lang="en-GB" sz="2800" kern="0" dirty="0">
              <a:solidFill>
                <a:srgbClr val="333399"/>
              </a:solidFill>
              <a:latin typeface="Tahoma"/>
              <a:ea typeface="+mj-ea"/>
              <a:cs typeface="+mj-cs"/>
            </a:endParaRPr>
          </a:p>
          <a:p>
            <a:pPr>
              <a:defRPr/>
            </a:pPr>
            <a:r>
              <a:rPr lang="en-GB" sz="2800" kern="0" dirty="0">
                <a:solidFill>
                  <a:srgbClr val="333399"/>
                </a:solidFill>
                <a:effectLst>
                  <a:outerShdw blurRad="50800" dist="50800" dir="2460000" algn="bl" rotWithShape="0">
                    <a:prstClr val="black">
                      <a:alpha val="40000"/>
                    </a:prstClr>
                  </a:outerShdw>
                </a:effectLst>
                <a:latin typeface="Tahoma"/>
                <a:ea typeface="+mj-ea"/>
                <a:cs typeface="+mj-cs"/>
              </a:rPr>
              <a:t>The Scattering Function : S(</a:t>
            </a:r>
            <a:r>
              <a:rPr lang="en-GB" sz="2800" kern="0" dirty="0" err="1">
                <a:solidFill>
                  <a:srgbClr val="333399"/>
                </a:solidFill>
                <a:effectLst>
                  <a:outerShdw blurRad="50800" dist="50800" dir="2460000" algn="bl" rotWithShape="0">
                    <a:prstClr val="black">
                      <a:alpha val="40000"/>
                    </a:prstClr>
                  </a:outerShdw>
                </a:effectLst>
                <a:latin typeface="Tahoma"/>
                <a:ea typeface="+mj-ea"/>
                <a:cs typeface="+mj-cs"/>
              </a:rPr>
              <a:t>Q,</a:t>
            </a:r>
            <a:r>
              <a:rPr lang="en-GB" sz="2800" kern="0" dirty="0" err="1">
                <a:solidFill>
                  <a:srgbClr val="333399"/>
                </a:solidFill>
                <a:effectLst>
                  <a:outerShdw blurRad="50800" dist="50800" dir="2460000" algn="bl" rotWithShape="0">
                    <a:prstClr val="black">
                      <a:alpha val="40000"/>
                    </a:prstClr>
                  </a:outerShdw>
                </a:effectLst>
                <a:latin typeface="Symbol" panose="05050102010706020507" pitchFamily="18" charset="2"/>
                <a:ea typeface="+mj-ea"/>
                <a:cs typeface="+mj-cs"/>
              </a:rPr>
              <a:t>w</a:t>
            </a:r>
            <a:r>
              <a:rPr lang="en-GB" sz="2800" kern="0" dirty="0">
                <a:solidFill>
                  <a:srgbClr val="333399"/>
                </a:solidFill>
                <a:effectLst>
                  <a:outerShdw blurRad="50800" dist="50800" dir="2460000" algn="bl" rotWithShape="0">
                    <a:prstClr val="black">
                      <a:alpha val="40000"/>
                    </a:prstClr>
                  </a:outerShdw>
                </a:effectLst>
                <a:latin typeface="Tahoma"/>
                <a:ea typeface="+mj-ea"/>
                <a:cs typeface="+mj-cs"/>
              </a:rPr>
              <a:t>)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292080" y="1988840"/>
            <a:ext cx="385192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800100" indent="-3429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altLang="en-US" sz="1000" dirty="0"/>
              <a:t>We don’t just have one detector collecting data, but many. The intensity and/or breath of the peaks measured in different detectors can vary.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en-GB" altLang="en-US" sz="4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altLang="en-US" sz="1000" dirty="0"/>
              <a:t>Now, the signal measured in any detector is a measurement of the </a:t>
            </a:r>
            <a:r>
              <a:rPr lang="en-GB" altLang="en-US" sz="1000" b="1" dirty="0"/>
              <a:t>double differential cross section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en-GB" altLang="en-US" sz="600" dirty="0"/>
          </a:p>
          <a:p>
            <a:pPr marL="444500" indent="0" eaLnBrk="1" hangingPunct="1">
              <a:lnSpc>
                <a:spcPct val="150000"/>
              </a:lnSpc>
              <a:spcBef>
                <a:spcPct val="0"/>
              </a:spcBef>
              <a:buNone/>
              <a:tabLst>
                <a:tab pos="444500" algn="l"/>
              </a:tabLst>
            </a:pPr>
            <a:r>
              <a:rPr lang="en-GB" altLang="en-US" sz="800" i="1" dirty="0"/>
              <a:t>“…the </a:t>
            </a:r>
            <a:r>
              <a:rPr lang="en-GB" altLang="en-US" sz="800" b="1" i="1" dirty="0"/>
              <a:t>probability</a:t>
            </a:r>
            <a:r>
              <a:rPr lang="en-GB" altLang="en-US" sz="800" i="1" dirty="0"/>
              <a:t> that a neutron of incident energy </a:t>
            </a:r>
            <a:r>
              <a:rPr lang="en-GB" altLang="en-US" sz="800" i="1" dirty="0" err="1"/>
              <a:t>E</a:t>
            </a:r>
            <a:r>
              <a:rPr lang="en-GB" altLang="en-US" sz="800" i="1" baseline="-25000" dirty="0" err="1"/>
              <a:t>i</a:t>
            </a:r>
            <a:r>
              <a:rPr lang="en-GB" altLang="en-US" sz="800" i="1" dirty="0"/>
              <a:t> is scattered with into a solid angle element </a:t>
            </a:r>
            <a:r>
              <a:rPr lang="en-GB" altLang="en-US" sz="800" i="1" dirty="0" err="1"/>
              <a:t>d</a:t>
            </a:r>
            <a:r>
              <a:rPr lang="en-GB" altLang="en-US" sz="800" i="1" dirty="0" err="1">
                <a:latin typeface="Symbol" panose="05050102010706020507" pitchFamily="18" charset="2"/>
              </a:rPr>
              <a:t>W</a:t>
            </a:r>
            <a:r>
              <a:rPr lang="en-GB" altLang="en-US" sz="800" i="1" dirty="0"/>
              <a:t> about the direction </a:t>
            </a:r>
            <a:r>
              <a:rPr lang="en-GB" altLang="en-US" sz="800" i="1" dirty="0">
                <a:latin typeface="Symbol" panose="05050102010706020507" pitchFamily="18" charset="2"/>
              </a:rPr>
              <a:t>W</a:t>
            </a:r>
            <a:r>
              <a:rPr lang="en-GB" altLang="en-US" sz="800" i="1" dirty="0"/>
              <a:t> and with a change of energy between E=</a:t>
            </a:r>
            <a:r>
              <a:rPr lang="en-GB" altLang="en-US" sz="800" i="1" dirty="0" err="1"/>
              <a:t>ħ</a:t>
            </a:r>
            <a:r>
              <a:rPr lang="en-GB" altLang="en-US" sz="800" i="1" dirty="0" err="1">
                <a:latin typeface="Symbol" panose="05050102010706020507" pitchFamily="18" charset="2"/>
              </a:rPr>
              <a:t>w</a:t>
            </a:r>
            <a:r>
              <a:rPr lang="en-GB" altLang="en-US" sz="800" i="1" dirty="0"/>
              <a:t>=</a:t>
            </a:r>
            <a:r>
              <a:rPr lang="en-GB" altLang="en-US" sz="800" i="1" dirty="0" err="1"/>
              <a:t>E</a:t>
            </a:r>
            <a:r>
              <a:rPr lang="en-GB" altLang="en-US" sz="800" i="1" baseline="-25000" dirty="0" err="1"/>
              <a:t>f</a:t>
            </a:r>
            <a:r>
              <a:rPr lang="en-GB" altLang="en-US" sz="800" i="1" dirty="0"/>
              <a:t> – </a:t>
            </a:r>
            <a:r>
              <a:rPr lang="en-GB" altLang="en-US" sz="800" i="1" dirty="0" err="1"/>
              <a:t>E</a:t>
            </a:r>
            <a:r>
              <a:rPr lang="en-GB" altLang="en-US" sz="800" i="1" baseline="-25000" dirty="0" err="1"/>
              <a:t>i</a:t>
            </a:r>
            <a:r>
              <a:rPr lang="en-GB" altLang="en-US" sz="800" i="1" dirty="0"/>
              <a:t> and ħ(</a:t>
            </a:r>
            <a:r>
              <a:rPr lang="en-GB" altLang="en-US" sz="800" i="1" dirty="0" err="1">
                <a:latin typeface="Symbol" panose="05050102010706020507" pitchFamily="18" charset="2"/>
              </a:rPr>
              <a:t>w</a:t>
            </a:r>
            <a:r>
              <a:rPr lang="en-GB" altLang="en-US" sz="800" i="1" dirty="0" err="1"/>
              <a:t>+d</a:t>
            </a:r>
            <a:r>
              <a:rPr lang="en-GB" altLang="en-US" sz="800" i="1" dirty="0" err="1">
                <a:latin typeface="Symbol" panose="05050102010706020507" pitchFamily="18" charset="2"/>
              </a:rPr>
              <a:t>w</a:t>
            </a:r>
            <a:r>
              <a:rPr lang="en-GB" altLang="en-US" sz="800" i="1" dirty="0"/>
              <a:t>)”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en-GB" altLang="en-US" sz="600" dirty="0"/>
          </a:p>
          <a:p>
            <a:pPr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altLang="en-US" sz="1000" dirty="0"/>
              <a:t>Ultimately, scientists want to measure ‘something’ directly related to the sample alone which he/she can fit/model …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en-GB" altLang="en-US" sz="600" dirty="0"/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1200" b="1" dirty="0"/>
              <a:t>Scattering Function:  </a:t>
            </a:r>
            <a:r>
              <a:rPr lang="en-GB" altLang="en-US" sz="1200" dirty="0"/>
              <a:t>S(</a:t>
            </a:r>
            <a:r>
              <a:rPr lang="en-GB" altLang="en-US" sz="1200" b="1" dirty="0" err="1"/>
              <a:t>Q</a:t>
            </a:r>
            <a:r>
              <a:rPr lang="en-GB" altLang="en-US" sz="1200" dirty="0" err="1"/>
              <a:t>,</a:t>
            </a:r>
            <a:r>
              <a:rPr lang="en-GB" altLang="en-US" sz="1200" dirty="0" err="1">
                <a:latin typeface="Symbol" pitchFamily="18" charset="2"/>
              </a:rPr>
              <a:t>w</a:t>
            </a:r>
            <a:r>
              <a:rPr lang="en-GB" altLang="en-US" sz="1200" dirty="0"/>
              <a:t>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en-GB" altLang="en-US" sz="600" dirty="0"/>
          </a:p>
          <a:p>
            <a:pPr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altLang="en-US" sz="1000" dirty="0"/>
              <a:t>… it so happens that this ‘probability’ is dependent on how the neutron interacts with a sample; and this interaction in Q and E is unique to the specific macromolecule studied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GB" altLang="en-US" sz="1000" b="1" dirty="0"/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GB" altLang="en-US" sz="1050" b="1" dirty="0"/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GB" altLang="en-US" sz="1050" b="1" dirty="0"/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>
                <a:schemeClr val="folHlink"/>
              </a:buClr>
              <a:buFontTx/>
              <a:buNone/>
            </a:pPr>
            <a:endParaRPr lang="en-GB" altLang="en-US" sz="100" b="1" dirty="0"/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>
                <a:schemeClr val="folHlink"/>
              </a:buClr>
              <a:buFontTx/>
              <a:buNone/>
            </a:pPr>
            <a:endParaRPr lang="en-GB" altLang="en-US" sz="100" b="1" dirty="0"/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>
                <a:schemeClr val="folHlink"/>
              </a:buClr>
              <a:buFontTx/>
              <a:buNone/>
            </a:pPr>
            <a:endParaRPr lang="en-GB" altLang="en-US" sz="100" b="1" dirty="0"/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>
                <a:schemeClr val="folHlink"/>
              </a:buClr>
              <a:buFontTx/>
              <a:buNone/>
            </a:pPr>
            <a:endParaRPr lang="en-GB" altLang="en-US" sz="100" b="1" dirty="0"/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>
                <a:schemeClr val="folHlink"/>
              </a:buClr>
              <a:buFontTx/>
              <a:buNone/>
            </a:pPr>
            <a:endParaRPr lang="en-GB" altLang="en-US" sz="100" b="1" dirty="0"/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>
                <a:schemeClr val="folHlink"/>
              </a:buClr>
              <a:buFontTx/>
              <a:buNone/>
            </a:pPr>
            <a:endParaRPr lang="en-GB" altLang="en-US" sz="100" b="1" dirty="0"/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>
                <a:schemeClr val="folHlink"/>
              </a:buClr>
              <a:buFontTx/>
              <a:buNone/>
            </a:pPr>
            <a:endParaRPr lang="en-GB" altLang="en-US" sz="12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GB" altLang="en-US" sz="105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GB" altLang="en-US" sz="105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GB" altLang="en-US" sz="1050" dirty="0"/>
          </a:p>
        </p:txBody>
      </p:sp>
      <p:pic>
        <p:nvPicPr>
          <p:cNvPr id="16" name="Picture 7" descr="cross-sectio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58667"/>
            <a:ext cx="2183809" cy="1458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073970"/>
              </p:ext>
            </p:extLst>
          </p:nvPr>
        </p:nvGraphicFramePr>
        <p:xfrm>
          <a:off x="5868144" y="6031876"/>
          <a:ext cx="28956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318" name="Equation" r:id="rId6" imgW="2120760" imgH="419040" progId="Equation.3">
                  <p:embed/>
                </p:oleObj>
              </mc:Choice>
              <mc:Fallback>
                <p:oleObj name="Equation" r:id="rId6" imgW="2120760" imgH="4190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6031876"/>
                        <a:ext cx="289560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478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176"/>
    </mc:Choice>
    <mc:Fallback xmlns="">
      <p:transition spd="slow" advTm="7117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989138"/>
            <a:ext cx="7772400" cy="4114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GB" altLang="en-US" sz="1800" dirty="0"/>
              <a:t>In reality … </a:t>
            </a:r>
          </a:p>
        </p:txBody>
      </p:sp>
      <p:grpSp>
        <p:nvGrpSpPr>
          <p:cNvPr id="18436" name="Group 5"/>
          <p:cNvGrpSpPr>
            <a:grpSpLocks/>
          </p:cNvGrpSpPr>
          <p:nvPr/>
        </p:nvGrpSpPr>
        <p:grpSpPr bwMode="auto">
          <a:xfrm>
            <a:off x="1692275" y="2565400"/>
            <a:ext cx="5400675" cy="4041775"/>
            <a:chOff x="1691680" y="2564904"/>
            <a:chExt cx="5400675" cy="4041740"/>
          </a:xfrm>
        </p:grpSpPr>
        <p:pic>
          <p:nvPicPr>
            <p:cNvPr id="18437" name="Picture 3" descr="ns spectrum_croppe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110"/>
            <a:stretch>
              <a:fillRect/>
            </a:stretch>
          </p:blipFill>
          <p:spPr bwMode="auto">
            <a:xfrm>
              <a:off x="1691680" y="2564904"/>
              <a:ext cx="5400675" cy="3582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8" name="TextBox 4"/>
            <p:cNvSpPr txBox="1">
              <a:spLocks noChangeArrowheads="1"/>
            </p:cNvSpPr>
            <p:nvPr/>
          </p:nvSpPr>
          <p:spPr bwMode="auto">
            <a:xfrm>
              <a:off x="4355976" y="6237312"/>
              <a:ext cx="9108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6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800">
                  <a:latin typeface="Symbol" pitchFamily="18" charset="2"/>
                </a:rPr>
                <a:t>D</a:t>
              </a:r>
              <a:r>
                <a:rPr lang="en-GB" altLang="en-US" sz="1800"/>
                <a:t>E = 0</a:t>
              </a:r>
            </a:p>
          </p:txBody>
        </p:sp>
      </p:grp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150938" y="333375"/>
            <a:ext cx="7793037" cy="1462088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GB" sz="2800" kern="0" dirty="0">
              <a:solidFill>
                <a:srgbClr val="333399"/>
              </a:solidFill>
              <a:latin typeface="Tahoma"/>
              <a:ea typeface="+mj-ea"/>
              <a:cs typeface="+mj-cs"/>
            </a:endParaRPr>
          </a:p>
          <a:p>
            <a:pPr>
              <a:defRPr/>
            </a:pPr>
            <a:endParaRPr lang="en-GB" sz="2800" kern="0" dirty="0">
              <a:solidFill>
                <a:srgbClr val="333399"/>
              </a:solidFill>
              <a:latin typeface="Tahoma"/>
              <a:ea typeface="+mj-ea"/>
              <a:cs typeface="+mj-cs"/>
            </a:endParaRPr>
          </a:p>
          <a:p>
            <a:pPr>
              <a:defRPr/>
            </a:pPr>
            <a:r>
              <a:rPr lang="en-GB" sz="2800" kern="0" dirty="0">
                <a:solidFill>
                  <a:srgbClr val="333399"/>
                </a:solidFill>
                <a:effectLst>
                  <a:outerShdw blurRad="50800" dist="50800" dir="2460000" algn="bl" rotWithShape="0">
                    <a:prstClr val="black">
                      <a:alpha val="40000"/>
                    </a:prstClr>
                  </a:outerShdw>
                </a:effectLst>
                <a:latin typeface="Tahoma"/>
                <a:ea typeface="+mj-ea"/>
                <a:cs typeface="+mj-cs"/>
              </a:rPr>
              <a:t>In reality …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08389" y="5589239"/>
            <a:ext cx="1271723" cy="531475"/>
          </a:xfrm>
          <a:prstGeom prst="rect">
            <a:avLst/>
          </a:prstGeom>
          <a:solidFill>
            <a:schemeClr val="accent6">
              <a:lumMod val="60000"/>
              <a:lumOff val="40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2627784" y="5741639"/>
            <a:ext cx="1606465" cy="379075"/>
          </a:xfrm>
          <a:prstGeom prst="rect">
            <a:avLst/>
          </a:prstGeom>
          <a:solidFill>
            <a:srgbClr val="7030A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092950" y="3517557"/>
            <a:ext cx="1908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Intrinsic broadening around the       </a:t>
            </a:r>
            <a:r>
              <a:rPr lang="en-GB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D</a:t>
            </a:r>
            <a:r>
              <a:rPr lang="en-GB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= 0 positions is due to ‘instrument’ effects. </a:t>
            </a:r>
          </a:p>
          <a:p>
            <a:pPr algn="ctr"/>
            <a:endParaRPr lang="en-GB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Defines the sensitivity, or resolution, of the instrument</a:t>
            </a:r>
          </a:p>
        </p:txBody>
      </p:sp>
      <p:cxnSp>
        <p:nvCxnSpPr>
          <p:cNvPr id="12" name="Elbow Connector 11"/>
          <p:cNvCxnSpPr/>
          <p:nvPr/>
        </p:nvCxnSpPr>
        <p:spPr>
          <a:xfrm flipV="1">
            <a:off x="4811984" y="3933056"/>
            <a:ext cx="2280966" cy="1998120"/>
          </a:xfrm>
          <a:prstGeom prst="bentConnector3">
            <a:avLst>
              <a:gd name="adj1" fmla="val 82283"/>
            </a:avLst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396874"/>
              </p:ext>
            </p:extLst>
          </p:nvPr>
        </p:nvGraphicFramePr>
        <p:xfrm>
          <a:off x="7018338" y="4508500"/>
          <a:ext cx="19939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439" name="Equation" r:id="rId4" imgW="2145960" imgH="241200" progId="Equation.3">
                  <p:embed/>
                </p:oleObj>
              </mc:Choice>
              <mc:Fallback>
                <p:oleObj name="Equation" r:id="rId4" imgW="2145960" imgH="241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8338" y="4508500"/>
                        <a:ext cx="1993900" cy="22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001407"/>
              </p:ext>
            </p:extLst>
          </p:nvPr>
        </p:nvGraphicFramePr>
        <p:xfrm>
          <a:off x="7110330" y="4956184"/>
          <a:ext cx="504056" cy="207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440" name="Equation" r:id="rId6" imgW="533160" imgH="203040" progId="Equation.3">
                  <p:embed/>
                </p:oleObj>
              </mc:Choice>
              <mc:Fallback>
                <p:oleObj name="Equation" r:id="rId6" imgW="533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0330" y="4956184"/>
                        <a:ext cx="504056" cy="2076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7562792" y="4895154"/>
            <a:ext cx="156606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900" dirty="0"/>
              <a:t>= instrument contribution</a:t>
            </a:r>
          </a:p>
        </p:txBody>
      </p:sp>
    </p:spTree>
    <p:extLst>
      <p:ext uri="{BB962C8B-B14F-4D97-AF65-F5344CB8AC3E}">
        <p14:creationId xmlns:p14="http://schemas.microsoft.com/office/powerpoint/2010/main" val="20888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26"/>
    </mc:Choice>
    <mc:Fallback xmlns="">
      <p:transition spd="slow" advTm="43026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1" r="7460" b="31339"/>
          <a:stretch>
            <a:fillRect/>
          </a:stretch>
        </p:blipFill>
        <p:spPr bwMode="auto">
          <a:xfrm>
            <a:off x="2793276" y="3429000"/>
            <a:ext cx="1490692" cy="44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1" r="7460" b="31339"/>
          <a:stretch>
            <a:fillRect/>
          </a:stretch>
        </p:blipFill>
        <p:spPr bwMode="auto">
          <a:xfrm>
            <a:off x="3595436" y="5356928"/>
            <a:ext cx="988569" cy="44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Rectangle 5"/>
          <p:cNvSpPr txBox="1">
            <a:spLocks noChangeArrowheads="1"/>
          </p:cNvSpPr>
          <p:nvPr/>
        </p:nvSpPr>
        <p:spPr bwMode="auto">
          <a:xfrm>
            <a:off x="1298887" y="2164142"/>
            <a:ext cx="763141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buClr>
                <a:schemeClr val="folHlink"/>
              </a:buClr>
              <a:buFont typeface="Courier New" panose="02070309020205020404" pitchFamily="49" charset="0"/>
              <a:buChar char="o"/>
              <a:defRPr/>
            </a:pPr>
            <a:r>
              <a:rPr lang="en-GB" sz="1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No! </a:t>
            </a:r>
          </a:p>
          <a:p>
            <a:pPr marL="342900" indent="-342900">
              <a:lnSpc>
                <a:spcPct val="150000"/>
              </a:lnSpc>
              <a:buClr>
                <a:schemeClr val="folHlink"/>
              </a:buClr>
              <a:buFont typeface="Courier New" panose="02070309020205020404" pitchFamily="49" charset="0"/>
              <a:buChar char="o"/>
              <a:defRPr/>
            </a:pPr>
            <a:r>
              <a:rPr lang="en-GB" sz="1400" kern="0" dirty="0">
                <a:latin typeface="+mn-lt"/>
              </a:rPr>
              <a:t>While, for x-rays, the scattering strength is proportional to Z</a:t>
            </a:r>
          </a:p>
          <a:p>
            <a:pPr marL="342900" indent="-342900">
              <a:lnSpc>
                <a:spcPct val="150000"/>
              </a:lnSpc>
              <a:buClr>
                <a:schemeClr val="folHlink"/>
              </a:buClr>
              <a:buFont typeface="Courier New" panose="02070309020205020404" pitchFamily="49" charset="0"/>
              <a:buChar char="o"/>
              <a:defRPr/>
            </a:pPr>
            <a:r>
              <a:rPr lang="en-GB" sz="1400" kern="0" dirty="0">
                <a:latin typeface="+mn-lt"/>
              </a:rPr>
              <a:t>The power to scatter neutrons varies randomly across the periodic table</a:t>
            </a:r>
          </a:p>
          <a:p>
            <a:pPr marL="342900" indent="-342900">
              <a:lnSpc>
                <a:spcPct val="150000"/>
              </a:lnSpc>
              <a:buClr>
                <a:schemeClr val="folHlink"/>
              </a:buClr>
              <a:buFont typeface="Courier New" panose="02070309020205020404" pitchFamily="49" charset="0"/>
              <a:buChar char="o"/>
              <a:defRPr/>
            </a:pPr>
            <a:r>
              <a:rPr lang="en-GB" sz="1400" kern="0" dirty="0">
                <a:latin typeface="+mn-lt"/>
              </a:rPr>
              <a:t>Amplitude of scattered wave is dependent on the neutron – nucleus interaction, </a:t>
            </a:r>
            <a:r>
              <a:rPr lang="en-GB" sz="1400" b="1" i="1" kern="0" dirty="0">
                <a:latin typeface="+mn-lt"/>
              </a:rPr>
              <a:t>b</a:t>
            </a:r>
            <a:r>
              <a:rPr lang="en-GB" sz="1400" kern="0" dirty="0">
                <a:latin typeface="+mn-lt"/>
              </a:rPr>
              <a:t>  (known as the scattering length)</a:t>
            </a:r>
          </a:p>
          <a:p>
            <a:pPr marL="342900" indent="-342900">
              <a:lnSpc>
                <a:spcPct val="150000"/>
              </a:lnSpc>
              <a:buClr>
                <a:schemeClr val="folHlink"/>
              </a:buClr>
              <a:buFont typeface="Courier New" panose="02070309020205020404" pitchFamily="49" charset="0"/>
              <a:buChar char="o"/>
              <a:defRPr/>
            </a:pPr>
            <a:endParaRPr lang="en-GB" sz="1400" kern="0" dirty="0">
              <a:latin typeface="+mn-lt"/>
            </a:endParaRPr>
          </a:p>
          <a:p>
            <a:pPr marL="342900" indent="-342900">
              <a:lnSpc>
                <a:spcPct val="150000"/>
              </a:lnSpc>
              <a:buClr>
                <a:schemeClr val="folHlink"/>
              </a:buClr>
              <a:buFont typeface="Courier New" panose="02070309020205020404" pitchFamily="49" charset="0"/>
              <a:buChar char="o"/>
              <a:defRPr/>
            </a:pPr>
            <a:endParaRPr lang="en-GB" sz="1400" kern="0" dirty="0">
              <a:latin typeface="+mn-lt"/>
            </a:endParaRPr>
          </a:p>
          <a:p>
            <a:pPr marL="342900" indent="-342900">
              <a:lnSpc>
                <a:spcPct val="150000"/>
              </a:lnSpc>
              <a:buClr>
                <a:schemeClr val="folHlink"/>
              </a:buClr>
              <a:buFont typeface="Courier New" panose="02070309020205020404" pitchFamily="49" charset="0"/>
              <a:buChar char="o"/>
              <a:defRPr/>
            </a:pPr>
            <a:endParaRPr lang="en-GB" sz="1400" b="1" i="1" kern="0" dirty="0">
              <a:latin typeface="+mn-lt"/>
            </a:endParaRPr>
          </a:p>
          <a:p>
            <a:pPr marL="342900" indent="-342900">
              <a:lnSpc>
                <a:spcPct val="150000"/>
              </a:lnSpc>
              <a:buClr>
                <a:schemeClr val="folHlink"/>
              </a:buClr>
              <a:buFont typeface="Courier New" panose="02070309020205020404" pitchFamily="49" charset="0"/>
              <a:buChar char="o"/>
              <a:defRPr/>
            </a:pPr>
            <a:r>
              <a:rPr lang="en-GB" sz="1400" b="1" i="1" kern="0" dirty="0">
                <a:latin typeface="+mn-lt"/>
              </a:rPr>
              <a:t>b</a:t>
            </a:r>
            <a:r>
              <a:rPr lang="en-GB" sz="1400" kern="0" dirty="0">
                <a:latin typeface="+mn-lt"/>
              </a:rPr>
              <a:t> effectively dictates the strength of the neutron – nucleus interaction</a:t>
            </a:r>
          </a:p>
          <a:p>
            <a:pPr marL="342900" indent="-342900">
              <a:lnSpc>
                <a:spcPct val="150000"/>
              </a:lnSpc>
              <a:buClr>
                <a:schemeClr val="folHlink"/>
              </a:buClr>
              <a:buFont typeface="Courier New" panose="02070309020205020404" pitchFamily="49" charset="0"/>
              <a:buChar char="o"/>
              <a:defRPr/>
            </a:pPr>
            <a:r>
              <a:rPr lang="en-GB" sz="1400" kern="0" dirty="0">
                <a:latin typeface="+mn-lt"/>
              </a:rPr>
              <a:t>In practice, we speak of the neutron-nucleus interaction in terms of area</a:t>
            </a:r>
          </a:p>
          <a:p>
            <a:pPr marL="342900" indent="-342900">
              <a:lnSpc>
                <a:spcPct val="150000"/>
              </a:lnSpc>
              <a:buClr>
                <a:schemeClr val="folHlink"/>
              </a:buClr>
              <a:buFont typeface="Courier New" panose="02070309020205020404" pitchFamily="49" charset="0"/>
              <a:buChar char="o"/>
              <a:defRPr/>
            </a:pPr>
            <a:r>
              <a:rPr lang="en-GB" sz="1400" kern="0" dirty="0">
                <a:latin typeface="+mn-lt"/>
              </a:rPr>
              <a:t>Scattering cross section:  </a:t>
            </a:r>
            <a:r>
              <a:rPr lang="en-GB" sz="1400" kern="0" dirty="0">
                <a:latin typeface="Symbol" panose="05050102010706020507" pitchFamily="18" charset="2"/>
              </a:rPr>
              <a:t> = 4</a:t>
            </a:r>
            <a:r>
              <a:rPr lang="en-GB" sz="1400" b="1" i="1" kern="0" dirty="0">
                <a:latin typeface="+mj-lt"/>
              </a:rPr>
              <a:t>b </a:t>
            </a:r>
            <a:r>
              <a:rPr lang="en-GB" sz="1400" kern="0" baseline="30000" dirty="0">
                <a:latin typeface="+mj-lt"/>
              </a:rPr>
              <a:t>2</a:t>
            </a:r>
          </a:p>
          <a:p>
            <a:pPr marL="342900" indent="-342900">
              <a:lnSpc>
                <a:spcPct val="150000"/>
              </a:lnSpc>
              <a:buClr>
                <a:schemeClr val="folHlink"/>
              </a:buClr>
              <a:buFont typeface="Courier New" panose="02070309020205020404" pitchFamily="49" charset="0"/>
              <a:buChar char="o"/>
              <a:defRPr/>
            </a:pPr>
            <a:r>
              <a:rPr lang="en-GB" sz="1400" kern="0" dirty="0">
                <a:latin typeface="+mn-lt"/>
              </a:rPr>
              <a:t>This effective area related to the probability that there will be a interaction</a:t>
            </a:r>
          </a:p>
          <a:p>
            <a:pPr marL="342900" indent="-342900">
              <a:lnSpc>
                <a:spcPct val="150000"/>
              </a:lnSpc>
              <a:buClr>
                <a:schemeClr val="folHlink"/>
              </a:buClr>
              <a:buFont typeface="Courier New" panose="02070309020205020404" pitchFamily="49" charset="0"/>
              <a:buChar char="o"/>
              <a:defRPr/>
            </a:pPr>
            <a:endParaRPr lang="en-GB" sz="1400" kern="0" dirty="0">
              <a:latin typeface="+mn-lt"/>
            </a:endParaRPr>
          </a:p>
          <a:p>
            <a:pPr marL="342900" indent="-342900">
              <a:lnSpc>
                <a:spcPct val="150000"/>
              </a:lnSpc>
              <a:buClr>
                <a:schemeClr val="folHlink"/>
              </a:buClr>
              <a:buFont typeface="Courier New" panose="02070309020205020404" pitchFamily="49" charset="0"/>
              <a:buChar char="o"/>
              <a:defRPr/>
            </a:pPr>
            <a:endParaRPr lang="en-GB" sz="1400" kern="0" dirty="0">
              <a:latin typeface="+mn-lt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137260" y="333375"/>
            <a:ext cx="7793037" cy="1462088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GB" sz="2800" kern="0" dirty="0">
              <a:solidFill>
                <a:srgbClr val="333399"/>
              </a:solidFill>
              <a:latin typeface="Tahoma"/>
              <a:ea typeface="+mj-ea"/>
              <a:cs typeface="+mj-cs"/>
            </a:endParaRPr>
          </a:p>
          <a:p>
            <a:pPr>
              <a:defRPr/>
            </a:pPr>
            <a:endParaRPr lang="en-GB" sz="2800" kern="0" dirty="0">
              <a:solidFill>
                <a:srgbClr val="333399"/>
              </a:solidFill>
              <a:latin typeface="Tahoma"/>
              <a:ea typeface="+mj-ea"/>
              <a:cs typeface="+mj-cs"/>
            </a:endParaRPr>
          </a:p>
          <a:p>
            <a:pPr>
              <a:defRPr/>
            </a:pPr>
            <a:r>
              <a:rPr lang="en-GB" sz="2800" kern="0" dirty="0">
                <a:solidFill>
                  <a:srgbClr val="333399"/>
                </a:solidFill>
                <a:effectLst>
                  <a:outerShdw blurRad="50800" dist="50800" dir="2460000" algn="bl" rotWithShape="0">
                    <a:prstClr val="black">
                      <a:alpha val="40000"/>
                    </a:prstClr>
                  </a:outerShdw>
                </a:effectLst>
                <a:latin typeface="Tahoma"/>
                <a:ea typeface="+mj-ea"/>
                <a:cs typeface="+mj-cs"/>
              </a:rPr>
              <a:t>Do all atoms scatter neutrons equally?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6879855"/>
              </p:ext>
            </p:extLst>
          </p:nvPr>
        </p:nvGraphicFramePr>
        <p:xfrm>
          <a:off x="1691680" y="3974000"/>
          <a:ext cx="328136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384" name="Equation" r:id="rId5" imgW="2082600" imgH="393480" progId="Equation.3">
                  <p:embed/>
                </p:oleObj>
              </mc:Choice>
              <mc:Fallback>
                <p:oleObj name="Equation" r:id="rId5" imgW="208260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3974000"/>
                        <a:ext cx="3281363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/>
          <p:cNvSpPr/>
          <p:nvPr/>
        </p:nvSpPr>
        <p:spPr>
          <a:xfrm>
            <a:off x="3538027" y="3914237"/>
            <a:ext cx="400072" cy="792088"/>
          </a:xfrm>
          <a:prstGeom prst="ellipse">
            <a:avLst/>
          </a:prstGeom>
          <a:noFill/>
          <a:ln w="3810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86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767"/>
    </mc:Choice>
    <mc:Fallback xmlns="">
      <p:transition spd="slow" advTm="127767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5"/>
          <p:cNvSpPr txBox="1">
            <a:spLocks noChangeArrowheads="1"/>
          </p:cNvSpPr>
          <p:nvPr/>
        </p:nvSpPr>
        <p:spPr bwMode="auto">
          <a:xfrm>
            <a:off x="1298887" y="2164142"/>
            <a:ext cx="763141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buClr>
                <a:schemeClr val="folHlink"/>
              </a:buClr>
              <a:buFont typeface="Courier New" panose="02070309020205020404" pitchFamily="49" charset="0"/>
              <a:buChar char="o"/>
              <a:defRPr/>
            </a:pPr>
            <a:r>
              <a:rPr lang="en-GB" sz="1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No! </a:t>
            </a:r>
          </a:p>
          <a:p>
            <a:pPr marL="342900" indent="-342900">
              <a:lnSpc>
                <a:spcPct val="150000"/>
              </a:lnSpc>
              <a:buClr>
                <a:schemeClr val="folHlink"/>
              </a:buClr>
              <a:buFont typeface="Courier New" panose="02070309020205020404" pitchFamily="49" charset="0"/>
              <a:buChar char="o"/>
              <a:defRPr/>
            </a:pPr>
            <a:r>
              <a:rPr lang="en-GB" sz="1400" kern="0" dirty="0">
                <a:latin typeface="+mn-lt"/>
              </a:rPr>
              <a:t>While, for x-rays, the scattering strength is proportional to Z</a:t>
            </a:r>
          </a:p>
          <a:p>
            <a:pPr marL="342900" indent="-342900">
              <a:lnSpc>
                <a:spcPct val="150000"/>
              </a:lnSpc>
              <a:buClr>
                <a:schemeClr val="folHlink"/>
              </a:buClr>
              <a:buFont typeface="Courier New" panose="02070309020205020404" pitchFamily="49" charset="0"/>
              <a:buChar char="o"/>
              <a:defRPr/>
            </a:pPr>
            <a:r>
              <a:rPr lang="en-GB" sz="1400" kern="0" dirty="0">
                <a:latin typeface="+mn-lt"/>
              </a:rPr>
              <a:t>The power to scatter neutrons varies randomly across the periodic table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137260" y="333375"/>
            <a:ext cx="7793037" cy="1462088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GB" sz="2800" kern="0" dirty="0">
              <a:solidFill>
                <a:srgbClr val="333399"/>
              </a:solidFill>
              <a:latin typeface="Tahoma"/>
              <a:ea typeface="+mj-ea"/>
              <a:cs typeface="+mj-cs"/>
            </a:endParaRPr>
          </a:p>
          <a:p>
            <a:pPr>
              <a:defRPr/>
            </a:pPr>
            <a:endParaRPr lang="en-GB" sz="2800" kern="0" dirty="0">
              <a:solidFill>
                <a:srgbClr val="333399"/>
              </a:solidFill>
              <a:latin typeface="Tahoma"/>
              <a:ea typeface="+mj-ea"/>
              <a:cs typeface="+mj-cs"/>
            </a:endParaRPr>
          </a:p>
          <a:p>
            <a:pPr>
              <a:defRPr/>
            </a:pPr>
            <a:r>
              <a:rPr lang="en-GB" sz="2800" kern="0" dirty="0">
                <a:solidFill>
                  <a:srgbClr val="333399"/>
                </a:solidFill>
                <a:effectLst>
                  <a:outerShdw blurRad="50800" dist="50800" dir="2460000" algn="bl" rotWithShape="0">
                    <a:prstClr val="black">
                      <a:alpha val="40000"/>
                    </a:prstClr>
                  </a:outerShdw>
                </a:effectLst>
                <a:latin typeface="Tahoma"/>
                <a:ea typeface="+mj-ea"/>
                <a:cs typeface="+mj-cs"/>
              </a:rPr>
              <a:t>Do all atoms scatter neutrons equally?</a:t>
            </a:r>
          </a:p>
        </p:txBody>
      </p:sp>
      <p:pic>
        <p:nvPicPr>
          <p:cNvPr id="98" name="Picture 23" descr="Scattering Cross Section Neutron vs Xray.png"/>
          <p:cNvPicPr>
            <a:picLocks noChangeAspect="1"/>
          </p:cNvPicPr>
          <p:nvPr/>
        </p:nvPicPr>
        <p:blipFill>
          <a:blip r:embed="rId3"/>
          <a:srcRect b="22316"/>
          <a:stretch>
            <a:fillRect/>
          </a:stretch>
        </p:blipFill>
        <p:spPr bwMode="auto">
          <a:xfrm>
            <a:off x="2259626" y="3497642"/>
            <a:ext cx="4549775" cy="2781300"/>
          </a:xfrm>
          <a:prstGeom prst="rect">
            <a:avLst/>
          </a:prstGeom>
          <a:solidFill>
            <a:srgbClr val="FFFFFF">
              <a:shade val="85000"/>
              <a:alpha val="39000"/>
            </a:srgb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115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60"/>
    </mc:Choice>
    <mc:Fallback xmlns="">
      <p:transition spd="slow" advTm="1946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23688"/>
              </p:ext>
            </p:extLst>
          </p:nvPr>
        </p:nvGraphicFramePr>
        <p:xfrm>
          <a:off x="3203575" y="2420938"/>
          <a:ext cx="2736850" cy="3405184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846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1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8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29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>
                          <a:latin typeface="Arial"/>
                          <a:ea typeface="Calibri"/>
                          <a:cs typeface="Times New Roman"/>
                        </a:rPr>
                        <a:t>Element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>
                          <a:latin typeface="Arial"/>
                          <a:ea typeface="Calibri"/>
                          <a:cs typeface="Times New Roman"/>
                        </a:rPr>
                        <a:t>Scattering </a:t>
                      </a:r>
                      <a:r>
                        <a:rPr lang="en-GB" sz="1100" b="1" dirty="0" err="1">
                          <a:latin typeface="Arial"/>
                          <a:ea typeface="Calibri"/>
                          <a:cs typeface="Times New Roman"/>
                        </a:rPr>
                        <a:t>xs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>
                          <a:latin typeface="Arial"/>
                          <a:ea typeface="Calibri"/>
                          <a:cs typeface="Times New Roman"/>
                        </a:rPr>
                        <a:t>Absorption </a:t>
                      </a:r>
                      <a:r>
                        <a:rPr lang="en-GB" sz="1100" b="1" dirty="0" err="1">
                          <a:latin typeface="Arial"/>
                          <a:ea typeface="Calibri"/>
                          <a:cs typeface="Times New Roman"/>
                        </a:rPr>
                        <a:t>xs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9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baseline="30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H 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82.03 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0.3326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9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baseline="30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H 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7.64 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0.000519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8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Li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1.37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70.5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9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5.551 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0.0035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9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O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4.232 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0.00019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8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3.28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0.53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8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1.026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0.53 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1481" name="Rectangle 5"/>
          <p:cNvSpPr>
            <a:spLocks noChangeArrowheads="1"/>
          </p:cNvSpPr>
          <p:nvPr/>
        </p:nvSpPr>
        <p:spPr bwMode="auto">
          <a:xfrm>
            <a:off x="0" y="616585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Cross-sections in units of area known as the barn (b) = 10</a:t>
            </a:r>
            <a:r>
              <a:rPr lang="en-GB" altLang="en-US" sz="1600" baseline="30000">
                <a:solidFill>
                  <a:srgbClr val="000000"/>
                </a:solidFill>
              </a:rPr>
              <a:t>-24</a:t>
            </a:r>
            <a:r>
              <a:rPr lang="en-GB" altLang="en-US" sz="1600">
                <a:solidFill>
                  <a:srgbClr val="000000"/>
                </a:solidFill>
              </a:rPr>
              <a:t> cm</a:t>
            </a:r>
            <a:r>
              <a:rPr lang="en-GB" altLang="en-US" sz="1600" baseline="30000">
                <a:solidFill>
                  <a:srgbClr val="000000"/>
                </a:solidFill>
              </a:rPr>
              <a:t>2</a:t>
            </a:r>
            <a:r>
              <a:rPr lang="en-GB" altLang="en-US" sz="16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50938" y="333375"/>
            <a:ext cx="7793037" cy="1462088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GB" sz="2800" kern="0" dirty="0">
              <a:solidFill>
                <a:srgbClr val="333399"/>
              </a:solidFill>
              <a:latin typeface="Tahoma"/>
              <a:ea typeface="+mj-ea"/>
              <a:cs typeface="+mj-cs"/>
            </a:endParaRPr>
          </a:p>
          <a:p>
            <a:pPr>
              <a:defRPr/>
            </a:pPr>
            <a:endParaRPr lang="en-GB" sz="2800" kern="0" dirty="0">
              <a:solidFill>
                <a:srgbClr val="333399"/>
              </a:solidFill>
              <a:latin typeface="Tahoma"/>
              <a:ea typeface="+mj-ea"/>
              <a:cs typeface="+mj-cs"/>
            </a:endParaRPr>
          </a:p>
          <a:p>
            <a:pPr>
              <a:defRPr/>
            </a:pPr>
            <a:r>
              <a:rPr lang="en-GB" sz="2800" kern="0" dirty="0">
                <a:solidFill>
                  <a:srgbClr val="333399"/>
                </a:solidFill>
                <a:effectLst>
                  <a:outerShdw blurRad="50800" dist="50800" dir="2460000" algn="bl" rotWithShape="0">
                    <a:prstClr val="black">
                      <a:alpha val="40000"/>
                    </a:prstClr>
                  </a:outerShdw>
                </a:effectLst>
                <a:latin typeface="Tahoma"/>
                <a:ea typeface="+mj-ea"/>
                <a:cs typeface="+mj-cs"/>
              </a:rPr>
              <a:t>The scattering power of hydrogen …</a:t>
            </a:r>
          </a:p>
        </p:txBody>
      </p:sp>
    </p:spTree>
    <p:extLst>
      <p:ext uri="{BB962C8B-B14F-4D97-AF65-F5344CB8AC3E}">
        <p14:creationId xmlns:p14="http://schemas.microsoft.com/office/powerpoint/2010/main" val="47263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31"/>
    </mc:Choice>
    <mc:Fallback xmlns="">
      <p:transition spd="slow" advTm="1293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539494"/>
              </p:ext>
            </p:extLst>
          </p:nvPr>
        </p:nvGraphicFramePr>
        <p:xfrm>
          <a:off x="3203575" y="2420938"/>
          <a:ext cx="2736850" cy="3405184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846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1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8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29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>
                          <a:latin typeface="Arial"/>
                          <a:ea typeface="Calibri"/>
                          <a:cs typeface="Times New Roman"/>
                        </a:rPr>
                        <a:t>Element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>
                          <a:latin typeface="Arial"/>
                          <a:ea typeface="Calibri"/>
                          <a:cs typeface="Times New Roman"/>
                        </a:rPr>
                        <a:t>Scattering </a:t>
                      </a:r>
                      <a:r>
                        <a:rPr lang="en-GB" sz="1100" b="1" dirty="0" err="1">
                          <a:latin typeface="Arial"/>
                          <a:ea typeface="Calibri"/>
                          <a:cs typeface="Times New Roman"/>
                        </a:rPr>
                        <a:t>xs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>
                          <a:latin typeface="Arial"/>
                          <a:ea typeface="Calibri"/>
                          <a:cs typeface="Times New Roman"/>
                        </a:rPr>
                        <a:t>Absorption </a:t>
                      </a:r>
                      <a:r>
                        <a:rPr lang="en-GB" sz="1100" b="1" dirty="0" err="1">
                          <a:latin typeface="Arial"/>
                          <a:ea typeface="Calibri"/>
                          <a:cs typeface="Times New Roman"/>
                        </a:rPr>
                        <a:t>xs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9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baseline="30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H 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82.03 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0.3326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9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baseline="30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H 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7.64 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0.000519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8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Li 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1.37 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70.5 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9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5.551 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0.0035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9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O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4.232 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0.00019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8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3.28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0.53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8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1.026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0.53 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1481" name="Rectangle 5"/>
          <p:cNvSpPr>
            <a:spLocks noChangeArrowheads="1"/>
          </p:cNvSpPr>
          <p:nvPr/>
        </p:nvSpPr>
        <p:spPr bwMode="auto">
          <a:xfrm>
            <a:off x="0" y="616585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solidFill>
                  <a:srgbClr val="000000"/>
                </a:solidFill>
                <a:cs typeface="Arial" charset="0"/>
              </a:rPr>
              <a:t>Cross-sections in units of area known as the barn (b) = 10</a:t>
            </a:r>
            <a:r>
              <a:rPr lang="en-GB" altLang="en-US" sz="1600" baseline="30000">
                <a:solidFill>
                  <a:srgbClr val="000000"/>
                </a:solidFill>
                <a:cs typeface="Arial" charset="0"/>
              </a:rPr>
              <a:t>-24</a:t>
            </a:r>
            <a:r>
              <a:rPr lang="en-GB" altLang="en-US" sz="1600">
                <a:solidFill>
                  <a:srgbClr val="000000"/>
                </a:solidFill>
                <a:cs typeface="Arial" charset="0"/>
              </a:rPr>
              <a:t> cm</a:t>
            </a:r>
            <a:r>
              <a:rPr lang="en-GB" altLang="en-US" sz="1600" baseline="30000">
                <a:solidFill>
                  <a:srgbClr val="000000"/>
                </a:solidFill>
                <a:cs typeface="Arial" charset="0"/>
              </a:rPr>
              <a:t>2</a:t>
            </a:r>
            <a:r>
              <a:rPr lang="en-GB" altLang="en-US" sz="1600">
                <a:solidFill>
                  <a:srgbClr val="000000"/>
                </a:solidFill>
                <a:cs typeface="Arial" charset="0"/>
              </a:rPr>
              <a:t>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50938" y="333375"/>
            <a:ext cx="7793037" cy="1462088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GB" sz="2800" kern="0" dirty="0">
              <a:solidFill>
                <a:srgbClr val="333399"/>
              </a:solidFill>
              <a:latin typeface="Tahoma"/>
              <a:cs typeface="Arial" charset="0"/>
            </a:endParaRPr>
          </a:p>
          <a:p>
            <a:pPr>
              <a:defRPr/>
            </a:pPr>
            <a:endParaRPr lang="en-GB" sz="2800" kern="0" dirty="0">
              <a:solidFill>
                <a:srgbClr val="333399"/>
              </a:solidFill>
              <a:latin typeface="Tahoma"/>
              <a:cs typeface="Arial" charset="0"/>
            </a:endParaRPr>
          </a:p>
          <a:p>
            <a:pPr>
              <a:defRPr/>
            </a:pPr>
            <a:r>
              <a:rPr lang="en-GB" sz="2800" kern="0" dirty="0">
                <a:solidFill>
                  <a:srgbClr val="333399"/>
                </a:solidFill>
                <a:effectLst>
                  <a:outerShdw blurRad="50800" dist="50800" dir="2460000" algn="bl" rotWithShape="0">
                    <a:prstClr val="black">
                      <a:alpha val="40000"/>
                    </a:prstClr>
                  </a:outerShdw>
                </a:effectLst>
                <a:latin typeface="Tahoma"/>
                <a:cs typeface="Arial" charset="0"/>
              </a:rPr>
              <a:t>The scattering power of hydrogen …</a:t>
            </a:r>
          </a:p>
        </p:txBody>
      </p:sp>
    </p:spTree>
    <p:extLst>
      <p:ext uri="{BB962C8B-B14F-4D97-AF65-F5344CB8AC3E}">
        <p14:creationId xmlns:p14="http://schemas.microsoft.com/office/powerpoint/2010/main" val="423674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49"/>
    </mc:Choice>
    <mc:Fallback xmlns="">
      <p:transition spd="slow" advTm="21549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632361"/>
              </p:ext>
            </p:extLst>
          </p:nvPr>
        </p:nvGraphicFramePr>
        <p:xfrm>
          <a:off x="3203575" y="2420938"/>
          <a:ext cx="2736850" cy="3405184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846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1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8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29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>
                          <a:latin typeface="Arial"/>
                          <a:ea typeface="Calibri"/>
                          <a:cs typeface="Times New Roman"/>
                        </a:rPr>
                        <a:t>Element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>
                          <a:latin typeface="Arial"/>
                          <a:ea typeface="Calibri"/>
                          <a:cs typeface="Times New Roman"/>
                        </a:rPr>
                        <a:t>Scattering </a:t>
                      </a:r>
                      <a:r>
                        <a:rPr lang="en-GB" sz="1100" b="1" dirty="0" err="1">
                          <a:latin typeface="Arial"/>
                          <a:ea typeface="Calibri"/>
                          <a:cs typeface="Times New Roman"/>
                        </a:rPr>
                        <a:t>xs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>
                          <a:latin typeface="Arial"/>
                          <a:ea typeface="Calibri"/>
                          <a:cs typeface="Times New Roman"/>
                        </a:rPr>
                        <a:t>Absorption </a:t>
                      </a:r>
                      <a:r>
                        <a:rPr lang="en-GB" sz="1100" b="1" dirty="0" err="1">
                          <a:latin typeface="Arial"/>
                          <a:ea typeface="Calibri"/>
                          <a:cs typeface="Times New Roman"/>
                        </a:rPr>
                        <a:t>xs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9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baseline="30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H 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82.03 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0.3326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9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baseline="30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H 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7.64 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0.000519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8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baseline="30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Li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1.4 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0.04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9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5.551 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0.0035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9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O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4.232 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0.00019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8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3.28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0.53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8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1.026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0.53 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1481" name="Rectangle 5"/>
          <p:cNvSpPr>
            <a:spLocks noChangeArrowheads="1"/>
          </p:cNvSpPr>
          <p:nvPr/>
        </p:nvSpPr>
        <p:spPr bwMode="auto">
          <a:xfrm>
            <a:off x="0" y="616585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solidFill>
                  <a:srgbClr val="000000"/>
                </a:solidFill>
                <a:cs typeface="Arial" charset="0"/>
              </a:rPr>
              <a:t>Cross-sections in units of area known as the barn (b) = 10</a:t>
            </a:r>
            <a:r>
              <a:rPr lang="en-GB" altLang="en-US" sz="1600" baseline="30000">
                <a:solidFill>
                  <a:srgbClr val="000000"/>
                </a:solidFill>
                <a:cs typeface="Arial" charset="0"/>
              </a:rPr>
              <a:t>-24</a:t>
            </a:r>
            <a:r>
              <a:rPr lang="en-GB" altLang="en-US" sz="1600">
                <a:solidFill>
                  <a:srgbClr val="000000"/>
                </a:solidFill>
                <a:cs typeface="Arial" charset="0"/>
              </a:rPr>
              <a:t> cm</a:t>
            </a:r>
            <a:r>
              <a:rPr lang="en-GB" altLang="en-US" sz="1600" baseline="30000">
                <a:solidFill>
                  <a:srgbClr val="000000"/>
                </a:solidFill>
                <a:cs typeface="Arial" charset="0"/>
              </a:rPr>
              <a:t>2</a:t>
            </a:r>
            <a:r>
              <a:rPr lang="en-GB" altLang="en-US" sz="1600">
                <a:solidFill>
                  <a:srgbClr val="000000"/>
                </a:solidFill>
                <a:cs typeface="Arial" charset="0"/>
              </a:rPr>
              <a:t>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50938" y="333375"/>
            <a:ext cx="7793037" cy="1462088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GB" sz="2800" kern="0" dirty="0">
              <a:solidFill>
                <a:srgbClr val="333399"/>
              </a:solidFill>
              <a:latin typeface="Tahoma"/>
              <a:cs typeface="Arial" charset="0"/>
            </a:endParaRPr>
          </a:p>
          <a:p>
            <a:pPr>
              <a:defRPr/>
            </a:pPr>
            <a:endParaRPr lang="en-GB" sz="2800" kern="0" dirty="0">
              <a:solidFill>
                <a:srgbClr val="333399"/>
              </a:solidFill>
              <a:latin typeface="Tahoma"/>
              <a:cs typeface="Arial" charset="0"/>
            </a:endParaRPr>
          </a:p>
          <a:p>
            <a:pPr>
              <a:defRPr/>
            </a:pPr>
            <a:r>
              <a:rPr lang="en-GB" sz="2800" kern="0" dirty="0">
                <a:solidFill>
                  <a:srgbClr val="333399"/>
                </a:solidFill>
                <a:effectLst>
                  <a:outerShdw blurRad="50800" dist="50800" dir="2460000" algn="bl" rotWithShape="0">
                    <a:prstClr val="black">
                      <a:alpha val="40000"/>
                    </a:prstClr>
                  </a:outerShdw>
                </a:effectLst>
                <a:latin typeface="Tahoma"/>
                <a:cs typeface="Arial" charset="0"/>
              </a:rPr>
              <a:t>The scattering power of hydrogen …</a:t>
            </a:r>
          </a:p>
        </p:txBody>
      </p:sp>
    </p:spTree>
    <p:extLst>
      <p:ext uri="{BB962C8B-B14F-4D97-AF65-F5344CB8AC3E}">
        <p14:creationId xmlns:p14="http://schemas.microsoft.com/office/powerpoint/2010/main" val="29585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59"/>
    </mc:Choice>
    <mc:Fallback xmlns="">
      <p:transition spd="slow" advTm="12459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185025" y="5413375"/>
            <a:ext cx="215900" cy="215900"/>
          </a:xfrm>
          <a:prstGeom prst="ellipse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7185025" y="5916612"/>
            <a:ext cx="215900" cy="21748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7185025" y="6421437"/>
            <a:ext cx="215900" cy="215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7591" name="TextBox 2"/>
          <p:cNvSpPr txBox="1">
            <a:spLocks noChangeArrowheads="1"/>
          </p:cNvSpPr>
          <p:nvPr/>
        </p:nvSpPr>
        <p:spPr bwMode="auto">
          <a:xfrm>
            <a:off x="7743825" y="5337175"/>
            <a:ext cx="1400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/>
              <a:t>hydrogen</a:t>
            </a:r>
          </a:p>
        </p:txBody>
      </p:sp>
      <p:sp>
        <p:nvSpPr>
          <p:cNvPr id="67592" name="TextBox 9"/>
          <p:cNvSpPr txBox="1">
            <a:spLocks noChangeArrowheads="1"/>
          </p:cNvSpPr>
          <p:nvPr/>
        </p:nvSpPr>
        <p:spPr bwMode="auto">
          <a:xfrm>
            <a:off x="7743825" y="5840412"/>
            <a:ext cx="1400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/>
              <a:t>carbon</a:t>
            </a:r>
          </a:p>
        </p:txBody>
      </p:sp>
      <p:sp>
        <p:nvSpPr>
          <p:cNvPr id="67593" name="TextBox 10"/>
          <p:cNvSpPr txBox="1">
            <a:spLocks noChangeArrowheads="1"/>
          </p:cNvSpPr>
          <p:nvPr/>
        </p:nvSpPr>
        <p:spPr bwMode="auto">
          <a:xfrm>
            <a:off x="7743825" y="6345237"/>
            <a:ext cx="1403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/>
              <a:t>oxygen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150938" y="333375"/>
            <a:ext cx="7793037" cy="1462088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GB" sz="2800" kern="0" dirty="0">
              <a:solidFill>
                <a:srgbClr val="333399"/>
              </a:solidFill>
              <a:latin typeface="Tahoma"/>
              <a:ea typeface="+mj-ea"/>
              <a:cs typeface="+mj-cs"/>
            </a:endParaRPr>
          </a:p>
          <a:p>
            <a:pPr>
              <a:defRPr/>
            </a:pPr>
            <a:endParaRPr lang="en-GB" sz="2800" kern="0" dirty="0">
              <a:solidFill>
                <a:srgbClr val="333399"/>
              </a:solidFill>
              <a:latin typeface="Tahoma"/>
              <a:ea typeface="+mj-ea"/>
              <a:cs typeface="+mj-cs"/>
            </a:endParaRPr>
          </a:p>
          <a:p>
            <a:pPr>
              <a:defRPr/>
            </a:pPr>
            <a:r>
              <a:rPr lang="en-GB" sz="2800" kern="0" dirty="0">
                <a:solidFill>
                  <a:srgbClr val="333399"/>
                </a:solidFill>
                <a:effectLst>
                  <a:outerShdw blurRad="50800" dist="50800" dir="2460000" algn="bl" rotWithShape="0">
                    <a:prstClr val="black">
                      <a:alpha val="40000"/>
                    </a:prstClr>
                  </a:outerShdw>
                </a:effectLst>
                <a:latin typeface="Tahoma"/>
                <a:ea typeface="+mj-ea"/>
                <a:cs typeface="+mj-cs"/>
              </a:rPr>
              <a:t>Why is this advantageous ?</a:t>
            </a:r>
          </a:p>
        </p:txBody>
      </p:sp>
      <p:pic>
        <p:nvPicPr>
          <p:cNvPr id="10" name="Content Placeholder 4" descr="Polymer_Graphic.tif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1394" y="1989137"/>
            <a:ext cx="4429125" cy="2735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8972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15"/>
    </mc:Choice>
    <mc:Fallback xmlns="">
      <p:transition spd="slow" advTm="2101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1" r="7460" b="31339"/>
          <a:stretch>
            <a:fillRect/>
          </a:stretch>
        </p:blipFill>
        <p:spPr bwMode="auto">
          <a:xfrm>
            <a:off x="1218688" y="2418417"/>
            <a:ext cx="1193071" cy="38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150938" y="333375"/>
            <a:ext cx="7793037" cy="1462088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GB" sz="2800" kern="0" dirty="0">
              <a:solidFill>
                <a:srgbClr val="333399"/>
              </a:solidFill>
              <a:latin typeface="Tahoma"/>
            </a:endParaRPr>
          </a:p>
          <a:p>
            <a:pPr>
              <a:defRPr/>
            </a:pPr>
            <a:endParaRPr lang="en-GB" sz="2800" kern="0" dirty="0">
              <a:solidFill>
                <a:srgbClr val="333399"/>
              </a:solidFill>
              <a:latin typeface="Tahoma"/>
            </a:endParaRPr>
          </a:p>
          <a:p>
            <a:pPr>
              <a:defRPr/>
            </a:pPr>
            <a:r>
              <a:rPr lang="en-GB" sz="2800" kern="0" dirty="0">
                <a:solidFill>
                  <a:srgbClr val="333399"/>
                </a:solidFill>
                <a:effectLst>
                  <a:outerShdw blurRad="50800" dist="50800" dir="2460000" algn="bl" rotWithShape="0">
                    <a:prstClr val="black">
                      <a:alpha val="40000"/>
                    </a:prstClr>
                  </a:outerShdw>
                </a:effectLst>
                <a:latin typeface="Tahoma"/>
              </a:rPr>
              <a:t>QENS : Learning Goals</a:t>
            </a:r>
          </a:p>
        </p:txBody>
      </p:sp>
      <p:sp>
        <p:nvSpPr>
          <p:cNvPr id="2" name="Rectangle 1"/>
          <p:cNvSpPr/>
          <p:nvPr/>
        </p:nvSpPr>
        <p:spPr>
          <a:xfrm>
            <a:off x="1259632" y="2288216"/>
            <a:ext cx="40324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Upon completion of this module, and subsequent 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guided analysis of real experimental QENS data, you will be able to:</a:t>
            </a:r>
          </a:p>
          <a:p>
            <a:r>
              <a:rPr lang="en-GB" sz="1200" dirty="0">
                <a:latin typeface="+mn-lt"/>
              </a:rPr>
              <a:t> 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describe the energy, time and length scales accessible using the QENS method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visualise the neutron scattering cross section and the ensuing benefit of isotope labelling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differentiate between coherent / incoherent scattering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distinguish between different QENS instrument classes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extract diffusion coefficients, activation energies, transition temperatures and geometries of motion 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endParaRPr lang="en-GB" sz="1200" dirty="0">
              <a:latin typeface="+mn-lt"/>
            </a:endParaRPr>
          </a:p>
        </p:txBody>
      </p:sp>
      <p:pic>
        <p:nvPicPr>
          <p:cNvPr id="466946" name="Picture 2" descr="http://classdat.rcoe.appstate.edu/CI/hale2800/ADHD2/Boy_Reading_-_Cartoon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73209"/>
            <a:ext cx="2952328" cy="300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84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88"/>
    </mc:Choice>
    <mc:Fallback xmlns="">
      <p:transition spd="slow" advTm="7688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Content Placeholder 4" descr="Polymer_Graphic.tif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1394" y="1989137"/>
            <a:ext cx="4429125" cy="2735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150938" y="333375"/>
            <a:ext cx="7793037" cy="1462088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GB" sz="2800" kern="0" dirty="0">
              <a:solidFill>
                <a:srgbClr val="333399"/>
              </a:solidFill>
              <a:latin typeface="Tahoma"/>
              <a:ea typeface="+mj-ea"/>
              <a:cs typeface="+mj-cs"/>
            </a:endParaRPr>
          </a:p>
          <a:p>
            <a:pPr>
              <a:defRPr/>
            </a:pPr>
            <a:endParaRPr lang="en-GB" sz="2800" kern="0" dirty="0">
              <a:solidFill>
                <a:srgbClr val="333399"/>
              </a:solidFill>
              <a:latin typeface="Tahoma"/>
              <a:ea typeface="+mj-ea"/>
              <a:cs typeface="+mj-cs"/>
            </a:endParaRPr>
          </a:p>
          <a:p>
            <a:pPr>
              <a:defRPr/>
            </a:pPr>
            <a:r>
              <a:rPr lang="en-GB" sz="2800" kern="0" dirty="0">
                <a:solidFill>
                  <a:srgbClr val="333399"/>
                </a:solidFill>
                <a:effectLst>
                  <a:outerShdw blurRad="50800" dist="50800" dir="2460000" algn="bl" rotWithShape="0">
                    <a:prstClr val="black">
                      <a:alpha val="40000"/>
                    </a:prstClr>
                  </a:outerShdw>
                </a:effectLst>
                <a:latin typeface="Tahoma"/>
                <a:ea typeface="+mj-ea"/>
                <a:cs typeface="+mj-cs"/>
              </a:rPr>
              <a:t>Selective deuteration</a:t>
            </a:r>
          </a:p>
        </p:txBody>
      </p:sp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185147"/>
              </p:ext>
            </p:extLst>
          </p:nvPr>
        </p:nvGraphicFramePr>
        <p:xfrm>
          <a:off x="6843253" y="1988840"/>
          <a:ext cx="2160810" cy="1879706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668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1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050" b="1" dirty="0">
                          <a:latin typeface="Arial"/>
                          <a:ea typeface="Calibri"/>
                          <a:cs typeface="Times New Roman"/>
                        </a:rPr>
                        <a:t>Element</a:t>
                      </a:r>
                      <a:endParaRPr lang="en-GB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050" b="1" dirty="0">
                          <a:latin typeface="Arial"/>
                          <a:ea typeface="Calibri"/>
                          <a:cs typeface="Times New Roman"/>
                        </a:rPr>
                        <a:t>Scatter</a:t>
                      </a:r>
                      <a:endParaRPr lang="en-GB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050" b="1" dirty="0">
                          <a:latin typeface="Arial"/>
                          <a:ea typeface="Calibri"/>
                          <a:cs typeface="Times New Roman"/>
                        </a:rPr>
                        <a:t>Abs</a:t>
                      </a:r>
                      <a:endParaRPr lang="en-GB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3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050" baseline="30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GB" sz="10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H </a:t>
                      </a:r>
                      <a:endParaRPr lang="en-GB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0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82.03 </a:t>
                      </a:r>
                      <a:endParaRPr lang="en-GB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0.3326 </a:t>
                      </a:r>
                      <a:endParaRPr lang="en-GB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3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050" baseline="30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GB" sz="10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H </a:t>
                      </a:r>
                      <a:endParaRPr lang="en-GB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0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7.64 </a:t>
                      </a:r>
                      <a:endParaRPr lang="en-GB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0.000519 </a:t>
                      </a:r>
                      <a:endParaRPr lang="en-GB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3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Li </a:t>
                      </a:r>
                      <a:endParaRPr lang="en-GB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1.37 </a:t>
                      </a:r>
                      <a:endParaRPr lang="en-GB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70.5 </a:t>
                      </a:r>
                      <a:endParaRPr lang="en-GB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3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0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 </a:t>
                      </a:r>
                      <a:endParaRPr lang="en-GB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0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5.551 </a:t>
                      </a:r>
                      <a:endParaRPr lang="en-GB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0.0035 </a:t>
                      </a:r>
                      <a:endParaRPr lang="en-GB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73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O </a:t>
                      </a:r>
                      <a:endParaRPr lang="en-GB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0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4.232 </a:t>
                      </a:r>
                      <a:endParaRPr lang="en-GB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0.00019 </a:t>
                      </a:r>
                      <a:endParaRPr lang="en-GB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3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 </a:t>
                      </a:r>
                      <a:endParaRPr lang="en-GB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3.28 </a:t>
                      </a:r>
                      <a:endParaRPr lang="en-GB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0.53 </a:t>
                      </a:r>
                      <a:endParaRPr lang="en-GB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73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 </a:t>
                      </a:r>
                      <a:endParaRPr lang="en-GB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0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1.026 </a:t>
                      </a:r>
                      <a:endParaRPr lang="en-GB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0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0.53 </a:t>
                      </a:r>
                      <a:endParaRPr lang="en-GB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2" name="TextBox 6"/>
          <p:cNvSpPr txBox="1">
            <a:spLocks noChangeArrowheads="1"/>
          </p:cNvSpPr>
          <p:nvPr/>
        </p:nvSpPr>
        <p:spPr bwMode="auto">
          <a:xfrm>
            <a:off x="371329" y="5451497"/>
            <a:ext cx="276051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dirty="0"/>
              <a:t>total measured neutron intensity  is dominated by signal from the H atoms</a:t>
            </a:r>
          </a:p>
        </p:txBody>
      </p:sp>
      <p:pic>
        <p:nvPicPr>
          <p:cNvPr id="22" name="Picture 5" descr="Diffusi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" r="47656"/>
          <a:stretch/>
        </p:blipFill>
        <p:spPr bwMode="auto">
          <a:xfrm>
            <a:off x="3851920" y="4955249"/>
            <a:ext cx="1744835" cy="173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ight Arrow 23"/>
          <p:cNvSpPr/>
          <p:nvPr/>
        </p:nvSpPr>
        <p:spPr>
          <a:xfrm>
            <a:off x="3275856" y="5623149"/>
            <a:ext cx="431800" cy="2159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7185025" y="5413375"/>
            <a:ext cx="215900" cy="215900"/>
          </a:xfrm>
          <a:prstGeom prst="ellipse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7185025" y="5916612"/>
            <a:ext cx="215900" cy="21748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7185025" y="6421437"/>
            <a:ext cx="215900" cy="215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TextBox 2"/>
          <p:cNvSpPr txBox="1">
            <a:spLocks noChangeArrowheads="1"/>
          </p:cNvSpPr>
          <p:nvPr/>
        </p:nvSpPr>
        <p:spPr bwMode="auto">
          <a:xfrm>
            <a:off x="7743825" y="5337175"/>
            <a:ext cx="1400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/>
              <a:t>hydrogen</a:t>
            </a:r>
          </a:p>
        </p:txBody>
      </p:sp>
      <p:sp>
        <p:nvSpPr>
          <p:cNvPr id="30" name="TextBox 9"/>
          <p:cNvSpPr txBox="1">
            <a:spLocks noChangeArrowheads="1"/>
          </p:cNvSpPr>
          <p:nvPr/>
        </p:nvSpPr>
        <p:spPr bwMode="auto">
          <a:xfrm>
            <a:off x="7743825" y="5840412"/>
            <a:ext cx="1400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/>
              <a:t>carbon</a:t>
            </a:r>
          </a:p>
        </p:txBody>
      </p:sp>
      <p:sp>
        <p:nvSpPr>
          <p:cNvPr id="31" name="TextBox 10"/>
          <p:cNvSpPr txBox="1">
            <a:spLocks noChangeArrowheads="1"/>
          </p:cNvSpPr>
          <p:nvPr/>
        </p:nvSpPr>
        <p:spPr bwMode="auto">
          <a:xfrm>
            <a:off x="7743825" y="6345237"/>
            <a:ext cx="1403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/>
              <a:t>oxygen</a:t>
            </a:r>
          </a:p>
        </p:txBody>
      </p:sp>
    </p:spTree>
    <p:extLst>
      <p:ext uri="{BB962C8B-B14F-4D97-AF65-F5344CB8AC3E}">
        <p14:creationId xmlns:p14="http://schemas.microsoft.com/office/powerpoint/2010/main" val="326130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57"/>
    </mc:Choice>
    <mc:Fallback xmlns="">
      <p:transition spd="slow" advTm="37257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Content Placeholder 4" descr="Polymer_Graphic.tif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1394" y="1989137"/>
            <a:ext cx="4429125" cy="2735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150938" y="333375"/>
            <a:ext cx="7793037" cy="1462088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GB" sz="2800" kern="0" dirty="0">
              <a:solidFill>
                <a:srgbClr val="333399"/>
              </a:solidFill>
              <a:latin typeface="Tahoma"/>
              <a:ea typeface="+mj-ea"/>
              <a:cs typeface="+mj-cs"/>
            </a:endParaRPr>
          </a:p>
          <a:p>
            <a:pPr>
              <a:defRPr/>
            </a:pPr>
            <a:endParaRPr lang="en-GB" sz="2800" kern="0" dirty="0">
              <a:solidFill>
                <a:srgbClr val="333399"/>
              </a:solidFill>
              <a:latin typeface="Tahoma"/>
              <a:ea typeface="+mj-ea"/>
              <a:cs typeface="+mj-cs"/>
            </a:endParaRPr>
          </a:p>
          <a:p>
            <a:pPr>
              <a:defRPr/>
            </a:pPr>
            <a:r>
              <a:rPr lang="en-GB" sz="2800" kern="0" dirty="0">
                <a:solidFill>
                  <a:srgbClr val="333399"/>
                </a:solidFill>
                <a:effectLst>
                  <a:outerShdw blurRad="50800" dist="50800" dir="2460000" algn="bl" rotWithShape="0">
                    <a:prstClr val="black">
                      <a:alpha val="40000"/>
                    </a:prstClr>
                  </a:outerShdw>
                </a:effectLst>
                <a:latin typeface="Tahoma"/>
                <a:ea typeface="+mj-ea"/>
                <a:cs typeface="+mj-cs"/>
              </a:rPr>
              <a:t>Selective deuteration</a:t>
            </a:r>
          </a:p>
        </p:txBody>
      </p:sp>
      <p:sp>
        <p:nvSpPr>
          <p:cNvPr id="19" name="Text Box 3522"/>
          <p:cNvSpPr txBox="1">
            <a:spLocks noChangeArrowheads="1"/>
          </p:cNvSpPr>
          <p:nvPr/>
        </p:nvSpPr>
        <p:spPr bwMode="auto">
          <a:xfrm>
            <a:off x="4596724" y="5131160"/>
            <a:ext cx="369332" cy="132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rgbClr val="000000"/>
                </a:solidFill>
                <a:cs typeface="+mn-cs"/>
              </a:rPr>
              <a:t>Detected Intensity</a:t>
            </a:r>
          </a:p>
        </p:txBody>
      </p:sp>
      <p:sp>
        <p:nvSpPr>
          <p:cNvPr id="20" name="Line 1907"/>
          <p:cNvSpPr>
            <a:spLocks noChangeShapeType="1"/>
          </p:cNvSpPr>
          <p:nvPr/>
        </p:nvSpPr>
        <p:spPr bwMode="auto">
          <a:xfrm>
            <a:off x="5016500" y="5055618"/>
            <a:ext cx="0" cy="13573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Right Arrow 34"/>
          <p:cNvSpPr/>
          <p:nvPr/>
        </p:nvSpPr>
        <p:spPr>
          <a:xfrm>
            <a:off x="4044157" y="5731099"/>
            <a:ext cx="431800" cy="2159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403615"/>
              </p:ext>
            </p:extLst>
          </p:nvPr>
        </p:nvGraphicFramePr>
        <p:xfrm>
          <a:off x="6843253" y="1988840"/>
          <a:ext cx="2160810" cy="1879706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668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1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050" b="1" dirty="0">
                          <a:latin typeface="Arial"/>
                          <a:ea typeface="Calibri"/>
                          <a:cs typeface="Times New Roman"/>
                        </a:rPr>
                        <a:t>Element</a:t>
                      </a:r>
                      <a:endParaRPr lang="en-GB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050" b="1" dirty="0">
                          <a:latin typeface="Arial"/>
                          <a:ea typeface="Calibri"/>
                          <a:cs typeface="Times New Roman"/>
                        </a:rPr>
                        <a:t>Scatter</a:t>
                      </a:r>
                      <a:endParaRPr lang="en-GB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050" b="1" dirty="0">
                          <a:latin typeface="Arial"/>
                          <a:ea typeface="Calibri"/>
                          <a:cs typeface="Times New Roman"/>
                        </a:rPr>
                        <a:t>Abs</a:t>
                      </a:r>
                      <a:endParaRPr lang="en-GB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3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050" baseline="30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GB" sz="10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H </a:t>
                      </a:r>
                      <a:endParaRPr lang="en-GB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0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82.03 </a:t>
                      </a:r>
                      <a:endParaRPr lang="en-GB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0.3326 </a:t>
                      </a:r>
                      <a:endParaRPr lang="en-GB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3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050" baseline="30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GB" sz="10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H </a:t>
                      </a:r>
                      <a:endParaRPr lang="en-GB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0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7.64 </a:t>
                      </a:r>
                      <a:endParaRPr lang="en-GB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0.000519 </a:t>
                      </a:r>
                      <a:endParaRPr lang="en-GB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3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Li </a:t>
                      </a:r>
                      <a:endParaRPr lang="en-GB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1.37 </a:t>
                      </a:r>
                      <a:endParaRPr lang="en-GB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70.5 </a:t>
                      </a:r>
                      <a:endParaRPr lang="en-GB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3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 </a:t>
                      </a:r>
                      <a:endParaRPr lang="en-GB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0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5.551 </a:t>
                      </a:r>
                      <a:endParaRPr lang="en-GB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0.0035 </a:t>
                      </a:r>
                      <a:endParaRPr lang="en-GB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73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O </a:t>
                      </a:r>
                      <a:endParaRPr lang="en-GB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0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4.232 </a:t>
                      </a:r>
                      <a:endParaRPr lang="en-GB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0.00019 </a:t>
                      </a:r>
                      <a:endParaRPr lang="en-GB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3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 </a:t>
                      </a:r>
                      <a:endParaRPr lang="en-GB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3.28 </a:t>
                      </a:r>
                      <a:endParaRPr lang="en-GB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0.53 </a:t>
                      </a:r>
                      <a:endParaRPr lang="en-GB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73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 </a:t>
                      </a:r>
                      <a:endParaRPr lang="en-GB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0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1.026 </a:t>
                      </a:r>
                      <a:endParaRPr lang="en-GB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0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0.53 </a:t>
                      </a:r>
                      <a:endParaRPr lang="en-GB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4" marR="68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7" name="TextBox 3"/>
          <p:cNvSpPr txBox="1">
            <a:spLocks noChangeArrowheads="1"/>
          </p:cNvSpPr>
          <p:nvPr/>
        </p:nvSpPr>
        <p:spPr bwMode="auto">
          <a:xfrm>
            <a:off x="3207544" y="4404376"/>
            <a:ext cx="2873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/>
              <a:t>D</a:t>
            </a:r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>
            <a:off x="2702719" y="4264676"/>
            <a:ext cx="287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/>
              <a:t>D</a:t>
            </a:r>
          </a:p>
        </p:txBody>
      </p:sp>
      <p:sp>
        <p:nvSpPr>
          <p:cNvPr id="29" name="TextBox 12"/>
          <p:cNvSpPr txBox="1">
            <a:spLocks noChangeArrowheads="1"/>
          </p:cNvSpPr>
          <p:nvPr/>
        </p:nvSpPr>
        <p:spPr bwMode="auto">
          <a:xfrm>
            <a:off x="2855119" y="3609039"/>
            <a:ext cx="287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/>
              <a:t>D</a:t>
            </a:r>
          </a:p>
        </p:txBody>
      </p:sp>
      <p:sp>
        <p:nvSpPr>
          <p:cNvPr id="30" name="TextBox 13"/>
          <p:cNvSpPr txBox="1">
            <a:spLocks noChangeArrowheads="1"/>
          </p:cNvSpPr>
          <p:nvPr/>
        </p:nvSpPr>
        <p:spPr bwMode="auto">
          <a:xfrm>
            <a:off x="2377281" y="3450289"/>
            <a:ext cx="2873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dirty="0"/>
              <a:t>D</a:t>
            </a:r>
          </a:p>
        </p:txBody>
      </p:sp>
      <p:sp>
        <p:nvSpPr>
          <p:cNvPr id="31" name="TextBox 14"/>
          <p:cNvSpPr txBox="1">
            <a:spLocks noChangeArrowheads="1"/>
          </p:cNvSpPr>
          <p:nvPr/>
        </p:nvSpPr>
        <p:spPr bwMode="auto">
          <a:xfrm>
            <a:off x="3136106" y="3321701"/>
            <a:ext cx="2873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/>
              <a:t>D</a:t>
            </a:r>
          </a:p>
        </p:txBody>
      </p:sp>
      <p:sp>
        <p:nvSpPr>
          <p:cNvPr id="33" name="TextBox 15"/>
          <p:cNvSpPr txBox="1">
            <a:spLocks noChangeArrowheads="1"/>
          </p:cNvSpPr>
          <p:nvPr/>
        </p:nvSpPr>
        <p:spPr bwMode="auto">
          <a:xfrm>
            <a:off x="3617119" y="3447114"/>
            <a:ext cx="2873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/>
              <a:t>D</a:t>
            </a:r>
          </a:p>
        </p:txBody>
      </p:sp>
      <p:sp>
        <p:nvSpPr>
          <p:cNvPr id="36" name="TextBox 16"/>
          <p:cNvSpPr txBox="1">
            <a:spLocks noChangeArrowheads="1"/>
          </p:cNvSpPr>
          <p:nvPr/>
        </p:nvSpPr>
        <p:spPr bwMode="auto">
          <a:xfrm>
            <a:off x="4221956" y="3191526"/>
            <a:ext cx="2873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/>
              <a:t>D</a:t>
            </a:r>
          </a:p>
        </p:txBody>
      </p:sp>
      <p:sp>
        <p:nvSpPr>
          <p:cNvPr id="37" name="TextBox 17"/>
          <p:cNvSpPr txBox="1">
            <a:spLocks noChangeArrowheads="1"/>
          </p:cNvSpPr>
          <p:nvPr/>
        </p:nvSpPr>
        <p:spPr bwMode="auto">
          <a:xfrm>
            <a:off x="3744119" y="3148664"/>
            <a:ext cx="287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/>
              <a:t>D</a:t>
            </a:r>
          </a:p>
        </p:txBody>
      </p:sp>
      <p:sp>
        <p:nvSpPr>
          <p:cNvPr id="38" name="TextBox 18"/>
          <p:cNvSpPr txBox="1">
            <a:spLocks noChangeArrowheads="1"/>
          </p:cNvSpPr>
          <p:nvPr/>
        </p:nvSpPr>
        <p:spPr bwMode="auto">
          <a:xfrm>
            <a:off x="4260056" y="3842401"/>
            <a:ext cx="2889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/>
              <a:t>D</a:t>
            </a:r>
          </a:p>
        </p:txBody>
      </p:sp>
      <p:sp>
        <p:nvSpPr>
          <p:cNvPr id="39" name="TextBox 19"/>
          <p:cNvSpPr txBox="1">
            <a:spLocks noChangeArrowheads="1"/>
          </p:cNvSpPr>
          <p:nvPr/>
        </p:nvSpPr>
        <p:spPr bwMode="auto">
          <a:xfrm>
            <a:off x="4758531" y="3905901"/>
            <a:ext cx="2889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/>
              <a:t>D</a:t>
            </a:r>
          </a:p>
        </p:txBody>
      </p:sp>
      <p:sp>
        <p:nvSpPr>
          <p:cNvPr id="40" name="TextBox 20"/>
          <p:cNvSpPr txBox="1">
            <a:spLocks noChangeArrowheads="1"/>
          </p:cNvSpPr>
          <p:nvPr/>
        </p:nvSpPr>
        <p:spPr bwMode="auto">
          <a:xfrm>
            <a:off x="4499769" y="2808939"/>
            <a:ext cx="2873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/>
              <a:t>D</a:t>
            </a:r>
          </a:p>
        </p:txBody>
      </p:sp>
      <p:sp>
        <p:nvSpPr>
          <p:cNvPr id="41" name="TextBox 21"/>
          <p:cNvSpPr txBox="1">
            <a:spLocks noChangeArrowheads="1"/>
          </p:cNvSpPr>
          <p:nvPr/>
        </p:nvSpPr>
        <p:spPr bwMode="auto">
          <a:xfrm>
            <a:off x="4974431" y="2897839"/>
            <a:ext cx="288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/>
              <a:t>D</a:t>
            </a:r>
          </a:p>
        </p:txBody>
      </p:sp>
      <p:sp>
        <p:nvSpPr>
          <p:cNvPr id="42" name="TextBox 22"/>
          <p:cNvSpPr txBox="1">
            <a:spLocks noChangeArrowheads="1"/>
          </p:cNvSpPr>
          <p:nvPr/>
        </p:nvSpPr>
        <p:spPr bwMode="auto">
          <a:xfrm>
            <a:off x="5153819" y="2472389"/>
            <a:ext cx="2889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/>
              <a:t>D</a:t>
            </a:r>
          </a:p>
        </p:txBody>
      </p:sp>
      <p:sp>
        <p:nvSpPr>
          <p:cNvPr id="43" name="TextBox 23"/>
          <p:cNvSpPr txBox="1">
            <a:spLocks noChangeArrowheads="1"/>
          </p:cNvSpPr>
          <p:nvPr/>
        </p:nvSpPr>
        <p:spPr bwMode="auto">
          <a:xfrm>
            <a:off x="5696744" y="2634314"/>
            <a:ext cx="288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/>
              <a:t>D</a:t>
            </a:r>
          </a:p>
        </p:txBody>
      </p:sp>
      <p:sp>
        <p:nvSpPr>
          <p:cNvPr id="44" name="TextBox 24"/>
          <p:cNvSpPr txBox="1">
            <a:spLocks noChangeArrowheads="1"/>
          </p:cNvSpPr>
          <p:nvPr/>
        </p:nvSpPr>
        <p:spPr bwMode="auto">
          <a:xfrm>
            <a:off x="5796756" y="2005664"/>
            <a:ext cx="2873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/>
              <a:t>D</a:t>
            </a:r>
          </a:p>
        </p:txBody>
      </p:sp>
      <p:sp>
        <p:nvSpPr>
          <p:cNvPr id="45" name="TextBox 25"/>
          <p:cNvSpPr txBox="1">
            <a:spLocks noChangeArrowheads="1"/>
          </p:cNvSpPr>
          <p:nvPr/>
        </p:nvSpPr>
        <p:spPr bwMode="auto">
          <a:xfrm>
            <a:off x="6401594" y="2353326"/>
            <a:ext cx="287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/>
              <a:t>D</a:t>
            </a:r>
          </a:p>
        </p:txBody>
      </p:sp>
      <p:sp>
        <p:nvSpPr>
          <p:cNvPr id="46" name="TextBox 26"/>
          <p:cNvSpPr txBox="1">
            <a:spLocks noChangeArrowheads="1"/>
          </p:cNvSpPr>
          <p:nvPr/>
        </p:nvSpPr>
        <p:spPr bwMode="auto">
          <a:xfrm>
            <a:off x="6153944" y="3161364"/>
            <a:ext cx="2889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/>
              <a:t>D</a:t>
            </a:r>
          </a:p>
        </p:txBody>
      </p:sp>
      <p:sp>
        <p:nvSpPr>
          <p:cNvPr id="47" name="TextBox 27"/>
          <p:cNvSpPr txBox="1">
            <a:spLocks noChangeArrowheads="1"/>
          </p:cNvSpPr>
          <p:nvPr/>
        </p:nvSpPr>
        <p:spPr bwMode="auto">
          <a:xfrm>
            <a:off x="5595144" y="3020076"/>
            <a:ext cx="287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/>
              <a:t>D</a:t>
            </a:r>
          </a:p>
        </p:txBody>
      </p:sp>
      <p:pic>
        <p:nvPicPr>
          <p:cNvPr id="53" name="Picture 5" descr="Diffusi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8"/>
          <a:stretch/>
        </p:blipFill>
        <p:spPr bwMode="auto">
          <a:xfrm>
            <a:off x="3923928" y="4941888"/>
            <a:ext cx="1741230" cy="174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Oval 53"/>
          <p:cNvSpPr/>
          <p:nvPr/>
        </p:nvSpPr>
        <p:spPr>
          <a:xfrm>
            <a:off x="7185025" y="5413375"/>
            <a:ext cx="215900" cy="215900"/>
          </a:xfrm>
          <a:prstGeom prst="ellipse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5" name="Oval 54"/>
          <p:cNvSpPr/>
          <p:nvPr/>
        </p:nvSpPr>
        <p:spPr>
          <a:xfrm>
            <a:off x="7185025" y="5916612"/>
            <a:ext cx="215900" cy="21748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7185025" y="6421437"/>
            <a:ext cx="215900" cy="215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7" name="TextBox 2"/>
          <p:cNvSpPr txBox="1">
            <a:spLocks noChangeArrowheads="1"/>
          </p:cNvSpPr>
          <p:nvPr/>
        </p:nvSpPr>
        <p:spPr bwMode="auto">
          <a:xfrm>
            <a:off x="7743825" y="5337175"/>
            <a:ext cx="1400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/>
              <a:t>deuterium</a:t>
            </a:r>
          </a:p>
        </p:txBody>
      </p:sp>
      <p:sp>
        <p:nvSpPr>
          <p:cNvPr id="58" name="TextBox 9"/>
          <p:cNvSpPr txBox="1">
            <a:spLocks noChangeArrowheads="1"/>
          </p:cNvSpPr>
          <p:nvPr/>
        </p:nvSpPr>
        <p:spPr bwMode="auto">
          <a:xfrm>
            <a:off x="7743825" y="5840412"/>
            <a:ext cx="1400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/>
              <a:t>carbon</a:t>
            </a:r>
          </a:p>
        </p:txBody>
      </p:sp>
      <p:sp>
        <p:nvSpPr>
          <p:cNvPr id="59" name="TextBox 10"/>
          <p:cNvSpPr txBox="1">
            <a:spLocks noChangeArrowheads="1"/>
          </p:cNvSpPr>
          <p:nvPr/>
        </p:nvSpPr>
        <p:spPr bwMode="auto">
          <a:xfrm>
            <a:off x="7743825" y="6345237"/>
            <a:ext cx="1403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/>
              <a:t>oxygen</a:t>
            </a: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371329" y="5451497"/>
            <a:ext cx="27605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dirty="0"/>
              <a:t>spectral contribution from H atom position is greatly reduced</a:t>
            </a:r>
          </a:p>
        </p:txBody>
      </p:sp>
      <p:sp>
        <p:nvSpPr>
          <p:cNvPr id="62" name="Right Arrow 61"/>
          <p:cNvSpPr/>
          <p:nvPr/>
        </p:nvSpPr>
        <p:spPr>
          <a:xfrm>
            <a:off x="3275856" y="5623149"/>
            <a:ext cx="431800" cy="2159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4" name="TextBox 13"/>
          <p:cNvSpPr txBox="1">
            <a:spLocks noChangeArrowheads="1"/>
          </p:cNvSpPr>
          <p:nvPr/>
        </p:nvSpPr>
        <p:spPr bwMode="auto">
          <a:xfrm>
            <a:off x="7149306" y="5382419"/>
            <a:ext cx="2873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31876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75"/>
    </mc:Choice>
    <mc:Fallback xmlns="">
      <p:transition spd="slow" advTm="34175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6156325" y="4438650"/>
            <a:ext cx="128588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507038" y="3213100"/>
            <a:ext cx="144462" cy="14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507038" y="3717925"/>
            <a:ext cx="144462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97288" name="Picture 81" descr="Sine Wave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4" t="20029" r="39003" b="40001"/>
          <a:stretch>
            <a:fillRect/>
          </a:stretch>
        </p:blipFill>
        <p:spPr bwMode="auto">
          <a:xfrm>
            <a:off x="5184775" y="3068638"/>
            <a:ext cx="12525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9" name="Picture 82" descr="Sine Wave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4" t="20039" r="39003" b="40001"/>
          <a:stretch>
            <a:fillRect/>
          </a:stretch>
        </p:blipFill>
        <p:spPr bwMode="auto">
          <a:xfrm>
            <a:off x="5184775" y="3860800"/>
            <a:ext cx="12525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0" name="Picture 83" descr="Sine Wave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4" t="18857" r="39003" b="40001"/>
          <a:stretch>
            <a:fillRect/>
          </a:stretch>
        </p:blipFill>
        <p:spPr bwMode="auto">
          <a:xfrm>
            <a:off x="7164388" y="2924175"/>
            <a:ext cx="125412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Right Arrow 85"/>
          <p:cNvSpPr/>
          <p:nvPr/>
        </p:nvSpPr>
        <p:spPr>
          <a:xfrm>
            <a:off x="6623050" y="3644900"/>
            <a:ext cx="360363" cy="36036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7292" name="TextBox 94"/>
          <p:cNvSpPr txBox="1">
            <a:spLocks noChangeArrowheads="1"/>
          </p:cNvSpPr>
          <p:nvPr/>
        </p:nvSpPr>
        <p:spPr bwMode="auto">
          <a:xfrm>
            <a:off x="5003800" y="2565400"/>
            <a:ext cx="3509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rgbClr val="000000"/>
                </a:solidFill>
              </a:rPr>
              <a:t>At Bragg condition - constructive</a:t>
            </a:r>
          </a:p>
        </p:txBody>
      </p:sp>
      <p:pic>
        <p:nvPicPr>
          <p:cNvPr id="97293" name="Picture 82" descr="Sine Wave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4" t="20039" r="39003" b="40001"/>
          <a:stretch>
            <a:fillRect/>
          </a:stretch>
        </p:blipFill>
        <p:spPr bwMode="auto">
          <a:xfrm>
            <a:off x="5184775" y="5805488"/>
            <a:ext cx="12525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Right Arrow 93"/>
          <p:cNvSpPr/>
          <p:nvPr/>
        </p:nvSpPr>
        <p:spPr>
          <a:xfrm>
            <a:off x="6623050" y="5516563"/>
            <a:ext cx="360363" cy="36036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557838" y="5084763"/>
            <a:ext cx="144462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5557838" y="5589588"/>
            <a:ext cx="144462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97297" name="Picture 81" descr="Sine Wave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4" t="20029" r="58708" b="40001"/>
          <a:stretch>
            <a:fillRect/>
          </a:stretch>
        </p:blipFill>
        <p:spPr bwMode="auto">
          <a:xfrm>
            <a:off x="5618163" y="5003800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8" name="Picture 81" descr="Sine Wave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3" t="20029" r="39003" b="40001"/>
          <a:stretch>
            <a:fillRect/>
          </a:stretch>
        </p:blipFill>
        <p:spPr bwMode="auto">
          <a:xfrm>
            <a:off x="5197475" y="5013325"/>
            <a:ext cx="8207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9" name="Straight Connector 98"/>
          <p:cNvCxnSpPr/>
          <p:nvPr/>
        </p:nvCxnSpPr>
        <p:spPr>
          <a:xfrm rot="10800000" flipH="1">
            <a:off x="7164388" y="5661025"/>
            <a:ext cx="1254125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300" name="TextBox 99"/>
          <p:cNvSpPr txBox="1">
            <a:spLocks noChangeArrowheads="1"/>
          </p:cNvSpPr>
          <p:nvPr/>
        </p:nvSpPr>
        <p:spPr bwMode="auto">
          <a:xfrm>
            <a:off x="4643438" y="4581525"/>
            <a:ext cx="435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rgbClr val="000000"/>
                </a:solidFill>
              </a:rPr>
              <a:t>Away from Bragg condition - destructive</a:t>
            </a:r>
          </a:p>
        </p:txBody>
      </p:sp>
      <p:grpSp>
        <p:nvGrpSpPr>
          <p:cNvPr id="97305" name="Group 106"/>
          <p:cNvGrpSpPr>
            <a:grpSpLocks/>
          </p:cNvGrpSpPr>
          <p:nvPr/>
        </p:nvGrpSpPr>
        <p:grpSpPr bwMode="auto">
          <a:xfrm>
            <a:off x="268288" y="2636838"/>
            <a:ext cx="4375150" cy="3814982"/>
            <a:chOff x="63377" y="2601119"/>
            <a:chExt cx="4375149" cy="3814227"/>
          </a:xfrm>
        </p:grpSpPr>
        <p:cxnSp>
          <p:nvCxnSpPr>
            <p:cNvPr id="186" name="Straight Connector 185"/>
            <p:cNvCxnSpPr/>
            <p:nvPr/>
          </p:nvCxnSpPr>
          <p:spPr>
            <a:xfrm>
              <a:off x="695202" y="4521615"/>
              <a:ext cx="28797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695202" y="4018476"/>
              <a:ext cx="29527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695202" y="5026340"/>
              <a:ext cx="29527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>
              <a:off x="766639" y="5529478"/>
              <a:ext cx="28813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316" name="Group 28"/>
            <p:cNvGrpSpPr>
              <a:grpSpLocks/>
            </p:cNvGrpSpPr>
            <p:nvPr/>
          </p:nvGrpSpPr>
          <p:grpSpPr bwMode="auto">
            <a:xfrm>
              <a:off x="1127001" y="3802162"/>
              <a:ext cx="431800" cy="935038"/>
              <a:chOff x="1979712" y="3573016"/>
              <a:chExt cx="432048" cy="936104"/>
            </a:xfrm>
          </p:grpSpPr>
          <p:pic>
            <p:nvPicPr>
              <p:cNvPr id="97384" name="Picture 2" descr="http://t3.gstatic.com/images?q=tbn:ANd9GcRTmgk4oFR96eobHfcIyl46nPwPZjCO5oK4RiGXGHrOe6sj7t8GjA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272" t="34769" r="40472" b="43486"/>
              <a:stretch>
                <a:fillRect/>
              </a:stretch>
            </p:blipFill>
            <p:spPr bwMode="auto">
              <a:xfrm>
                <a:off x="2051720" y="3573016"/>
                <a:ext cx="360040" cy="360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7385" name="Picture 2" descr="http://t3.gstatic.com/images?q=tbn:ANd9GcRTmgk4oFR96eobHfcIyl46nPwPZjCO5oK4RiGXGHrOe6sj7t8GjA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272" t="34769" r="40472" b="43486"/>
              <a:stretch>
                <a:fillRect/>
              </a:stretch>
            </p:blipFill>
            <p:spPr bwMode="auto">
              <a:xfrm>
                <a:off x="2051720" y="4077072"/>
                <a:ext cx="360040" cy="360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8" name="Rectangle 287"/>
              <p:cNvSpPr/>
              <p:nvPr/>
            </p:nvSpPr>
            <p:spPr>
              <a:xfrm>
                <a:off x="1979713" y="3861082"/>
                <a:ext cx="144545" cy="1445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89" name="Rectangle 288"/>
              <p:cNvSpPr/>
              <p:nvPr/>
            </p:nvSpPr>
            <p:spPr>
              <a:xfrm>
                <a:off x="1979713" y="4364793"/>
                <a:ext cx="144545" cy="1445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7317" name="Group 29"/>
            <p:cNvGrpSpPr>
              <a:grpSpLocks/>
            </p:cNvGrpSpPr>
            <p:nvPr/>
          </p:nvGrpSpPr>
          <p:grpSpPr bwMode="auto">
            <a:xfrm>
              <a:off x="479301" y="3802162"/>
              <a:ext cx="431800" cy="935038"/>
              <a:chOff x="1979712" y="3573016"/>
              <a:chExt cx="432048" cy="936104"/>
            </a:xfrm>
          </p:grpSpPr>
          <p:pic>
            <p:nvPicPr>
              <p:cNvPr id="97380" name="Picture 2" descr="http://t3.gstatic.com/images?q=tbn:ANd9GcRTmgk4oFR96eobHfcIyl46nPwPZjCO5oK4RiGXGHrOe6sj7t8GjA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272" t="34769" r="40472" b="43486"/>
              <a:stretch>
                <a:fillRect/>
              </a:stretch>
            </p:blipFill>
            <p:spPr bwMode="auto">
              <a:xfrm>
                <a:off x="2051720" y="3573016"/>
                <a:ext cx="360040" cy="360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7381" name="Picture 2" descr="http://t3.gstatic.com/images?q=tbn:ANd9GcRTmgk4oFR96eobHfcIyl46nPwPZjCO5oK4RiGXGHrOe6sj7t8GjA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272" t="34769" r="40472" b="43486"/>
              <a:stretch>
                <a:fillRect/>
              </a:stretch>
            </p:blipFill>
            <p:spPr bwMode="auto">
              <a:xfrm>
                <a:off x="2051720" y="4077072"/>
                <a:ext cx="360040" cy="360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4" name="Rectangle 283"/>
              <p:cNvSpPr/>
              <p:nvPr/>
            </p:nvSpPr>
            <p:spPr>
              <a:xfrm>
                <a:off x="1979713" y="3861082"/>
                <a:ext cx="144545" cy="1445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85" name="Rectangle 284"/>
              <p:cNvSpPr/>
              <p:nvPr/>
            </p:nvSpPr>
            <p:spPr>
              <a:xfrm>
                <a:off x="1979713" y="4364793"/>
                <a:ext cx="144545" cy="1445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7318" name="Group 28"/>
            <p:cNvGrpSpPr>
              <a:grpSpLocks/>
            </p:cNvGrpSpPr>
            <p:nvPr/>
          </p:nvGrpSpPr>
          <p:grpSpPr bwMode="auto">
            <a:xfrm>
              <a:off x="3359026" y="3802162"/>
              <a:ext cx="431800" cy="935038"/>
              <a:chOff x="1979712" y="3573016"/>
              <a:chExt cx="432048" cy="936104"/>
            </a:xfrm>
          </p:grpSpPr>
          <p:pic>
            <p:nvPicPr>
              <p:cNvPr id="97376" name="Picture 2" descr="http://t3.gstatic.com/images?q=tbn:ANd9GcRTmgk4oFR96eobHfcIyl46nPwPZjCO5oK4RiGXGHrOe6sj7t8GjA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272" t="34769" r="40472" b="43486"/>
              <a:stretch>
                <a:fillRect/>
              </a:stretch>
            </p:blipFill>
            <p:spPr bwMode="auto">
              <a:xfrm>
                <a:off x="2051720" y="3573016"/>
                <a:ext cx="360040" cy="360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7377" name="Picture 2" descr="http://t3.gstatic.com/images?q=tbn:ANd9GcRTmgk4oFR96eobHfcIyl46nPwPZjCO5oK4RiGXGHrOe6sj7t8GjA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272" t="34769" r="40472" b="43486"/>
              <a:stretch>
                <a:fillRect/>
              </a:stretch>
            </p:blipFill>
            <p:spPr bwMode="auto">
              <a:xfrm>
                <a:off x="2051720" y="4077072"/>
                <a:ext cx="360040" cy="360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0" name="Rectangle 279"/>
              <p:cNvSpPr/>
              <p:nvPr/>
            </p:nvSpPr>
            <p:spPr>
              <a:xfrm>
                <a:off x="1979712" y="3861082"/>
                <a:ext cx="144545" cy="1445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81" name="Rectangle 280"/>
              <p:cNvSpPr/>
              <p:nvPr/>
            </p:nvSpPr>
            <p:spPr>
              <a:xfrm>
                <a:off x="1979712" y="4364793"/>
                <a:ext cx="144545" cy="1445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7319" name="Group 29"/>
            <p:cNvGrpSpPr>
              <a:grpSpLocks/>
            </p:cNvGrpSpPr>
            <p:nvPr/>
          </p:nvGrpSpPr>
          <p:grpSpPr bwMode="auto">
            <a:xfrm>
              <a:off x="2639889" y="3802162"/>
              <a:ext cx="431800" cy="935038"/>
              <a:chOff x="1979712" y="3573016"/>
              <a:chExt cx="432048" cy="936104"/>
            </a:xfrm>
          </p:grpSpPr>
          <p:pic>
            <p:nvPicPr>
              <p:cNvPr id="97372" name="Picture 2" descr="http://t3.gstatic.com/images?q=tbn:ANd9GcRTmgk4oFR96eobHfcIyl46nPwPZjCO5oK4RiGXGHrOe6sj7t8GjA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272" t="34769" r="40472" b="43486"/>
              <a:stretch>
                <a:fillRect/>
              </a:stretch>
            </p:blipFill>
            <p:spPr bwMode="auto">
              <a:xfrm>
                <a:off x="2051720" y="3573016"/>
                <a:ext cx="360040" cy="360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7373" name="Picture 2" descr="http://t3.gstatic.com/images?q=tbn:ANd9GcRTmgk4oFR96eobHfcIyl46nPwPZjCO5oK4RiGXGHrOe6sj7t8GjA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272" t="34769" r="40472" b="43486"/>
              <a:stretch>
                <a:fillRect/>
              </a:stretch>
            </p:blipFill>
            <p:spPr bwMode="auto">
              <a:xfrm>
                <a:off x="2051720" y="4077072"/>
                <a:ext cx="360040" cy="360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6" name="Rectangle 275"/>
              <p:cNvSpPr/>
              <p:nvPr/>
            </p:nvSpPr>
            <p:spPr>
              <a:xfrm>
                <a:off x="1979711" y="3861082"/>
                <a:ext cx="144546" cy="1445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77" name="Rectangle 276"/>
              <p:cNvSpPr/>
              <p:nvPr/>
            </p:nvSpPr>
            <p:spPr>
              <a:xfrm>
                <a:off x="1979711" y="4364793"/>
                <a:ext cx="144546" cy="1445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7320" name="Group 34"/>
            <p:cNvGrpSpPr>
              <a:grpSpLocks/>
            </p:cNvGrpSpPr>
            <p:nvPr/>
          </p:nvGrpSpPr>
          <p:grpSpPr bwMode="auto">
            <a:xfrm>
              <a:off x="1919164" y="3802162"/>
              <a:ext cx="431800" cy="935038"/>
              <a:chOff x="1979712" y="3573016"/>
              <a:chExt cx="432048" cy="936104"/>
            </a:xfrm>
          </p:grpSpPr>
          <p:pic>
            <p:nvPicPr>
              <p:cNvPr id="97368" name="Picture 2" descr="http://t3.gstatic.com/images?q=tbn:ANd9GcRTmgk4oFR96eobHfcIyl46nPwPZjCO5oK4RiGXGHrOe6sj7t8GjA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272" t="34769" r="40472" b="43486"/>
              <a:stretch>
                <a:fillRect/>
              </a:stretch>
            </p:blipFill>
            <p:spPr bwMode="auto">
              <a:xfrm>
                <a:off x="2051720" y="3573016"/>
                <a:ext cx="360040" cy="360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7369" name="Picture 2" descr="http://t3.gstatic.com/images?q=tbn:ANd9GcRTmgk4oFR96eobHfcIyl46nPwPZjCO5oK4RiGXGHrOe6sj7t8GjA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272" t="34769" r="40472" b="43486"/>
              <a:stretch>
                <a:fillRect/>
              </a:stretch>
            </p:blipFill>
            <p:spPr bwMode="auto">
              <a:xfrm>
                <a:off x="2051720" y="4077072"/>
                <a:ext cx="360040" cy="360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2" name="Rectangle 271"/>
              <p:cNvSpPr/>
              <p:nvPr/>
            </p:nvSpPr>
            <p:spPr>
              <a:xfrm>
                <a:off x="1979712" y="3861082"/>
                <a:ext cx="144546" cy="1445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73" name="Rectangle 272"/>
              <p:cNvSpPr/>
              <p:nvPr/>
            </p:nvSpPr>
            <p:spPr>
              <a:xfrm>
                <a:off x="1979712" y="4364793"/>
                <a:ext cx="144546" cy="1445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7321" name="Text Box 73"/>
            <p:cNvSpPr txBox="1">
              <a:spLocks noChangeArrowheads="1"/>
            </p:cNvSpPr>
            <p:nvPr/>
          </p:nvSpPr>
          <p:spPr bwMode="auto">
            <a:xfrm>
              <a:off x="4151189" y="4594325"/>
              <a:ext cx="287337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6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GB" altLang="en-US" sz="1800">
                  <a:solidFill>
                    <a:srgbClr val="000000"/>
                  </a:solidFill>
                </a:rPr>
                <a:t>d</a:t>
              </a:r>
            </a:p>
          </p:txBody>
        </p:sp>
        <p:grpSp>
          <p:nvGrpSpPr>
            <p:cNvPr id="97322" name="Group 144"/>
            <p:cNvGrpSpPr>
              <a:grpSpLocks/>
            </p:cNvGrpSpPr>
            <p:nvPr/>
          </p:nvGrpSpPr>
          <p:grpSpPr bwMode="auto">
            <a:xfrm>
              <a:off x="479301" y="4810225"/>
              <a:ext cx="3311525" cy="935037"/>
              <a:chOff x="539552" y="5013176"/>
              <a:chExt cx="3312368" cy="936104"/>
            </a:xfrm>
          </p:grpSpPr>
          <p:grpSp>
            <p:nvGrpSpPr>
              <p:cNvPr id="97343" name="Group 28"/>
              <p:cNvGrpSpPr>
                <a:grpSpLocks/>
              </p:cNvGrpSpPr>
              <p:nvPr/>
            </p:nvGrpSpPr>
            <p:grpSpPr bwMode="auto">
              <a:xfrm>
                <a:off x="1187624" y="5013176"/>
                <a:ext cx="432048" cy="936104"/>
                <a:chOff x="1979712" y="3573016"/>
                <a:chExt cx="432048" cy="936104"/>
              </a:xfrm>
            </p:grpSpPr>
            <p:pic>
              <p:nvPicPr>
                <p:cNvPr id="97364" name="Picture 2" descr="http://t3.gstatic.com/images?q=tbn:ANd9GcRTmgk4oFR96eobHfcIyl46nPwPZjCO5oK4RiGXGHrOe6sj7t8GjA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272" t="34769" r="40472" b="43486"/>
                <a:stretch>
                  <a:fillRect/>
                </a:stretch>
              </p:blipFill>
              <p:spPr bwMode="auto">
                <a:xfrm>
                  <a:off x="2051720" y="3573016"/>
                  <a:ext cx="360040" cy="36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7365" name="Picture 2" descr="http://t3.gstatic.com/images?q=tbn:ANd9GcRTmgk4oFR96eobHfcIyl46nPwPZjCO5oK4RiGXGHrOe6sj7t8GjA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272" t="34769" r="40472" b="43486"/>
                <a:stretch>
                  <a:fillRect/>
                </a:stretch>
              </p:blipFill>
              <p:spPr bwMode="auto">
                <a:xfrm>
                  <a:off x="2051720" y="4077072"/>
                  <a:ext cx="360040" cy="36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68" name="Rectangle 267"/>
                <p:cNvSpPr/>
                <p:nvPr/>
              </p:nvSpPr>
              <p:spPr>
                <a:xfrm>
                  <a:off x="1979506" y="3860882"/>
                  <a:ext cx="144499" cy="1445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69" name="Rectangle 268"/>
                <p:cNvSpPr/>
                <p:nvPr/>
              </p:nvSpPr>
              <p:spPr>
                <a:xfrm>
                  <a:off x="1979506" y="4364595"/>
                  <a:ext cx="144499" cy="1445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97344" name="Group 29"/>
              <p:cNvGrpSpPr>
                <a:grpSpLocks/>
              </p:cNvGrpSpPr>
              <p:nvPr/>
            </p:nvGrpSpPr>
            <p:grpSpPr bwMode="auto">
              <a:xfrm>
                <a:off x="539552" y="5013176"/>
                <a:ext cx="432048" cy="936104"/>
                <a:chOff x="1979712" y="3573016"/>
                <a:chExt cx="432048" cy="936104"/>
              </a:xfrm>
            </p:grpSpPr>
            <p:pic>
              <p:nvPicPr>
                <p:cNvPr id="97360" name="Picture 2" descr="http://t3.gstatic.com/images?q=tbn:ANd9GcRTmgk4oFR96eobHfcIyl46nPwPZjCO5oK4RiGXGHrOe6sj7t8GjA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272" t="34769" r="40472" b="43486"/>
                <a:stretch>
                  <a:fillRect/>
                </a:stretch>
              </p:blipFill>
              <p:spPr bwMode="auto">
                <a:xfrm>
                  <a:off x="2051720" y="3573016"/>
                  <a:ext cx="360040" cy="36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7361" name="Picture 2" descr="http://t3.gstatic.com/images?q=tbn:ANd9GcRTmgk4oFR96eobHfcIyl46nPwPZjCO5oK4RiGXGHrOe6sj7t8GjA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272" t="34769" r="40472" b="43486"/>
                <a:stretch>
                  <a:fillRect/>
                </a:stretch>
              </p:blipFill>
              <p:spPr bwMode="auto">
                <a:xfrm>
                  <a:off x="2051720" y="4077072"/>
                  <a:ext cx="360040" cy="36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60" name="Rectangle 259"/>
                <p:cNvSpPr/>
                <p:nvPr/>
              </p:nvSpPr>
              <p:spPr>
                <a:xfrm>
                  <a:off x="1979713" y="3860882"/>
                  <a:ext cx="144499" cy="1445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63" name="Rectangle 262"/>
                <p:cNvSpPr/>
                <p:nvPr/>
              </p:nvSpPr>
              <p:spPr>
                <a:xfrm>
                  <a:off x="1979713" y="4364595"/>
                  <a:ext cx="144499" cy="1445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97345" name="Group 28"/>
              <p:cNvGrpSpPr>
                <a:grpSpLocks/>
              </p:cNvGrpSpPr>
              <p:nvPr/>
            </p:nvGrpSpPr>
            <p:grpSpPr bwMode="auto">
              <a:xfrm>
                <a:off x="3419872" y="5013176"/>
                <a:ext cx="432048" cy="936104"/>
                <a:chOff x="1979712" y="3573016"/>
                <a:chExt cx="432048" cy="936104"/>
              </a:xfrm>
            </p:grpSpPr>
            <p:pic>
              <p:nvPicPr>
                <p:cNvPr id="97356" name="Picture 2" descr="http://t3.gstatic.com/images?q=tbn:ANd9GcRTmgk4oFR96eobHfcIyl46nPwPZjCO5oK4RiGXGHrOe6sj7t8GjA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272" t="34769" r="40472" b="43486"/>
                <a:stretch>
                  <a:fillRect/>
                </a:stretch>
              </p:blipFill>
              <p:spPr bwMode="auto">
                <a:xfrm>
                  <a:off x="2051720" y="3573016"/>
                  <a:ext cx="360040" cy="36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7357" name="Picture 2" descr="http://t3.gstatic.com/images?q=tbn:ANd9GcRTmgk4oFR96eobHfcIyl46nPwPZjCO5oK4RiGXGHrOe6sj7t8GjA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272" t="34769" r="40472" b="43486"/>
                <a:stretch>
                  <a:fillRect/>
                </a:stretch>
              </p:blipFill>
              <p:spPr bwMode="auto">
                <a:xfrm>
                  <a:off x="2051720" y="4077072"/>
                  <a:ext cx="360040" cy="36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52" name="Rectangle 251"/>
                <p:cNvSpPr/>
                <p:nvPr/>
              </p:nvSpPr>
              <p:spPr>
                <a:xfrm>
                  <a:off x="1979850" y="3860882"/>
                  <a:ext cx="144499" cy="1445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55" name="Rectangle 254"/>
                <p:cNvSpPr/>
                <p:nvPr/>
              </p:nvSpPr>
              <p:spPr>
                <a:xfrm>
                  <a:off x="1979850" y="4364595"/>
                  <a:ext cx="144499" cy="1445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97346" name="Group 29"/>
              <p:cNvGrpSpPr>
                <a:grpSpLocks/>
              </p:cNvGrpSpPr>
              <p:nvPr/>
            </p:nvGrpSpPr>
            <p:grpSpPr bwMode="auto">
              <a:xfrm>
                <a:off x="2699792" y="5013176"/>
                <a:ext cx="432048" cy="936104"/>
                <a:chOff x="1979712" y="3573016"/>
                <a:chExt cx="432048" cy="936104"/>
              </a:xfrm>
            </p:grpSpPr>
            <p:pic>
              <p:nvPicPr>
                <p:cNvPr id="97352" name="Picture 2" descr="http://t3.gstatic.com/images?q=tbn:ANd9GcRTmgk4oFR96eobHfcIyl46nPwPZjCO5oK4RiGXGHrOe6sj7t8GjA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272" t="34769" r="40472" b="43486"/>
                <a:stretch>
                  <a:fillRect/>
                </a:stretch>
              </p:blipFill>
              <p:spPr bwMode="auto">
                <a:xfrm>
                  <a:off x="2051720" y="3573016"/>
                  <a:ext cx="360040" cy="36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7353" name="Picture 2" descr="http://t3.gstatic.com/images?q=tbn:ANd9GcRTmgk4oFR96eobHfcIyl46nPwPZjCO5oK4RiGXGHrOe6sj7t8GjA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272" t="34769" r="40472" b="43486"/>
                <a:stretch>
                  <a:fillRect/>
                </a:stretch>
              </p:blipFill>
              <p:spPr bwMode="auto">
                <a:xfrm>
                  <a:off x="2051720" y="4077072"/>
                  <a:ext cx="360040" cy="36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4" name="Rectangle 243"/>
                <p:cNvSpPr/>
                <p:nvPr/>
              </p:nvSpPr>
              <p:spPr>
                <a:xfrm>
                  <a:off x="1979022" y="3860882"/>
                  <a:ext cx="144499" cy="1445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47" name="Rectangle 246"/>
                <p:cNvSpPr/>
                <p:nvPr/>
              </p:nvSpPr>
              <p:spPr>
                <a:xfrm>
                  <a:off x="1979022" y="4364595"/>
                  <a:ext cx="144499" cy="1445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97347" name="Group 34"/>
              <p:cNvGrpSpPr>
                <a:grpSpLocks/>
              </p:cNvGrpSpPr>
              <p:nvPr/>
            </p:nvGrpSpPr>
            <p:grpSpPr bwMode="auto">
              <a:xfrm>
                <a:off x="1979712" y="5013176"/>
                <a:ext cx="432048" cy="936104"/>
                <a:chOff x="1979712" y="3573016"/>
                <a:chExt cx="432048" cy="936104"/>
              </a:xfrm>
            </p:grpSpPr>
            <p:pic>
              <p:nvPicPr>
                <p:cNvPr id="97348" name="Picture 2" descr="http://t3.gstatic.com/images?q=tbn:ANd9GcRTmgk4oFR96eobHfcIyl46nPwPZjCO5oK4RiGXGHrOe6sj7t8GjA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272" t="34769" r="40472" b="43486"/>
                <a:stretch>
                  <a:fillRect/>
                </a:stretch>
              </p:blipFill>
              <p:spPr bwMode="auto">
                <a:xfrm>
                  <a:off x="2051720" y="3573016"/>
                  <a:ext cx="360040" cy="36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7349" name="Picture 2" descr="http://t3.gstatic.com/images?q=tbn:ANd9GcRTmgk4oFR96eobHfcIyl46nPwPZjCO5oK4RiGXGHrOe6sj7t8GjA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272" t="34769" r="40472" b="43486"/>
                <a:stretch>
                  <a:fillRect/>
                </a:stretch>
              </p:blipFill>
              <p:spPr bwMode="auto">
                <a:xfrm>
                  <a:off x="2051720" y="4077072"/>
                  <a:ext cx="360040" cy="36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6" name="Rectangle 235"/>
                <p:cNvSpPr/>
                <p:nvPr/>
              </p:nvSpPr>
              <p:spPr>
                <a:xfrm>
                  <a:off x="1979781" y="3860882"/>
                  <a:ext cx="144500" cy="1445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39" name="Rectangle 238"/>
                <p:cNvSpPr/>
                <p:nvPr/>
              </p:nvSpPr>
              <p:spPr>
                <a:xfrm>
                  <a:off x="1979781" y="4364595"/>
                  <a:ext cx="144500" cy="1445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</p:grpSp>
        </p:grpSp>
        <p:cxnSp>
          <p:nvCxnSpPr>
            <p:cNvPr id="201" name="Straight Arrow Connector 200"/>
            <p:cNvCxnSpPr/>
            <p:nvPr/>
          </p:nvCxnSpPr>
          <p:spPr>
            <a:xfrm rot="5400000">
              <a:off x="3683734" y="4773183"/>
              <a:ext cx="647572" cy="158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324" name="Line 30"/>
            <p:cNvSpPr>
              <a:spLocks noChangeShapeType="1"/>
            </p:cNvSpPr>
            <p:nvPr/>
          </p:nvSpPr>
          <p:spPr bwMode="auto">
            <a:xfrm>
              <a:off x="911151" y="3153569"/>
              <a:ext cx="1296987" cy="1368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7325" name="Line 54"/>
            <p:cNvSpPr>
              <a:spLocks noChangeShapeType="1"/>
            </p:cNvSpPr>
            <p:nvPr/>
          </p:nvSpPr>
          <p:spPr bwMode="auto">
            <a:xfrm>
              <a:off x="2166283" y="4002166"/>
              <a:ext cx="15875" cy="473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7326" name="Line 62"/>
            <p:cNvSpPr>
              <a:spLocks noChangeShapeType="1"/>
            </p:cNvSpPr>
            <p:nvPr/>
          </p:nvSpPr>
          <p:spPr bwMode="auto">
            <a:xfrm flipH="1">
              <a:off x="1945357" y="3980656"/>
              <a:ext cx="260350" cy="260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7327" name="Line 66"/>
            <p:cNvSpPr>
              <a:spLocks noChangeShapeType="1"/>
            </p:cNvSpPr>
            <p:nvPr/>
          </p:nvSpPr>
          <p:spPr bwMode="auto">
            <a:xfrm>
              <a:off x="2207295" y="4018756"/>
              <a:ext cx="231775" cy="222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7328" name="Line 69"/>
            <p:cNvSpPr>
              <a:spLocks noChangeShapeType="1"/>
            </p:cNvSpPr>
            <p:nvPr/>
          </p:nvSpPr>
          <p:spPr bwMode="auto">
            <a:xfrm flipV="1">
              <a:off x="2208882" y="2601119"/>
              <a:ext cx="1231900" cy="1408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7329" name="Text Box 71"/>
            <p:cNvSpPr txBox="1">
              <a:spLocks noChangeArrowheads="1"/>
            </p:cNvSpPr>
            <p:nvPr/>
          </p:nvSpPr>
          <p:spPr bwMode="auto">
            <a:xfrm>
              <a:off x="518988" y="5769143"/>
              <a:ext cx="3384549" cy="646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6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GB" altLang="en-US" sz="1200" dirty="0">
                  <a:solidFill>
                    <a:srgbClr val="000000"/>
                  </a:solidFill>
                </a:rPr>
                <a:t>extra distance bottom wave has to travel compared to top wave to remain IN PHASE     = 2d(sin</a:t>
              </a:r>
              <a:r>
                <a:rPr lang="en-GB" altLang="en-US" sz="1200" dirty="0">
                  <a:solidFill>
                    <a:srgbClr val="000000"/>
                  </a:solidFill>
                  <a:sym typeface="Symbol" pitchFamily="18" charset="2"/>
                </a:rPr>
                <a:t>) (aka Bragg’s Law)</a:t>
              </a:r>
            </a:p>
          </p:txBody>
        </p:sp>
        <p:sp>
          <p:nvSpPr>
            <p:cNvPr id="97330" name="Line 30"/>
            <p:cNvSpPr>
              <a:spLocks noChangeShapeType="1"/>
            </p:cNvSpPr>
            <p:nvPr/>
          </p:nvSpPr>
          <p:spPr bwMode="auto">
            <a:xfrm>
              <a:off x="973063" y="2659856"/>
              <a:ext cx="1235075" cy="1358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7331" name="Line 69"/>
            <p:cNvSpPr>
              <a:spLocks noChangeShapeType="1"/>
            </p:cNvSpPr>
            <p:nvPr/>
          </p:nvSpPr>
          <p:spPr bwMode="auto">
            <a:xfrm flipV="1">
              <a:off x="2207295" y="3153569"/>
              <a:ext cx="1204912" cy="1355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cxnSp>
          <p:nvCxnSpPr>
            <p:cNvPr id="215" name="Straight Arrow Connector 214"/>
            <p:cNvCxnSpPr/>
            <p:nvPr/>
          </p:nvCxnSpPr>
          <p:spPr>
            <a:xfrm rot="5400000" flipH="1" flipV="1">
              <a:off x="1054905" y="4809639"/>
              <a:ext cx="1368155" cy="503238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333" name="Text Box 73"/>
            <p:cNvSpPr txBox="1">
              <a:spLocks noChangeArrowheads="1"/>
            </p:cNvSpPr>
            <p:nvPr/>
          </p:nvSpPr>
          <p:spPr bwMode="auto">
            <a:xfrm>
              <a:off x="63377" y="3245444"/>
              <a:ext cx="9366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6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GB" altLang="en-US" sz="1800" dirty="0">
                  <a:solidFill>
                    <a:srgbClr val="000000"/>
                  </a:solidFill>
                </a:rPr>
                <a:t> </a:t>
              </a:r>
              <a:r>
                <a:rPr lang="en-GB" altLang="en-US" sz="1800" dirty="0">
                  <a:solidFill>
                    <a:srgbClr val="000000"/>
                  </a:solidFill>
                  <a:sym typeface="Symbol" pitchFamily="18" charset="2"/>
                </a:rPr>
                <a:t> (</a:t>
              </a:r>
              <a:r>
                <a:rPr lang="en-GB" altLang="en-US" sz="1800" dirty="0">
                  <a:solidFill>
                    <a:srgbClr val="000000"/>
                  </a:solidFill>
                </a:rPr>
                <a:t>d)</a:t>
              </a:r>
            </a:p>
          </p:txBody>
        </p:sp>
        <p:cxnSp>
          <p:nvCxnSpPr>
            <p:cNvPr id="217" name="Straight Arrow Connector 216"/>
            <p:cNvCxnSpPr>
              <a:endCxn id="97324" idx="1"/>
            </p:cNvCxnSpPr>
            <p:nvPr/>
          </p:nvCxnSpPr>
          <p:spPr>
            <a:xfrm>
              <a:off x="1919164" y="4234333"/>
              <a:ext cx="288925" cy="287281"/>
            </a:xfrm>
            <a:prstGeom prst="straightConnector1">
              <a:avLst/>
            </a:prstGeom>
            <a:ln w="31750">
              <a:solidFill>
                <a:srgbClr val="C0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Freeform 218"/>
            <p:cNvSpPr/>
            <p:nvPr/>
          </p:nvSpPr>
          <p:spPr>
            <a:xfrm>
              <a:off x="1168277" y="2751901"/>
              <a:ext cx="263525" cy="295217"/>
            </a:xfrm>
            <a:custGeom>
              <a:avLst/>
              <a:gdLst>
                <a:gd name="connsiteX0" fmla="*/ 0 w 264319"/>
                <a:gd name="connsiteY0" fmla="*/ 127794 h 294481"/>
                <a:gd name="connsiteX1" fmla="*/ 238125 w 264319"/>
                <a:gd name="connsiteY1" fmla="*/ 27781 h 294481"/>
                <a:gd name="connsiteX2" fmla="*/ 157163 w 264319"/>
                <a:gd name="connsiteY2" fmla="*/ 294481 h 294481"/>
                <a:gd name="connsiteX3" fmla="*/ 157163 w 264319"/>
                <a:gd name="connsiteY3" fmla="*/ 294481 h 294481"/>
                <a:gd name="connsiteX4" fmla="*/ 0 w 264319"/>
                <a:gd name="connsiteY4" fmla="*/ 127794 h 29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19" h="294481">
                  <a:moveTo>
                    <a:pt x="0" y="127794"/>
                  </a:moveTo>
                  <a:cubicBezTo>
                    <a:pt x="105965" y="63897"/>
                    <a:pt x="211931" y="0"/>
                    <a:pt x="238125" y="27781"/>
                  </a:cubicBezTo>
                  <a:cubicBezTo>
                    <a:pt x="264319" y="55562"/>
                    <a:pt x="157163" y="294481"/>
                    <a:pt x="157163" y="294481"/>
                  </a:cubicBezTo>
                  <a:lnTo>
                    <a:pt x="157163" y="294481"/>
                  </a:lnTo>
                  <a:lnTo>
                    <a:pt x="0" y="127794"/>
                  </a:lnTo>
                  <a:close/>
                </a:path>
              </a:pathLst>
            </a:cu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20" name="Freeform 219"/>
            <p:cNvSpPr/>
            <p:nvPr/>
          </p:nvSpPr>
          <p:spPr>
            <a:xfrm flipH="1">
              <a:off x="2520826" y="3180442"/>
              <a:ext cx="285750" cy="339658"/>
            </a:xfrm>
            <a:custGeom>
              <a:avLst/>
              <a:gdLst>
                <a:gd name="connsiteX0" fmla="*/ 0 w 264319"/>
                <a:gd name="connsiteY0" fmla="*/ 127794 h 294481"/>
                <a:gd name="connsiteX1" fmla="*/ 238125 w 264319"/>
                <a:gd name="connsiteY1" fmla="*/ 27781 h 294481"/>
                <a:gd name="connsiteX2" fmla="*/ 157163 w 264319"/>
                <a:gd name="connsiteY2" fmla="*/ 294481 h 294481"/>
                <a:gd name="connsiteX3" fmla="*/ 157163 w 264319"/>
                <a:gd name="connsiteY3" fmla="*/ 294481 h 294481"/>
                <a:gd name="connsiteX4" fmla="*/ 0 w 264319"/>
                <a:gd name="connsiteY4" fmla="*/ 127794 h 29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19" h="294481">
                  <a:moveTo>
                    <a:pt x="0" y="127794"/>
                  </a:moveTo>
                  <a:cubicBezTo>
                    <a:pt x="105965" y="63897"/>
                    <a:pt x="211931" y="0"/>
                    <a:pt x="238125" y="27781"/>
                  </a:cubicBezTo>
                  <a:cubicBezTo>
                    <a:pt x="264319" y="55562"/>
                    <a:pt x="157163" y="294481"/>
                    <a:pt x="157163" y="294481"/>
                  </a:cubicBezTo>
                  <a:lnTo>
                    <a:pt x="157163" y="294481"/>
                  </a:lnTo>
                  <a:lnTo>
                    <a:pt x="0" y="127794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21" name="Freeform 220"/>
            <p:cNvSpPr/>
            <p:nvPr/>
          </p:nvSpPr>
          <p:spPr>
            <a:xfrm flipH="1" flipV="1">
              <a:off x="1209552" y="3047118"/>
              <a:ext cx="277812" cy="319025"/>
            </a:xfrm>
            <a:custGeom>
              <a:avLst/>
              <a:gdLst>
                <a:gd name="connsiteX0" fmla="*/ 0 w 264319"/>
                <a:gd name="connsiteY0" fmla="*/ 127794 h 294481"/>
                <a:gd name="connsiteX1" fmla="*/ 238125 w 264319"/>
                <a:gd name="connsiteY1" fmla="*/ 27781 h 294481"/>
                <a:gd name="connsiteX2" fmla="*/ 157163 w 264319"/>
                <a:gd name="connsiteY2" fmla="*/ 294481 h 294481"/>
                <a:gd name="connsiteX3" fmla="*/ 157163 w 264319"/>
                <a:gd name="connsiteY3" fmla="*/ 294481 h 294481"/>
                <a:gd name="connsiteX4" fmla="*/ 0 w 264319"/>
                <a:gd name="connsiteY4" fmla="*/ 127794 h 29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19" h="294481">
                  <a:moveTo>
                    <a:pt x="0" y="127794"/>
                  </a:moveTo>
                  <a:cubicBezTo>
                    <a:pt x="105965" y="63897"/>
                    <a:pt x="211931" y="0"/>
                    <a:pt x="238125" y="27781"/>
                  </a:cubicBezTo>
                  <a:cubicBezTo>
                    <a:pt x="264319" y="55562"/>
                    <a:pt x="157163" y="294481"/>
                    <a:pt x="157163" y="294481"/>
                  </a:cubicBezTo>
                  <a:lnTo>
                    <a:pt x="157163" y="294481"/>
                  </a:lnTo>
                  <a:lnTo>
                    <a:pt x="0" y="127794"/>
                  </a:lnTo>
                  <a:close/>
                </a:path>
              </a:pathLst>
            </a:custGeom>
            <a:noFill/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958727" y="3070926"/>
              <a:ext cx="263525" cy="293629"/>
            </a:xfrm>
            <a:custGeom>
              <a:avLst/>
              <a:gdLst>
                <a:gd name="connsiteX0" fmla="*/ 0 w 264319"/>
                <a:gd name="connsiteY0" fmla="*/ 127794 h 294481"/>
                <a:gd name="connsiteX1" fmla="*/ 238125 w 264319"/>
                <a:gd name="connsiteY1" fmla="*/ 27781 h 294481"/>
                <a:gd name="connsiteX2" fmla="*/ 157163 w 264319"/>
                <a:gd name="connsiteY2" fmla="*/ 294481 h 294481"/>
                <a:gd name="connsiteX3" fmla="*/ 157163 w 264319"/>
                <a:gd name="connsiteY3" fmla="*/ 294481 h 294481"/>
                <a:gd name="connsiteX4" fmla="*/ 0 w 264319"/>
                <a:gd name="connsiteY4" fmla="*/ 127794 h 29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19" h="294481">
                  <a:moveTo>
                    <a:pt x="0" y="127794"/>
                  </a:moveTo>
                  <a:cubicBezTo>
                    <a:pt x="105965" y="63897"/>
                    <a:pt x="211931" y="0"/>
                    <a:pt x="238125" y="27781"/>
                  </a:cubicBezTo>
                  <a:cubicBezTo>
                    <a:pt x="264319" y="55562"/>
                    <a:pt x="157163" y="294481"/>
                    <a:pt x="157163" y="294481"/>
                  </a:cubicBezTo>
                  <a:lnTo>
                    <a:pt x="157163" y="294481"/>
                  </a:lnTo>
                  <a:lnTo>
                    <a:pt x="0" y="127794"/>
                  </a:lnTo>
                  <a:close/>
                </a:path>
              </a:pathLst>
            </a:cu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23" name="Freeform 222"/>
            <p:cNvSpPr/>
            <p:nvPr/>
          </p:nvSpPr>
          <p:spPr>
            <a:xfrm flipH="1" flipV="1">
              <a:off x="1000002" y="3366143"/>
              <a:ext cx="277812" cy="319024"/>
            </a:xfrm>
            <a:custGeom>
              <a:avLst/>
              <a:gdLst>
                <a:gd name="connsiteX0" fmla="*/ 0 w 264319"/>
                <a:gd name="connsiteY0" fmla="*/ 127794 h 294481"/>
                <a:gd name="connsiteX1" fmla="*/ 238125 w 264319"/>
                <a:gd name="connsiteY1" fmla="*/ 27781 h 294481"/>
                <a:gd name="connsiteX2" fmla="*/ 157163 w 264319"/>
                <a:gd name="connsiteY2" fmla="*/ 294481 h 294481"/>
                <a:gd name="connsiteX3" fmla="*/ 157163 w 264319"/>
                <a:gd name="connsiteY3" fmla="*/ 294481 h 294481"/>
                <a:gd name="connsiteX4" fmla="*/ 0 w 264319"/>
                <a:gd name="connsiteY4" fmla="*/ 127794 h 29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19" h="294481">
                  <a:moveTo>
                    <a:pt x="0" y="127794"/>
                  </a:moveTo>
                  <a:cubicBezTo>
                    <a:pt x="105965" y="63897"/>
                    <a:pt x="211931" y="0"/>
                    <a:pt x="238125" y="27781"/>
                  </a:cubicBezTo>
                  <a:cubicBezTo>
                    <a:pt x="264319" y="55562"/>
                    <a:pt x="157163" y="294481"/>
                    <a:pt x="157163" y="294481"/>
                  </a:cubicBezTo>
                  <a:lnTo>
                    <a:pt x="157163" y="294481"/>
                  </a:lnTo>
                  <a:lnTo>
                    <a:pt x="0" y="127794"/>
                  </a:lnTo>
                  <a:close/>
                </a:path>
              </a:pathLst>
            </a:custGeom>
            <a:noFill/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24" name="Freeform 223"/>
            <p:cNvSpPr/>
            <p:nvPr/>
          </p:nvSpPr>
          <p:spPr>
            <a:xfrm flipV="1">
              <a:off x="2806576" y="3128065"/>
              <a:ext cx="282575" cy="338070"/>
            </a:xfrm>
            <a:custGeom>
              <a:avLst/>
              <a:gdLst>
                <a:gd name="connsiteX0" fmla="*/ 0 w 264319"/>
                <a:gd name="connsiteY0" fmla="*/ 127794 h 294481"/>
                <a:gd name="connsiteX1" fmla="*/ 238125 w 264319"/>
                <a:gd name="connsiteY1" fmla="*/ 27781 h 294481"/>
                <a:gd name="connsiteX2" fmla="*/ 157163 w 264319"/>
                <a:gd name="connsiteY2" fmla="*/ 294481 h 294481"/>
                <a:gd name="connsiteX3" fmla="*/ 157163 w 264319"/>
                <a:gd name="connsiteY3" fmla="*/ 294481 h 294481"/>
                <a:gd name="connsiteX4" fmla="*/ 0 w 264319"/>
                <a:gd name="connsiteY4" fmla="*/ 127794 h 29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19" h="294481">
                  <a:moveTo>
                    <a:pt x="0" y="127794"/>
                  </a:moveTo>
                  <a:cubicBezTo>
                    <a:pt x="105965" y="63897"/>
                    <a:pt x="211931" y="0"/>
                    <a:pt x="238125" y="27781"/>
                  </a:cubicBezTo>
                  <a:cubicBezTo>
                    <a:pt x="264319" y="55562"/>
                    <a:pt x="157163" y="294481"/>
                    <a:pt x="157163" y="294481"/>
                  </a:cubicBezTo>
                  <a:lnTo>
                    <a:pt x="157163" y="294481"/>
                  </a:lnTo>
                  <a:lnTo>
                    <a:pt x="0" y="127794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25" name="Freeform 224"/>
            <p:cNvSpPr/>
            <p:nvPr/>
          </p:nvSpPr>
          <p:spPr>
            <a:xfrm flipH="1">
              <a:off x="2738313" y="3435979"/>
              <a:ext cx="285750" cy="339658"/>
            </a:xfrm>
            <a:custGeom>
              <a:avLst/>
              <a:gdLst>
                <a:gd name="connsiteX0" fmla="*/ 0 w 264319"/>
                <a:gd name="connsiteY0" fmla="*/ 127794 h 294481"/>
                <a:gd name="connsiteX1" fmla="*/ 238125 w 264319"/>
                <a:gd name="connsiteY1" fmla="*/ 27781 h 294481"/>
                <a:gd name="connsiteX2" fmla="*/ 157163 w 264319"/>
                <a:gd name="connsiteY2" fmla="*/ 294481 h 294481"/>
                <a:gd name="connsiteX3" fmla="*/ 157163 w 264319"/>
                <a:gd name="connsiteY3" fmla="*/ 294481 h 294481"/>
                <a:gd name="connsiteX4" fmla="*/ 0 w 264319"/>
                <a:gd name="connsiteY4" fmla="*/ 127794 h 29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19" h="294481">
                  <a:moveTo>
                    <a:pt x="0" y="127794"/>
                  </a:moveTo>
                  <a:cubicBezTo>
                    <a:pt x="105965" y="63897"/>
                    <a:pt x="211931" y="0"/>
                    <a:pt x="238125" y="27781"/>
                  </a:cubicBezTo>
                  <a:cubicBezTo>
                    <a:pt x="264319" y="55562"/>
                    <a:pt x="157163" y="294481"/>
                    <a:pt x="157163" y="294481"/>
                  </a:cubicBezTo>
                  <a:lnTo>
                    <a:pt x="157163" y="294481"/>
                  </a:lnTo>
                  <a:lnTo>
                    <a:pt x="0" y="127794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26" name="Freeform 225"/>
            <p:cNvSpPr/>
            <p:nvPr/>
          </p:nvSpPr>
          <p:spPr>
            <a:xfrm flipV="1">
              <a:off x="3024063" y="3383601"/>
              <a:ext cx="282575" cy="338071"/>
            </a:xfrm>
            <a:custGeom>
              <a:avLst/>
              <a:gdLst>
                <a:gd name="connsiteX0" fmla="*/ 0 w 264319"/>
                <a:gd name="connsiteY0" fmla="*/ 127794 h 294481"/>
                <a:gd name="connsiteX1" fmla="*/ 238125 w 264319"/>
                <a:gd name="connsiteY1" fmla="*/ 27781 h 294481"/>
                <a:gd name="connsiteX2" fmla="*/ 157163 w 264319"/>
                <a:gd name="connsiteY2" fmla="*/ 294481 h 294481"/>
                <a:gd name="connsiteX3" fmla="*/ 157163 w 264319"/>
                <a:gd name="connsiteY3" fmla="*/ 294481 h 294481"/>
                <a:gd name="connsiteX4" fmla="*/ 0 w 264319"/>
                <a:gd name="connsiteY4" fmla="*/ 127794 h 29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19" h="294481">
                  <a:moveTo>
                    <a:pt x="0" y="127794"/>
                  </a:moveTo>
                  <a:cubicBezTo>
                    <a:pt x="105965" y="63897"/>
                    <a:pt x="211931" y="0"/>
                    <a:pt x="238125" y="27781"/>
                  </a:cubicBezTo>
                  <a:cubicBezTo>
                    <a:pt x="264319" y="55562"/>
                    <a:pt x="157163" y="294481"/>
                    <a:pt x="157163" y="294481"/>
                  </a:cubicBezTo>
                  <a:lnTo>
                    <a:pt x="157163" y="294481"/>
                  </a:lnTo>
                  <a:lnTo>
                    <a:pt x="0" y="127794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174" name="Rectangle 173"/>
          <p:cNvSpPr/>
          <p:nvPr/>
        </p:nvSpPr>
        <p:spPr bwMode="auto">
          <a:xfrm>
            <a:off x="3563938" y="5637214"/>
            <a:ext cx="144462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97307" name="Picture 2" descr="http://t3.gstatic.com/images?q=tbn:ANd9GcRTmgk4oFR96eobHfcIyl46nPwPZjCO5oK4RiGXGHrOe6sj7t8Gj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2" t="34769" r="40472" b="43486"/>
          <a:stretch>
            <a:fillRect/>
          </a:stretch>
        </p:blipFill>
        <p:spPr bwMode="auto">
          <a:xfrm>
            <a:off x="3635252" y="4847001"/>
            <a:ext cx="360362" cy="36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" name="Rectangle 175"/>
          <p:cNvSpPr/>
          <p:nvPr/>
        </p:nvSpPr>
        <p:spPr bwMode="auto">
          <a:xfrm>
            <a:off x="3563938" y="5133976"/>
            <a:ext cx="144462" cy="14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85" name="Rectangle 184"/>
          <p:cNvSpPr/>
          <p:nvPr/>
        </p:nvSpPr>
        <p:spPr bwMode="auto">
          <a:xfrm>
            <a:off x="2209800" y="5643564"/>
            <a:ext cx="71438" cy="71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83" name="Rectangle 182"/>
          <p:cNvSpPr/>
          <p:nvPr/>
        </p:nvSpPr>
        <p:spPr bwMode="auto">
          <a:xfrm>
            <a:off x="3636963" y="5143501"/>
            <a:ext cx="71437" cy="71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81" name="Rectangle 180"/>
          <p:cNvSpPr/>
          <p:nvPr/>
        </p:nvSpPr>
        <p:spPr bwMode="auto">
          <a:xfrm>
            <a:off x="2206625" y="4627564"/>
            <a:ext cx="71438" cy="71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7302" name="Rectangle 59"/>
          <p:cNvSpPr>
            <a:spLocks noChangeArrowheads="1"/>
          </p:cNvSpPr>
          <p:nvPr/>
        </p:nvSpPr>
        <p:spPr bwMode="auto">
          <a:xfrm>
            <a:off x="1764555" y="4221163"/>
            <a:ext cx="3048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  <a:sym typeface="Symbol" pitchFamily="18" charset="2"/>
              </a:rPr>
              <a:t></a:t>
            </a:r>
            <a:endParaRPr lang="en-GB" altLang="en-US" sz="1800" baseline="-25000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97303" name="Rectangle 59"/>
          <p:cNvSpPr>
            <a:spLocks noChangeArrowheads="1"/>
          </p:cNvSpPr>
          <p:nvPr/>
        </p:nvSpPr>
        <p:spPr bwMode="auto">
          <a:xfrm>
            <a:off x="2650724" y="4221163"/>
            <a:ext cx="3048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  <a:sym typeface="Symbol" pitchFamily="18" charset="2"/>
              </a:rPr>
              <a:t></a:t>
            </a:r>
            <a:endParaRPr lang="en-GB" altLang="en-US" sz="1800" baseline="-25000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109" name="Rectangle 2"/>
          <p:cNvSpPr txBox="1">
            <a:spLocks noChangeArrowheads="1"/>
          </p:cNvSpPr>
          <p:nvPr/>
        </p:nvSpPr>
        <p:spPr>
          <a:xfrm>
            <a:off x="1150938" y="333375"/>
            <a:ext cx="7793037" cy="1462088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GB" sz="28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n-GB" sz="28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en-GB" sz="2800" kern="0" dirty="0">
                <a:solidFill>
                  <a:schemeClr val="tx2"/>
                </a:solidFill>
                <a:effectLst>
                  <a:outerShdw blurRad="50800" dist="50800" dir="246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Coherent and Incoherent Scattering …</a:t>
            </a:r>
          </a:p>
        </p:txBody>
      </p:sp>
      <p:cxnSp>
        <p:nvCxnSpPr>
          <p:cNvPr id="108" name="Straight Arrow Connector 107"/>
          <p:cNvCxnSpPr/>
          <p:nvPr/>
        </p:nvCxnSpPr>
        <p:spPr bwMode="auto">
          <a:xfrm flipV="1">
            <a:off x="2409160" y="4277049"/>
            <a:ext cx="251618" cy="256739"/>
          </a:xfrm>
          <a:prstGeom prst="straightConnector1">
            <a:avLst/>
          </a:prstGeom>
          <a:ln w="31750"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 bwMode="auto">
          <a:xfrm flipH="1" flipV="1">
            <a:off x="1146175" y="3229721"/>
            <a:ext cx="371475" cy="379507"/>
          </a:xfrm>
          <a:prstGeom prst="straightConnector1">
            <a:avLst/>
          </a:prstGeom>
          <a:ln w="317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 Box 10"/>
          <p:cNvSpPr txBox="1">
            <a:spLocks noChangeArrowheads="1"/>
          </p:cNvSpPr>
          <p:nvPr/>
        </p:nvSpPr>
        <p:spPr bwMode="auto">
          <a:xfrm>
            <a:off x="1187450" y="1989138"/>
            <a:ext cx="7272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333399"/>
                </a:solidFill>
              </a:rPr>
              <a:t>Perfect crystal with </a:t>
            </a:r>
            <a:r>
              <a:rPr lang="en-GB" altLang="en-US" sz="1800" i="1" dirty="0">
                <a:solidFill>
                  <a:srgbClr val="333399"/>
                </a:solidFill>
              </a:rPr>
              <a:t>i</a:t>
            </a:r>
            <a:r>
              <a:rPr lang="en-GB" altLang="en-US" sz="1800" dirty="0">
                <a:solidFill>
                  <a:srgbClr val="333399"/>
                </a:solidFill>
              </a:rPr>
              <a:t> nuclei all of scattering length, </a:t>
            </a:r>
            <a:r>
              <a:rPr lang="en-GB" altLang="en-US" sz="1800" b="1" i="1" dirty="0">
                <a:solidFill>
                  <a:srgbClr val="333399"/>
                </a:solidFill>
              </a:rPr>
              <a:t>b</a:t>
            </a:r>
            <a:endParaRPr lang="en-GB" altLang="en-US" sz="1800" b="1" i="1" dirty="0">
              <a:solidFill>
                <a:srgbClr val="333399"/>
              </a:solidFill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7704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097"/>
    </mc:Choice>
    <mc:Fallback xmlns="">
      <p:transition spd="slow" advTm="108097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6156325" y="4438650"/>
            <a:ext cx="128588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507038" y="3213100"/>
            <a:ext cx="144462" cy="14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507038" y="3717925"/>
            <a:ext cx="144462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98312" name="Picture 81" descr="Sine Wave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4" t="20029" r="39003" b="40001"/>
          <a:stretch>
            <a:fillRect/>
          </a:stretch>
        </p:blipFill>
        <p:spPr bwMode="auto">
          <a:xfrm>
            <a:off x="5184775" y="3068638"/>
            <a:ext cx="12525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3" name="Picture 82" descr="Sine Wave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4" t="20039" r="39003" b="40001"/>
          <a:stretch>
            <a:fillRect/>
          </a:stretch>
        </p:blipFill>
        <p:spPr bwMode="auto">
          <a:xfrm>
            <a:off x="5184775" y="3860800"/>
            <a:ext cx="125253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4" name="Picture 83" descr="Sine Wave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4" t="18857" r="39003" b="40001"/>
          <a:stretch>
            <a:fillRect/>
          </a:stretch>
        </p:blipFill>
        <p:spPr bwMode="auto">
          <a:xfrm>
            <a:off x="7164388" y="2997200"/>
            <a:ext cx="12541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Right Arrow 85"/>
          <p:cNvSpPr/>
          <p:nvPr/>
        </p:nvSpPr>
        <p:spPr>
          <a:xfrm>
            <a:off x="6623050" y="3644900"/>
            <a:ext cx="360363" cy="36036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8316" name="TextBox 94"/>
          <p:cNvSpPr txBox="1">
            <a:spLocks noChangeArrowheads="1"/>
          </p:cNvSpPr>
          <p:nvPr/>
        </p:nvSpPr>
        <p:spPr bwMode="auto">
          <a:xfrm>
            <a:off x="5795963" y="2565400"/>
            <a:ext cx="2060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rgbClr val="000000"/>
                </a:solidFill>
              </a:rPr>
              <a:t>At Bragg condition</a:t>
            </a:r>
          </a:p>
        </p:txBody>
      </p:sp>
      <p:pic>
        <p:nvPicPr>
          <p:cNvPr id="98317" name="Picture 82" descr="Sine Wave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4" t="20039" r="39003" b="40001"/>
          <a:stretch>
            <a:fillRect/>
          </a:stretch>
        </p:blipFill>
        <p:spPr bwMode="auto">
          <a:xfrm>
            <a:off x="5148263" y="5949950"/>
            <a:ext cx="125253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Right Arrow 93"/>
          <p:cNvSpPr/>
          <p:nvPr/>
        </p:nvSpPr>
        <p:spPr>
          <a:xfrm>
            <a:off x="6623050" y="5516563"/>
            <a:ext cx="360363" cy="36036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557838" y="5084763"/>
            <a:ext cx="144462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5557838" y="5589588"/>
            <a:ext cx="144462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98321" name="Picture 81" descr="Sine Wave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4" t="20029" r="58708" b="40001"/>
          <a:stretch>
            <a:fillRect/>
          </a:stretch>
        </p:blipFill>
        <p:spPr bwMode="auto">
          <a:xfrm>
            <a:off x="5621338" y="5000625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22" name="Picture 81" descr="Sine Wave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3" t="20029" r="39003" b="40001"/>
          <a:stretch>
            <a:fillRect/>
          </a:stretch>
        </p:blipFill>
        <p:spPr bwMode="auto">
          <a:xfrm>
            <a:off x="5197475" y="5013325"/>
            <a:ext cx="8207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23" name="TextBox 99"/>
          <p:cNvSpPr txBox="1">
            <a:spLocks noChangeArrowheads="1"/>
          </p:cNvSpPr>
          <p:nvPr/>
        </p:nvSpPr>
        <p:spPr bwMode="auto">
          <a:xfrm>
            <a:off x="5435600" y="4581525"/>
            <a:ext cx="2935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rgbClr val="000000"/>
                </a:solidFill>
              </a:rPr>
              <a:t>Away from Bragg condition</a:t>
            </a:r>
          </a:p>
        </p:txBody>
      </p:sp>
      <p:grpSp>
        <p:nvGrpSpPr>
          <p:cNvPr id="98324" name="Group 203"/>
          <p:cNvGrpSpPr>
            <a:grpSpLocks/>
          </p:cNvGrpSpPr>
          <p:nvPr/>
        </p:nvGrpSpPr>
        <p:grpSpPr bwMode="auto">
          <a:xfrm>
            <a:off x="684212" y="2636838"/>
            <a:ext cx="3959226" cy="3144837"/>
            <a:chOff x="539874" y="2636912"/>
            <a:chExt cx="3959225" cy="3144216"/>
          </a:xfrm>
        </p:grpSpPr>
        <p:grpSp>
          <p:nvGrpSpPr>
            <p:cNvPr id="98330" name="Group 106"/>
            <p:cNvGrpSpPr>
              <a:grpSpLocks/>
            </p:cNvGrpSpPr>
            <p:nvPr/>
          </p:nvGrpSpPr>
          <p:grpSpPr bwMode="auto">
            <a:xfrm>
              <a:off x="539874" y="2636912"/>
              <a:ext cx="3959225" cy="3144216"/>
              <a:chOff x="479301" y="2601119"/>
              <a:chExt cx="3959225" cy="3144216"/>
            </a:xfrm>
          </p:grpSpPr>
          <p:cxnSp>
            <p:nvCxnSpPr>
              <p:cNvPr id="110" name="Straight Connector 109"/>
              <p:cNvCxnSpPr/>
              <p:nvPr/>
            </p:nvCxnSpPr>
            <p:spPr>
              <a:xfrm>
                <a:off x="695202" y="4521615"/>
                <a:ext cx="28797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695202" y="4018476"/>
                <a:ext cx="295274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695202" y="5026340"/>
                <a:ext cx="295274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766639" y="5529478"/>
                <a:ext cx="288131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8347" name="Group 28"/>
              <p:cNvGrpSpPr>
                <a:grpSpLocks/>
              </p:cNvGrpSpPr>
              <p:nvPr/>
            </p:nvGrpSpPr>
            <p:grpSpPr bwMode="auto">
              <a:xfrm>
                <a:off x="1127001" y="3802162"/>
                <a:ext cx="431800" cy="935038"/>
                <a:chOff x="1979712" y="3573016"/>
                <a:chExt cx="432048" cy="936104"/>
              </a:xfrm>
            </p:grpSpPr>
            <p:pic>
              <p:nvPicPr>
                <p:cNvPr id="98415" name="Picture 2" descr="http://t3.gstatic.com/images?q=tbn:ANd9GcRTmgk4oFR96eobHfcIyl46nPwPZjCO5oK4RiGXGHrOe6sj7t8GjA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rightnessContrast bright="4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272" t="34769" r="40472" b="43486"/>
                <a:stretch>
                  <a:fillRect/>
                </a:stretch>
              </p:blipFill>
              <p:spPr bwMode="auto">
                <a:xfrm>
                  <a:off x="2051720" y="3573016"/>
                  <a:ext cx="360040" cy="36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8416" name="Picture 2" descr="http://t3.gstatic.com/images?q=tbn:ANd9GcRTmgk4oFR96eobHfcIyl46nPwPZjCO5oK4RiGXGHrOe6sj7t8GjA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272" t="34769" r="40472" b="43486"/>
                <a:stretch>
                  <a:fillRect/>
                </a:stretch>
              </p:blipFill>
              <p:spPr bwMode="auto">
                <a:xfrm>
                  <a:off x="2051720" y="4077072"/>
                  <a:ext cx="360040" cy="36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02" name="Rectangle 201"/>
                <p:cNvSpPr/>
                <p:nvPr/>
              </p:nvSpPr>
              <p:spPr>
                <a:xfrm>
                  <a:off x="1979713" y="3861082"/>
                  <a:ext cx="144545" cy="1445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3" name="Rectangle 202"/>
                <p:cNvSpPr/>
                <p:nvPr/>
              </p:nvSpPr>
              <p:spPr>
                <a:xfrm>
                  <a:off x="1979713" y="4364793"/>
                  <a:ext cx="144545" cy="1445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98348" name="Group 29"/>
              <p:cNvGrpSpPr>
                <a:grpSpLocks/>
              </p:cNvGrpSpPr>
              <p:nvPr/>
            </p:nvGrpSpPr>
            <p:grpSpPr bwMode="auto">
              <a:xfrm>
                <a:off x="479301" y="3802162"/>
                <a:ext cx="431800" cy="935038"/>
                <a:chOff x="1979712" y="3573016"/>
                <a:chExt cx="432048" cy="936104"/>
              </a:xfrm>
            </p:grpSpPr>
            <p:pic>
              <p:nvPicPr>
                <p:cNvPr id="98411" name="Picture 2" descr="http://t3.gstatic.com/images?q=tbn:ANd9GcRTmgk4oFR96eobHfcIyl46nPwPZjCO5oK4RiGXGHrOe6sj7t8GjA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272" t="34769" r="40472" b="43486"/>
                <a:stretch>
                  <a:fillRect/>
                </a:stretch>
              </p:blipFill>
              <p:spPr bwMode="auto">
                <a:xfrm>
                  <a:off x="2051720" y="3573016"/>
                  <a:ext cx="360040" cy="36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8412" name="Picture 2" descr="http://t3.gstatic.com/images?q=tbn:ANd9GcRTmgk4oFR96eobHfcIyl46nPwPZjCO5oK4RiGXGHrOe6sj7t8GjA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272" t="34769" r="40472" b="43486"/>
                <a:stretch>
                  <a:fillRect/>
                </a:stretch>
              </p:blipFill>
              <p:spPr bwMode="auto">
                <a:xfrm>
                  <a:off x="2051720" y="4077072"/>
                  <a:ext cx="360040" cy="36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98" name="Rectangle 197"/>
                <p:cNvSpPr/>
                <p:nvPr/>
              </p:nvSpPr>
              <p:spPr>
                <a:xfrm>
                  <a:off x="1979713" y="3861082"/>
                  <a:ext cx="144545" cy="1445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9" name="Rectangle 198"/>
                <p:cNvSpPr/>
                <p:nvPr/>
              </p:nvSpPr>
              <p:spPr>
                <a:xfrm>
                  <a:off x="1979713" y="4364793"/>
                  <a:ext cx="144545" cy="1445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98349" name="Group 28"/>
              <p:cNvGrpSpPr>
                <a:grpSpLocks/>
              </p:cNvGrpSpPr>
              <p:nvPr/>
            </p:nvGrpSpPr>
            <p:grpSpPr bwMode="auto">
              <a:xfrm>
                <a:off x="3359026" y="3802162"/>
                <a:ext cx="431800" cy="935038"/>
                <a:chOff x="1979712" y="3573016"/>
                <a:chExt cx="432048" cy="936104"/>
              </a:xfrm>
            </p:grpSpPr>
            <p:pic>
              <p:nvPicPr>
                <p:cNvPr id="98407" name="Picture 2" descr="http://t3.gstatic.com/images?q=tbn:ANd9GcRTmgk4oFR96eobHfcIyl46nPwPZjCO5oK4RiGXGHrOe6sj7t8GjA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272" t="34769" r="40472" b="43486"/>
                <a:stretch>
                  <a:fillRect/>
                </a:stretch>
              </p:blipFill>
              <p:spPr bwMode="auto">
                <a:xfrm>
                  <a:off x="2051720" y="3573016"/>
                  <a:ext cx="360040" cy="36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8408" name="Picture 2" descr="http://t3.gstatic.com/images?q=tbn:ANd9GcRTmgk4oFR96eobHfcIyl46nPwPZjCO5oK4RiGXGHrOe6sj7t8GjA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rightnessContrast bright="4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272" t="34769" r="40472" b="43486"/>
                <a:stretch>
                  <a:fillRect/>
                </a:stretch>
              </p:blipFill>
              <p:spPr bwMode="auto">
                <a:xfrm>
                  <a:off x="2051720" y="4077072"/>
                  <a:ext cx="360040" cy="36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94" name="Rectangle 193"/>
                <p:cNvSpPr/>
                <p:nvPr/>
              </p:nvSpPr>
              <p:spPr>
                <a:xfrm>
                  <a:off x="1979712" y="3861082"/>
                  <a:ext cx="144545" cy="1445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5" name="Rectangle 194"/>
                <p:cNvSpPr/>
                <p:nvPr/>
              </p:nvSpPr>
              <p:spPr>
                <a:xfrm>
                  <a:off x="1979712" y="4364793"/>
                  <a:ext cx="144545" cy="1445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98350" name="Group 29"/>
              <p:cNvGrpSpPr>
                <a:grpSpLocks/>
              </p:cNvGrpSpPr>
              <p:nvPr/>
            </p:nvGrpSpPr>
            <p:grpSpPr bwMode="auto">
              <a:xfrm>
                <a:off x="2639889" y="3802162"/>
                <a:ext cx="431800" cy="935038"/>
                <a:chOff x="1979712" y="3573016"/>
                <a:chExt cx="432048" cy="936104"/>
              </a:xfrm>
            </p:grpSpPr>
            <p:pic>
              <p:nvPicPr>
                <p:cNvPr id="98403" name="Picture 2" descr="http://t3.gstatic.com/images?q=tbn:ANd9GcRTmgk4oFR96eobHfcIyl46nPwPZjCO5oK4RiGXGHrOe6sj7t8GjA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272" t="34769" r="40472" b="43486"/>
                <a:stretch>
                  <a:fillRect/>
                </a:stretch>
              </p:blipFill>
              <p:spPr bwMode="auto">
                <a:xfrm>
                  <a:off x="2051720" y="3573016"/>
                  <a:ext cx="360040" cy="36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8404" name="Picture 2" descr="http://t3.gstatic.com/images?q=tbn:ANd9GcRTmgk4oFR96eobHfcIyl46nPwPZjCO5oK4RiGXGHrOe6sj7t8GjA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272" t="34769" r="40472" b="43486"/>
                <a:stretch>
                  <a:fillRect/>
                </a:stretch>
              </p:blipFill>
              <p:spPr bwMode="auto">
                <a:xfrm>
                  <a:off x="2051720" y="4077072"/>
                  <a:ext cx="360040" cy="36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90" name="Rectangle 189"/>
                <p:cNvSpPr/>
                <p:nvPr/>
              </p:nvSpPr>
              <p:spPr>
                <a:xfrm>
                  <a:off x="1979711" y="3861082"/>
                  <a:ext cx="144546" cy="1445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1" name="Rectangle 190"/>
                <p:cNvSpPr/>
                <p:nvPr/>
              </p:nvSpPr>
              <p:spPr>
                <a:xfrm>
                  <a:off x="1979711" y="4364793"/>
                  <a:ext cx="144546" cy="1445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98351" name="Group 34"/>
              <p:cNvGrpSpPr>
                <a:grpSpLocks/>
              </p:cNvGrpSpPr>
              <p:nvPr/>
            </p:nvGrpSpPr>
            <p:grpSpPr bwMode="auto">
              <a:xfrm>
                <a:off x="1919164" y="3802162"/>
                <a:ext cx="431800" cy="935038"/>
                <a:chOff x="1979712" y="3573016"/>
                <a:chExt cx="432048" cy="936104"/>
              </a:xfrm>
            </p:grpSpPr>
            <p:pic>
              <p:nvPicPr>
                <p:cNvPr id="98399" name="Picture 2" descr="http://t3.gstatic.com/images?q=tbn:ANd9GcRTmgk4oFR96eobHfcIyl46nPwPZjCO5oK4RiGXGHrOe6sj7t8GjA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272" t="34769" r="40472" b="43486"/>
                <a:stretch>
                  <a:fillRect/>
                </a:stretch>
              </p:blipFill>
              <p:spPr bwMode="auto">
                <a:xfrm>
                  <a:off x="2051720" y="3573016"/>
                  <a:ext cx="360040" cy="36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8400" name="Picture 2" descr="http://t3.gstatic.com/images?q=tbn:ANd9GcRTmgk4oFR96eobHfcIyl46nPwPZjCO5oK4RiGXGHrOe6sj7t8GjA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rightnessContrast bright="4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272" t="34769" r="40472" b="43486"/>
                <a:stretch>
                  <a:fillRect/>
                </a:stretch>
              </p:blipFill>
              <p:spPr bwMode="auto">
                <a:xfrm>
                  <a:off x="2051720" y="4077072"/>
                  <a:ext cx="360040" cy="36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6" name="Rectangle 185"/>
                <p:cNvSpPr/>
                <p:nvPr/>
              </p:nvSpPr>
              <p:spPr>
                <a:xfrm>
                  <a:off x="1979712" y="3861082"/>
                  <a:ext cx="144546" cy="1445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7" name="Rectangle 186"/>
                <p:cNvSpPr/>
                <p:nvPr/>
              </p:nvSpPr>
              <p:spPr>
                <a:xfrm>
                  <a:off x="1979712" y="4364793"/>
                  <a:ext cx="144546" cy="1445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98352" name="Text Box 73"/>
              <p:cNvSpPr txBox="1">
                <a:spLocks noChangeArrowheads="1"/>
              </p:cNvSpPr>
              <p:nvPr/>
            </p:nvSpPr>
            <p:spPr bwMode="auto">
              <a:xfrm>
                <a:off x="4151189" y="4594325"/>
                <a:ext cx="287337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6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2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GB" altLang="en-US" sz="1800">
                    <a:solidFill>
                      <a:srgbClr val="000000"/>
                    </a:solidFill>
                  </a:rPr>
                  <a:t>d</a:t>
                </a:r>
              </a:p>
            </p:txBody>
          </p:sp>
          <p:grpSp>
            <p:nvGrpSpPr>
              <p:cNvPr id="98353" name="Group 144"/>
              <p:cNvGrpSpPr>
                <a:grpSpLocks/>
              </p:cNvGrpSpPr>
              <p:nvPr/>
            </p:nvGrpSpPr>
            <p:grpSpPr bwMode="auto">
              <a:xfrm>
                <a:off x="479301" y="4810225"/>
                <a:ext cx="3311525" cy="935037"/>
                <a:chOff x="539552" y="5013176"/>
                <a:chExt cx="3312368" cy="936104"/>
              </a:xfrm>
            </p:grpSpPr>
            <p:grpSp>
              <p:nvGrpSpPr>
                <p:cNvPr id="98374" name="Group 28"/>
                <p:cNvGrpSpPr>
                  <a:grpSpLocks/>
                </p:cNvGrpSpPr>
                <p:nvPr/>
              </p:nvGrpSpPr>
              <p:grpSpPr bwMode="auto">
                <a:xfrm>
                  <a:off x="1187624" y="5013176"/>
                  <a:ext cx="432048" cy="936104"/>
                  <a:chOff x="1979712" y="3573016"/>
                  <a:chExt cx="432048" cy="936104"/>
                </a:xfrm>
              </p:grpSpPr>
              <p:pic>
                <p:nvPicPr>
                  <p:cNvPr id="98395" name="Picture 2" descr="http://t3.gstatic.com/images?q=tbn:ANd9GcRTmgk4oFR96eobHfcIyl46nPwPZjCO5oK4RiGXGHrOe6sj7t8GjA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8272" t="34769" r="40472" b="43486"/>
                  <a:stretch>
                    <a:fillRect/>
                  </a:stretch>
                </p:blipFill>
                <p:spPr bwMode="auto">
                  <a:xfrm>
                    <a:off x="2051720" y="3573016"/>
                    <a:ext cx="360040" cy="3600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98396" name="Picture 2" descr="http://t3.gstatic.com/images?q=tbn:ANd9GcRTmgk4oFR96eobHfcIyl46nPwPZjCO5oK4RiGXGHrOe6sj7t8GjA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8272" t="34769" r="40472" b="43486"/>
                  <a:stretch>
                    <a:fillRect/>
                  </a:stretch>
                </p:blipFill>
                <p:spPr bwMode="auto">
                  <a:xfrm>
                    <a:off x="2051720" y="4077072"/>
                    <a:ext cx="360040" cy="3600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82" name="Rectangle 181"/>
                  <p:cNvSpPr/>
                  <p:nvPr/>
                </p:nvSpPr>
                <p:spPr>
                  <a:xfrm>
                    <a:off x="1979506" y="3860882"/>
                    <a:ext cx="144499" cy="1445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83" name="Rectangle 182"/>
                  <p:cNvSpPr/>
                  <p:nvPr/>
                </p:nvSpPr>
                <p:spPr>
                  <a:xfrm>
                    <a:off x="1979506" y="4364595"/>
                    <a:ext cx="144499" cy="1445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98375" name="Group 29"/>
                <p:cNvGrpSpPr>
                  <a:grpSpLocks/>
                </p:cNvGrpSpPr>
                <p:nvPr/>
              </p:nvGrpSpPr>
              <p:grpSpPr bwMode="auto">
                <a:xfrm>
                  <a:off x="539552" y="5013176"/>
                  <a:ext cx="432048" cy="936104"/>
                  <a:chOff x="1979712" y="3573016"/>
                  <a:chExt cx="432048" cy="936104"/>
                </a:xfrm>
              </p:grpSpPr>
              <p:pic>
                <p:nvPicPr>
                  <p:cNvPr id="98391" name="Picture 2" descr="http://t3.gstatic.com/images?q=tbn:ANd9GcRTmgk4oFR96eobHfcIyl46nPwPZjCO5oK4RiGXGHrOe6sj7t8GjA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8272" t="34769" r="40472" b="43486"/>
                  <a:stretch>
                    <a:fillRect/>
                  </a:stretch>
                </p:blipFill>
                <p:spPr bwMode="auto">
                  <a:xfrm>
                    <a:off x="2051720" y="3573016"/>
                    <a:ext cx="360040" cy="3600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98392" name="Picture 2" descr="http://t3.gstatic.com/images?q=tbn:ANd9GcRTmgk4oFR96eobHfcIyl46nPwPZjCO5oK4RiGXGHrOe6sj7t8GjA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8272" t="34769" r="40472" b="43486"/>
                  <a:stretch>
                    <a:fillRect/>
                  </a:stretch>
                </p:blipFill>
                <p:spPr bwMode="auto">
                  <a:xfrm>
                    <a:off x="2051720" y="4077072"/>
                    <a:ext cx="360040" cy="3600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78" name="Rectangle 177"/>
                  <p:cNvSpPr/>
                  <p:nvPr/>
                </p:nvSpPr>
                <p:spPr>
                  <a:xfrm>
                    <a:off x="1979713" y="3860882"/>
                    <a:ext cx="144499" cy="1445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79" name="Rectangle 178"/>
                  <p:cNvSpPr/>
                  <p:nvPr/>
                </p:nvSpPr>
                <p:spPr>
                  <a:xfrm>
                    <a:off x="1979713" y="4364595"/>
                    <a:ext cx="144499" cy="1445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98376" name="Group 28"/>
                <p:cNvGrpSpPr>
                  <a:grpSpLocks/>
                </p:cNvGrpSpPr>
                <p:nvPr/>
              </p:nvGrpSpPr>
              <p:grpSpPr bwMode="auto">
                <a:xfrm>
                  <a:off x="3419872" y="5013176"/>
                  <a:ext cx="432048" cy="936104"/>
                  <a:chOff x="1979712" y="3573016"/>
                  <a:chExt cx="432048" cy="936104"/>
                </a:xfrm>
              </p:grpSpPr>
              <p:pic>
                <p:nvPicPr>
                  <p:cNvPr id="98387" name="Picture 2" descr="http://t3.gstatic.com/images?q=tbn:ANd9GcRTmgk4oFR96eobHfcIyl46nPwPZjCO5oK4RiGXGHrOe6sj7t8GjA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8272" t="34769" r="40472" b="43486"/>
                  <a:stretch>
                    <a:fillRect/>
                  </a:stretch>
                </p:blipFill>
                <p:spPr bwMode="auto">
                  <a:xfrm>
                    <a:off x="2051720" y="3573016"/>
                    <a:ext cx="360040" cy="3600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98388" name="Picture 2" descr="http://t3.gstatic.com/images?q=tbn:ANd9GcRTmgk4oFR96eobHfcIyl46nPwPZjCO5oK4RiGXGHrOe6sj7t8GjA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8272" t="34769" r="40472" b="43486"/>
                  <a:stretch>
                    <a:fillRect/>
                  </a:stretch>
                </p:blipFill>
                <p:spPr bwMode="auto">
                  <a:xfrm>
                    <a:off x="2051720" y="4077072"/>
                    <a:ext cx="360040" cy="3600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74" name="Rectangle 173"/>
                  <p:cNvSpPr/>
                  <p:nvPr/>
                </p:nvSpPr>
                <p:spPr>
                  <a:xfrm>
                    <a:off x="1979850" y="3860882"/>
                    <a:ext cx="144499" cy="1445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75" name="Rectangle 174"/>
                  <p:cNvSpPr/>
                  <p:nvPr/>
                </p:nvSpPr>
                <p:spPr>
                  <a:xfrm>
                    <a:off x="1979850" y="4364595"/>
                    <a:ext cx="144499" cy="1445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98377" name="Group 29"/>
                <p:cNvGrpSpPr>
                  <a:grpSpLocks/>
                </p:cNvGrpSpPr>
                <p:nvPr/>
              </p:nvGrpSpPr>
              <p:grpSpPr bwMode="auto">
                <a:xfrm>
                  <a:off x="2699792" y="5013176"/>
                  <a:ext cx="432048" cy="936104"/>
                  <a:chOff x="1979712" y="3573016"/>
                  <a:chExt cx="432048" cy="936104"/>
                </a:xfrm>
              </p:grpSpPr>
              <p:pic>
                <p:nvPicPr>
                  <p:cNvPr id="98383" name="Picture 2" descr="http://t3.gstatic.com/images?q=tbn:ANd9GcRTmgk4oFR96eobHfcIyl46nPwPZjCO5oK4RiGXGHrOe6sj7t8GjA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8272" t="34769" r="40472" b="43486"/>
                  <a:stretch>
                    <a:fillRect/>
                  </a:stretch>
                </p:blipFill>
                <p:spPr bwMode="auto">
                  <a:xfrm>
                    <a:off x="2051720" y="3573016"/>
                    <a:ext cx="360040" cy="3600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98384" name="Picture 2" descr="http://t3.gstatic.com/images?q=tbn:ANd9GcRTmgk4oFR96eobHfcIyl46nPwPZjCO5oK4RiGXGHrOe6sj7t8GjA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8272" t="34769" r="40472" b="43486"/>
                  <a:stretch>
                    <a:fillRect/>
                  </a:stretch>
                </p:blipFill>
                <p:spPr bwMode="auto">
                  <a:xfrm>
                    <a:off x="2051720" y="4077072"/>
                    <a:ext cx="360040" cy="3600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70" name="Rectangle 169"/>
                  <p:cNvSpPr/>
                  <p:nvPr/>
                </p:nvSpPr>
                <p:spPr>
                  <a:xfrm>
                    <a:off x="1979022" y="3860882"/>
                    <a:ext cx="144499" cy="1445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71" name="Rectangle 170"/>
                  <p:cNvSpPr/>
                  <p:nvPr/>
                </p:nvSpPr>
                <p:spPr>
                  <a:xfrm>
                    <a:off x="1979022" y="4364595"/>
                    <a:ext cx="144499" cy="1445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98378" name="Group 34"/>
                <p:cNvGrpSpPr>
                  <a:grpSpLocks/>
                </p:cNvGrpSpPr>
                <p:nvPr/>
              </p:nvGrpSpPr>
              <p:grpSpPr bwMode="auto">
                <a:xfrm>
                  <a:off x="1979712" y="5013176"/>
                  <a:ext cx="432048" cy="936104"/>
                  <a:chOff x="1979712" y="3573016"/>
                  <a:chExt cx="432048" cy="936104"/>
                </a:xfrm>
              </p:grpSpPr>
              <p:pic>
                <p:nvPicPr>
                  <p:cNvPr id="98379" name="Picture 2" descr="http://t3.gstatic.com/images?q=tbn:ANd9GcRTmgk4oFR96eobHfcIyl46nPwPZjCO5oK4RiGXGHrOe6sj7t8GjA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8272" t="34769" r="40472" b="43486"/>
                  <a:stretch>
                    <a:fillRect/>
                  </a:stretch>
                </p:blipFill>
                <p:spPr bwMode="auto">
                  <a:xfrm>
                    <a:off x="2051720" y="3573016"/>
                    <a:ext cx="360040" cy="3600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98380" name="Picture 2" descr="http://t3.gstatic.com/images?q=tbn:ANd9GcRTmgk4oFR96eobHfcIyl46nPwPZjCO5oK4RiGXGHrOe6sj7t8GjA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bright="40000" contrast="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8272" t="34769" r="40472" b="43486"/>
                  <a:stretch>
                    <a:fillRect/>
                  </a:stretch>
                </p:blipFill>
                <p:spPr bwMode="auto">
                  <a:xfrm>
                    <a:off x="2051720" y="4077072"/>
                    <a:ext cx="360040" cy="3600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6" name="Rectangle 165"/>
                  <p:cNvSpPr/>
                  <p:nvPr/>
                </p:nvSpPr>
                <p:spPr>
                  <a:xfrm>
                    <a:off x="1979781" y="3860882"/>
                    <a:ext cx="144500" cy="1445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67" name="Rectangle 166"/>
                  <p:cNvSpPr/>
                  <p:nvPr/>
                </p:nvSpPr>
                <p:spPr>
                  <a:xfrm>
                    <a:off x="1979781" y="4364595"/>
                    <a:ext cx="144500" cy="1445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  <p:cxnSp>
            <p:nvCxnSpPr>
              <p:cNvPr id="121" name="Straight Arrow Connector 120"/>
              <p:cNvCxnSpPr/>
              <p:nvPr/>
            </p:nvCxnSpPr>
            <p:spPr>
              <a:xfrm rot="5400000">
                <a:off x="3683734" y="4773183"/>
                <a:ext cx="647572" cy="158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355" name="Line 30"/>
              <p:cNvSpPr>
                <a:spLocks noChangeShapeType="1"/>
              </p:cNvSpPr>
              <p:nvPr/>
            </p:nvSpPr>
            <p:spPr bwMode="auto">
              <a:xfrm>
                <a:off x="911151" y="3153569"/>
                <a:ext cx="1296987" cy="13684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356" name="Line 54"/>
              <p:cNvSpPr>
                <a:spLocks noChangeShapeType="1"/>
              </p:cNvSpPr>
              <p:nvPr/>
            </p:nvSpPr>
            <p:spPr bwMode="auto">
              <a:xfrm>
                <a:off x="2166283" y="4002166"/>
                <a:ext cx="15875" cy="4730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357" name="Line 62"/>
              <p:cNvSpPr>
                <a:spLocks noChangeShapeType="1"/>
              </p:cNvSpPr>
              <p:nvPr/>
            </p:nvSpPr>
            <p:spPr bwMode="auto">
              <a:xfrm flipH="1">
                <a:off x="1945357" y="3980656"/>
                <a:ext cx="260350" cy="2603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358" name="Line 66"/>
              <p:cNvSpPr>
                <a:spLocks noChangeShapeType="1"/>
              </p:cNvSpPr>
              <p:nvPr/>
            </p:nvSpPr>
            <p:spPr bwMode="auto">
              <a:xfrm>
                <a:off x="2207295" y="4018756"/>
                <a:ext cx="231775" cy="2222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359" name="Line 69"/>
              <p:cNvSpPr>
                <a:spLocks noChangeShapeType="1"/>
              </p:cNvSpPr>
              <p:nvPr/>
            </p:nvSpPr>
            <p:spPr bwMode="auto">
              <a:xfrm flipV="1">
                <a:off x="2208882" y="2601119"/>
                <a:ext cx="1231900" cy="1408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361" name="Line 30"/>
              <p:cNvSpPr>
                <a:spLocks noChangeShapeType="1"/>
              </p:cNvSpPr>
              <p:nvPr/>
            </p:nvSpPr>
            <p:spPr bwMode="auto">
              <a:xfrm>
                <a:off x="973063" y="2659856"/>
                <a:ext cx="1235075" cy="13589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362" name="Line 69"/>
              <p:cNvSpPr>
                <a:spLocks noChangeShapeType="1"/>
              </p:cNvSpPr>
              <p:nvPr/>
            </p:nvSpPr>
            <p:spPr bwMode="auto">
              <a:xfrm flipV="1">
                <a:off x="2207295" y="3153569"/>
                <a:ext cx="1204912" cy="13557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cxnSp>
            <p:nvCxnSpPr>
              <p:cNvPr id="140" name="Straight Arrow Connector 139"/>
              <p:cNvCxnSpPr/>
              <p:nvPr/>
            </p:nvCxnSpPr>
            <p:spPr>
              <a:xfrm rot="5400000" flipH="1" flipV="1">
                <a:off x="1054905" y="4809639"/>
                <a:ext cx="1368155" cy="503238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Arrow Connector 141"/>
              <p:cNvCxnSpPr>
                <a:endCxn id="98355" idx="1"/>
              </p:cNvCxnSpPr>
              <p:nvPr/>
            </p:nvCxnSpPr>
            <p:spPr>
              <a:xfrm>
                <a:off x="1919164" y="4234333"/>
                <a:ext cx="288925" cy="287281"/>
              </a:xfrm>
              <a:prstGeom prst="straightConnector1">
                <a:avLst/>
              </a:prstGeom>
              <a:ln w="31750">
                <a:solidFill>
                  <a:srgbClr val="C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" name="Freeform 144"/>
              <p:cNvSpPr/>
              <p:nvPr/>
            </p:nvSpPr>
            <p:spPr>
              <a:xfrm>
                <a:off x="1168277" y="2751901"/>
                <a:ext cx="263525" cy="295217"/>
              </a:xfrm>
              <a:custGeom>
                <a:avLst/>
                <a:gdLst>
                  <a:gd name="connsiteX0" fmla="*/ 0 w 264319"/>
                  <a:gd name="connsiteY0" fmla="*/ 127794 h 294481"/>
                  <a:gd name="connsiteX1" fmla="*/ 238125 w 264319"/>
                  <a:gd name="connsiteY1" fmla="*/ 27781 h 294481"/>
                  <a:gd name="connsiteX2" fmla="*/ 157163 w 264319"/>
                  <a:gd name="connsiteY2" fmla="*/ 294481 h 294481"/>
                  <a:gd name="connsiteX3" fmla="*/ 157163 w 264319"/>
                  <a:gd name="connsiteY3" fmla="*/ 294481 h 294481"/>
                  <a:gd name="connsiteX4" fmla="*/ 0 w 264319"/>
                  <a:gd name="connsiteY4" fmla="*/ 127794 h 294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19" h="294481">
                    <a:moveTo>
                      <a:pt x="0" y="127794"/>
                    </a:moveTo>
                    <a:cubicBezTo>
                      <a:pt x="105965" y="63897"/>
                      <a:pt x="211931" y="0"/>
                      <a:pt x="238125" y="27781"/>
                    </a:cubicBezTo>
                    <a:cubicBezTo>
                      <a:pt x="264319" y="55562"/>
                      <a:pt x="157163" y="294481"/>
                      <a:pt x="157163" y="294481"/>
                    </a:cubicBezTo>
                    <a:lnTo>
                      <a:pt x="157163" y="294481"/>
                    </a:lnTo>
                    <a:lnTo>
                      <a:pt x="0" y="127794"/>
                    </a:lnTo>
                    <a:close/>
                  </a:path>
                </a:pathLst>
              </a:custGeom>
              <a:solidFill>
                <a:schemeClr val="bg1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46" name="Freeform 145"/>
              <p:cNvSpPr/>
              <p:nvPr/>
            </p:nvSpPr>
            <p:spPr>
              <a:xfrm flipH="1">
                <a:off x="2520826" y="3180442"/>
                <a:ext cx="285750" cy="339658"/>
              </a:xfrm>
              <a:custGeom>
                <a:avLst/>
                <a:gdLst>
                  <a:gd name="connsiteX0" fmla="*/ 0 w 264319"/>
                  <a:gd name="connsiteY0" fmla="*/ 127794 h 294481"/>
                  <a:gd name="connsiteX1" fmla="*/ 238125 w 264319"/>
                  <a:gd name="connsiteY1" fmla="*/ 27781 h 294481"/>
                  <a:gd name="connsiteX2" fmla="*/ 157163 w 264319"/>
                  <a:gd name="connsiteY2" fmla="*/ 294481 h 294481"/>
                  <a:gd name="connsiteX3" fmla="*/ 157163 w 264319"/>
                  <a:gd name="connsiteY3" fmla="*/ 294481 h 294481"/>
                  <a:gd name="connsiteX4" fmla="*/ 0 w 264319"/>
                  <a:gd name="connsiteY4" fmla="*/ 127794 h 294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19" h="294481">
                    <a:moveTo>
                      <a:pt x="0" y="127794"/>
                    </a:moveTo>
                    <a:cubicBezTo>
                      <a:pt x="105965" y="63897"/>
                      <a:pt x="211931" y="0"/>
                      <a:pt x="238125" y="27781"/>
                    </a:cubicBezTo>
                    <a:cubicBezTo>
                      <a:pt x="264319" y="55562"/>
                      <a:pt x="157163" y="294481"/>
                      <a:pt x="157163" y="294481"/>
                    </a:cubicBezTo>
                    <a:lnTo>
                      <a:pt x="157163" y="294481"/>
                    </a:lnTo>
                    <a:lnTo>
                      <a:pt x="0" y="127794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Freeform 147"/>
              <p:cNvSpPr/>
              <p:nvPr/>
            </p:nvSpPr>
            <p:spPr>
              <a:xfrm flipH="1" flipV="1">
                <a:off x="1209552" y="3047118"/>
                <a:ext cx="277812" cy="319025"/>
              </a:xfrm>
              <a:custGeom>
                <a:avLst/>
                <a:gdLst>
                  <a:gd name="connsiteX0" fmla="*/ 0 w 264319"/>
                  <a:gd name="connsiteY0" fmla="*/ 127794 h 294481"/>
                  <a:gd name="connsiteX1" fmla="*/ 238125 w 264319"/>
                  <a:gd name="connsiteY1" fmla="*/ 27781 h 294481"/>
                  <a:gd name="connsiteX2" fmla="*/ 157163 w 264319"/>
                  <a:gd name="connsiteY2" fmla="*/ 294481 h 294481"/>
                  <a:gd name="connsiteX3" fmla="*/ 157163 w 264319"/>
                  <a:gd name="connsiteY3" fmla="*/ 294481 h 294481"/>
                  <a:gd name="connsiteX4" fmla="*/ 0 w 264319"/>
                  <a:gd name="connsiteY4" fmla="*/ 127794 h 294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19" h="294481">
                    <a:moveTo>
                      <a:pt x="0" y="127794"/>
                    </a:moveTo>
                    <a:cubicBezTo>
                      <a:pt x="105965" y="63897"/>
                      <a:pt x="211931" y="0"/>
                      <a:pt x="238125" y="27781"/>
                    </a:cubicBezTo>
                    <a:cubicBezTo>
                      <a:pt x="264319" y="55562"/>
                      <a:pt x="157163" y="294481"/>
                      <a:pt x="157163" y="294481"/>
                    </a:cubicBezTo>
                    <a:lnTo>
                      <a:pt x="157163" y="294481"/>
                    </a:lnTo>
                    <a:lnTo>
                      <a:pt x="0" y="127794"/>
                    </a:lnTo>
                    <a:close/>
                  </a:path>
                </a:pathLst>
              </a:custGeom>
              <a:noFill/>
              <a:ln w="127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Freeform 148"/>
              <p:cNvSpPr/>
              <p:nvPr/>
            </p:nvSpPr>
            <p:spPr>
              <a:xfrm>
                <a:off x="958727" y="3070926"/>
                <a:ext cx="263525" cy="293629"/>
              </a:xfrm>
              <a:custGeom>
                <a:avLst/>
                <a:gdLst>
                  <a:gd name="connsiteX0" fmla="*/ 0 w 264319"/>
                  <a:gd name="connsiteY0" fmla="*/ 127794 h 294481"/>
                  <a:gd name="connsiteX1" fmla="*/ 238125 w 264319"/>
                  <a:gd name="connsiteY1" fmla="*/ 27781 h 294481"/>
                  <a:gd name="connsiteX2" fmla="*/ 157163 w 264319"/>
                  <a:gd name="connsiteY2" fmla="*/ 294481 h 294481"/>
                  <a:gd name="connsiteX3" fmla="*/ 157163 w 264319"/>
                  <a:gd name="connsiteY3" fmla="*/ 294481 h 294481"/>
                  <a:gd name="connsiteX4" fmla="*/ 0 w 264319"/>
                  <a:gd name="connsiteY4" fmla="*/ 127794 h 294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19" h="294481">
                    <a:moveTo>
                      <a:pt x="0" y="127794"/>
                    </a:moveTo>
                    <a:cubicBezTo>
                      <a:pt x="105965" y="63897"/>
                      <a:pt x="211931" y="0"/>
                      <a:pt x="238125" y="27781"/>
                    </a:cubicBezTo>
                    <a:cubicBezTo>
                      <a:pt x="264319" y="55562"/>
                      <a:pt x="157163" y="294481"/>
                      <a:pt x="157163" y="294481"/>
                    </a:cubicBezTo>
                    <a:lnTo>
                      <a:pt x="157163" y="294481"/>
                    </a:lnTo>
                    <a:lnTo>
                      <a:pt x="0" y="127794"/>
                    </a:lnTo>
                    <a:close/>
                  </a:path>
                </a:pathLst>
              </a:custGeom>
              <a:solidFill>
                <a:schemeClr val="bg1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Freeform 149"/>
              <p:cNvSpPr/>
              <p:nvPr/>
            </p:nvSpPr>
            <p:spPr>
              <a:xfrm flipH="1" flipV="1">
                <a:off x="1000002" y="3366143"/>
                <a:ext cx="277812" cy="319024"/>
              </a:xfrm>
              <a:custGeom>
                <a:avLst/>
                <a:gdLst>
                  <a:gd name="connsiteX0" fmla="*/ 0 w 264319"/>
                  <a:gd name="connsiteY0" fmla="*/ 127794 h 294481"/>
                  <a:gd name="connsiteX1" fmla="*/ 238125 w 264319"/>
                  <a:gd name="connsiteY1" fmla="*/ 27781 h 294481"/>
                  <a:gd name="connsiteX2" fmla="*/ 157163 w 264319"/>
                  <a:gd name="connsiteY2" fmla="*/ 294481 h 294481"/>
                  <a:gd name="connsiteX3" fmla="*/ 157163 w 264319"/>
                  <a:gd name="connsiteY3" fmla="*/ 294481 h 294481"/>
                  <a:gd name="connsiteX4" fmla="*/ 0 w 264319"/>
                  <a:gd name="connsiteY4" fmla="*/ 127794 h 294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19" h="294481">
                    <a:moveTo>
                      <a:pt x="0" y="127794"/>
                    </a:moveTo>
                    <a:cubicBezTo>
                      <a:pt x="105965" y="63897"/>
                      <a:pt x="211931" y="0"/>
                      <a:pt x="238125" y="27781"/>
                    </a:cubicBezTo>
                    <a:cubicBezTo>
                      <a:pt x="264319" y="55562"/>
                      <a:pt x="157163" y="294481"/>
                      <a:pt x="157163" y="294481"/>
                    </a:cubicBezTo>
                    <a:lnTo>
                      <a:pt x="157163" y="294481"/>
                    </a:lnTo>
                    <a:lnTo>
                      <a:pt x="0" y="127794"/>
                    </a:lnTo>
                    <a:close/>
                  </a:path>
                </a:pathLst>
              </a:custGeom>
              <a:noFill/>
              <a:ln w="127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Freeform 151"/>
              <p:cNvSpPr/>
              <p:nvPr/>
            </p:nvSpPr>
            <p:spPr>
              <a:xfrm flipV="1">
                <a:off x="2806576" y="3128065"/>
                <a:ext cx="282575" cy="338070"/>
              </a:xfrm>
              <a:custGeom>
                <a:avLst/>
                <a:gdLst>
                  <a:gd name="connsiteX0" fmla="*/ 0 w 264319"/>
                  <a:gd name="connsiteY0" fmla="*/ 127794 h 294481"/>
                  <a:gd name="connsiteX1" fmla="*/ 238125 w 264319"/>
                  <a:gd name="connsiteY1" fmla="*/ 27781 h 294481"/>
                  <a:gd name="connsiteX2" fmla="*/ 157163 w 264319"/>
                  <a:gd name="connsiteY2" fmla="*/ 294481 h 294481"/>
                  <a:gd name="connsiteX3" fmla="*/ 157163 w 264319"/>
                  <a:gd name="connsiteY3" fmla="*/ 294481 h 294481"/>
                  <a:gd name="connsiteX4" fmla="*/ 0 w 264319"/>
                  <a:gd name="connsiteY4" fmla="*/ 127794 h 294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19" h="294481">
                    <a:moveTo>
                      <a:pt x="0" y="127794"/>
                    </a:moveTo>
                    <a:cubicBezTo>
                      <a:pt x="105965" y="63897"/>
                      <a:pt x="211931" y="0"/>
                      <a:pt x="238125" y="27781"/>
                    </a:cubicBezTo>
                    <a:cubicBezTo>
                      <a:pt x="264319" y="55562"/>
                      <a:pt x="157163" y="294481"/>
                      <a:pt x="157163" y="294481"/>
                    </a:cubicBezTo>
                    <a:lnTo>
                      <a:pt x="157163" y="294481"/>
                    </a:lnTo>
                    <a:lnTo>
                      <a:pt x="0" y="127794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Freeform 153"/>
              <p:cNvSpPr/>
              <p:nvPr/>
            </p:nvSpPr>
            <p:spPr>
              <a:xfrm flipH="1">
                <a:off x="2738313" y="3435979"/>
                <a:ext cx="285750" cy="339658"/>
              </a:xfrm>
              <a:custGeom>
                <a:avLst/>
                <a:gdLst>
                  <a:gd name="connsiteX0" fmla="*/ 0 w 264319"/>
                  <a:gd name="connsiteY0" fmla="*/ 127794 h 294481"/>
                  <a:gd name="connsiteX1" fmla="*/ 238125 w 264319"/>
                  <a:gd name="connsiteY1" fmla="*/ 27781 h 294481"/>
                  <a:gd name="connsiteX2" fmla="*/ 157163 w 264319"/>
                  <a:gd name="connsiteY2" fmla="*/ 294481 h 294481"/>
                  <a:gd name="connsiteX3" fmla="*/ 157163 w 264319"/>
                  <a:gd name="connsiteY3" fmla="*/ 294481 h 294481"/>
                  <a:gd name="connsiteX4" fmla="*/ 0 w 264319"/>
                  <a:gd name="connsiteY4" fmla="*/ 127794 h 294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19" h="294481">
                    <a:moveTo>
                      <a:pt x="0" y="127794"/>
                    </a:moveTo>
                    <a:cubicBezTo>
                      <a:pt x="105965" y="63897"/>
                      <a:pt x="211931" y="0"/>
                      <a:pt x="238125" y="27781"/>
                    </a:cubicBezTo>
                    <a:cubicBezTo>
                      <a:pt x="264319" y="55562"/>
                      <a:pt x="157163" y="294481"/>
                      <a:pt x="157163" y="294481"/>
                    </a:cubicBezTo>
                    <a:lnTo>
                      <a:pt x="157163" y="294481"/>
                    </a:lnTo>
                    <a:lnTo>
                      <a:pt x="0" y="127794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56" name="Freeform 155"/>
              <p:cNvSpPr/>
              <p:nvPr/>
            </p:nvSpPr>
            <p:spPr>
              <a:xfrm flipV="1">
                <a:off x="3024063" y="3383601"/>
                <a:ext cx="282575" cy="338071"/>
              </a:xfrm>
              <a:custGeom>
                <a:avLst/>
                <a:gdLst>
                  <a:gd name="connsiteX0" fmla="*/ 0 w 264319"/>
                  <a:gd name="connsiteY0" fmla="*/ 127794 h 294481"/>
                  <a:gd name="connsiteX1" fmla="*/ 238125 w 264319"/>
                  <a:gd name="connsiteY1" fmla="*/ 27781 h 294481"/>
                  <a:gd name="connsiteX2" fmla="*/ 157163 w 264319"/>
                  <a:gd name="connsiteY2" fmla="*/ 294481 h 294481"/>
                  <a:gd name="connsiteX3" fmla="*/ 157163 w 264319"/>
                  <a:gd name="connsiteY3" fmla="*/ 294481 h 294481"/>
                  <a:gd name="connsiteX4" fmla="*/ 0 w 264319"/>
                  <a:gd name="connsiteY4" fmla="*/ 127794 h 294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19" h="294481">
                    <a:moveTo>
                      <a:pt x="0" y="127794"/>
                    </a:moveTo>
                    <a:cubicBezTo>
                      <a:pt x="105965" y="63897"/>
                      <a:pt x="211931" y="0"/>
                      <a:pt x="238125" y="27781"/>
                    </a:cubicBezTo>
                    <a:cubicBezTo>
                      <a:pt x="264319" y="55562"/>
                      <a:pt x="157163" y="294481"/>
                      <a:pt x="157163" y="294481"/>
                    </a:cubicBezTo>
                    <a:lnTo>
                      <a:pt x="157163" y="294481"/>
                    </a:lnTo>
                    <a:lnTo>
                      <a:pt x="0" y="127794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34" name="Rectangle 133"/>
            <p:cNvSpPr/>
            <p:nvPr/>
          </p:nvSpPr>
          <p:spPr bwMode="auto">
            <a:xfrm>
              <a:off x="3419599" y="5636695"/>
              <a:ext cx="144462" cy="1444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pic>
          <p:nvPicPr>
            <p:cNvPr id="98332" name="Picture 2" descr="http://t3.gstatic.com/images?q=tbn:ANd9GcRTmgk4oFR96eobHfcIyl46nPwPZjCO5oK4RiGXGHrOe6sj7t8GjA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72" t="34769" r="40472" b="43486"/>
            <a:stretch>
              <a:fillRect/>
            </a:stretch>
          </p:blipFill>
          <p:spPr bwMode="auto">
            <a:xfrm>
              <a:off x="3490913" y="4846638"/>
              <a:ext cx="360362" cy="36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" name="Rectangle 132"/>
            <p:cNvSpPr/>
            <p:nvPr/>
          </p:nvSpPr>
          <p:spPr bwMode="auto">
            <a:xfrm>
              <a:off x="3419599" y="5133556"/>
              <a:ext cx="144462" cy="144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2065427" y="5643031"/>
              <a:ext cx="71438" cy="714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3492589" y="5143067"/>
              <a:ext cx="71437" cy="714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2062253" y="4627231"/>
              <a:ext cx="71438" cy="714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pic>
        <p:nvPicPr>
          <p:cNvPr id="98325" name="Picture 82" descr="Sine Wave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4" t="20039" r="39003" b="40001"/>
          <a:stretch>
            <a:fillRect/>
          </a:stretch>
        </p:blipFill>
        <p:spPr bwMode="auto">
          <a:xfrm>
            <a:off x="7235825" y="5589588"/>
            <a:ext cx="12525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Rectangle 2"/>
          <p:cNvSpPr txBox="1">
            <a:spLocks noChangeArrowheads="1"/>
          </p:cNvSpPr>
          <p:nvPr/>
        </p:nvSpPr>
        <p:spPr>
          <a:xfrm>
            <a:off x="1150938" y="333375"/>
            <a:ext cx="7793037" cy="1462088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GB" sz="28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n-GB" sz="28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en-GB" sz="2800" kern="0" dirty="0">
                <a:solidFill>
                  <a:schemeClr val="tx2"/>
                </a:solidFill>
                <a:effectLst>
                  <a:outerShdw blurRad="50800" dist="50800" dir="246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Coherent and Incoherent Scattering …</a:t>
            </a:r>
          </a:p>
        </p:txBody>
      </p:sp>
      <p:grpSp>
        <p:nvGrpSpPr>
          <p:cNvPr id="233" name="Group 171"/>
          <p:cNvGrpSpPr>
            <a:grpSpLocks/>
          </p:cNvGrpSpPr>
          <p:nvPr/>
        </p:nvGrpSpPr>
        <p:grpSpPr bwMode="auto">
          <a:xfrm>
            <a:off x="684212" y="2636838"/>
            <a:ext cx="3959226" cy="3144838"/>
            <a:chOff x="539874" y="2636912"/>
            <a:chExt cx="3959225" cy="3144216"/>
          </a:xfrm>
        </p:grpSpPr>
        <p:grpSp>
          <p:nvGrpSpPr>
            <p:cNvPr id="234" name="Group 106"/>
            <p:cNvGrpSpPr>
              <a:grpSpLocks/>
            </p:cNvGrpSpPr>
            <p:nvPr/>
          </p:nvGrpSpPr>
          <p:grpSpPr bwMode="auto">
            <a:xfrm>
              <a:off x="539874" y="2636912"/>
              <a:ext cx="3959225" cy="3144216"/>
              <a:chOff x="479301" y="2601119"/>
              <a:chExt cx="3959225" cy="3144216"/>
            </a:xfrm>
          </p:grpSpPr>
          <p:cxnSp>
            <p:nvCxnSpPr>
              <p:cNvPr id="241" name="Straight Connector 240"/>
              <p:cNvCxnSpPr/>
              <p:nvPr/>
            </p:nvCxnSpPr>
            <p:spPr>
              <a:xfrm>
                <a:off x="695202" y="4521615"/>
                <a:ext cx="28797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>
                <a:off x="695202" y="4018476"/>
                <a:ext cx="295274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>
                <a:off x="695202" y="5026340"/>
                <a:ext cx="295274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>
                <a:off x="766639" y="5529478"/>
                <a:ext cx="288131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5" name="Group 28"/>
              <p:cNvGrpSpPr>
                <a:grpSpLocks/>
              </p:cNvGrpSpPr>
              <p:nvPr/>
            </p:nvGrpSpPr>
            <p:grpSpPr bwMode="auto">
              <a:xfrm>
                <a:off x="1127001" y="3802162"/>
                <a:ext cx="431800" cy="935038"/>
                <a:chOff x="1979712" y="3573016"/>
                <a:chExt cx="432048" cy="936104"/>
              </a:xfrm>
            </p:grpSpPr>
            <p:pic>
              <p:nvPicPr>
                <p:cNvPr id="313" name="Picture 2" descr="http://t3.gstatic.com/images?q=tbn:ANd9GcRTmgk4oFR96eobHfcIyl46nPwPZjCO5oK4RiGXGHrOe6sj7t8GjA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272" t="34769" r="40472" b="43486"/>
                <a:stretch>
                  <a:fillRect/>
                </a:stretch>
              </p:blipFill>
              <p:spPr bwMode="auto">
                <a:xfrm>
                  <a:off x="2051720" y="3573016"/>
                  <a:ext cx="360040" cy="36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4" name="Picture 2" descr="http://t3.gstatic.com/images?q=tbn:ANd9GcRTmgk4oFR96eobHfcIyl46nPwPZjCO5oK4RiGXGHrOe6sj7t8GjA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272" t="34769" r="40472" b="43486"/>
                <a:stretch>
                  <a:fillRect/>
                </a:stretch>
              </p:blipFill>
              <p:spPr bwMode="auto">
                <a:xfrm>
                  <a:off x="2051720" y="4077072"/>
                  <a:ext cx="360040" cy="36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15" name="Rectangle 314"/>
                <p:cNvSpPr/>
                <p:nvPr/>
              </p:nvSpPr>
              <p:spPr>
                <a:xfrm>
                  <a:off x="1979713" y="3861082"/>
                  <a:ext cx="144545" cy="1445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16" name="Rectangle 315"/>
                <p:cNvSpPr/>
                <p:nvPr/>
              </p:nvSpPr>
              <p:spPr>
                <a:xfrm>
                  <a:off x="1979713" y="4364793"/>
                  <a:ext cx="144545" cy="1445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46" name="Group 29"/>
              <p:cNvGrpSpPr>
                <a:grpSpLocks/>
              </p:cNvGrpSpPr>
              <p:nvPr/>
            </p:nvGrpSpPr>
            <p:grpSpPr bwMode="auto">
              <a:xfrm>
                <a:off x="479301" y="3802162"/>
                <a:ext cx="431800" cy="935038"/>
                <a:chOff x="1979712" y="3573016"/>
                <a:chExt cx="432048" cy="936104"/>
              </a:xfrm>
            </p:grpSpPr>
            <p:pic>
              <p:nvPicPr>
                <p:cNvPr id="309" name="Picture 2" descr="http://t3.gstatic.com/images?q=tbn:ANd9GcRTmgk4oFR96eobHfcIyl46nPwPZjCO5oK4RiGXGHrOe6sj7t8GjA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272" t="34769" r="40472" b="43486"/>
                <a:stretch>
                  <a:fillRect/>
                </a:stretch>
              </p:blipFill>
              <p:spPr bwMode="auto">
                <a:xfrm>
                  <a:off x="2051720" y="3573016"/>
                  <a:ext cx="360040" cy="36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0" name="Picture 2" descr="http://t3.gstatic.com/images?q=tbn:ANd9GcRTmgk4oFR96eobHfcIyl46nPwPZjCO5oK4RiGXGHrOe6sj7t8GjA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272" t="34769" r="40472" b="43486"/>
                <a:stretch>
                  <a:fillRect/>
                </a:stretch>
              </p:blipFill>
              <p:spPr bwMode="auto">
                <a:xfrm>
                  <a:off x="2051720" y="4077072"/>
                  <a:ext cx="360040" cy="36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11" name="Rectangle 310"/>
                <p:cNvSpPr/>
                <p:nvPr/>
              </p:nvSpPr>
              <p:spPr>
                <a:xfrm>
                  <a:off x="1979713" y="3861082"/>
                  <a:ext cx="144545" cy="1445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12" name="Rectangle 311"/>
                <p:cNvSpPr/>
                <p:nvPr/>
              </p:nvSpPr>
              <p:spPr>
                <a:xfrm>
                  <a:off x="1979713" y="4364793"/>
                  <a:ext cx="144545" cy="1445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47" name="Group 28"/>
              <p:cNvGrpSpPr>
                <a:grpSpLocks/>
              </p:cNvGrpSpPr>
              <p:nvPr/>
            </p:nvGrpSpPr>
            <p:grpSpPr bwMode="auto">
              <a:xfrm>
                <a:off x="3359026" y="3802162"/>
                <a:ext cx="431800" cy="935038"/>
                <a:chOff x="1979712" y="3573016"/>
                <a:chExt cx="432048" cy="936104"/>
              </a:xfrm>
            </p:grpSpPr>
            <p:pic>
              <p:nvPicPr>
                <p:cNvPr id="305" name="Picture 2" descr="http://t3.gstatic.com/images?q=tbn:ANd9GcRTmgk4oFR96eobHfcIyl46nPwPZjCO5oK4RiGXGHrOe6sj7t8GjA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272" t="34769" r="40472" b="43486"/>
                <a:stretch>
                  <a:fillRect/>
                </a:stretch>
              </p:blipFill>
              <p:spPr bwMode="auto">
                <a:xfrm>
                  <a:off x="2051720" y="3573016"/>
                  <a:ext cx="360040" cy="36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6" name="Picture 2" descr="http://t3.gstatic.com/images?q=tbn:ANd9GcRTmgk4oFR96eobHfcIyl46nPwPZjCO5oK4RiGXGHrOe6sj7t8GjA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272" t="34769" r="40472" b="43486"/>
                <a:stretch>
                  <a:fillRect/>
                </a:stretch>
              </p:blipFill>
              <p:spPr bwMode="auto">
                <a:xfrm>
                  <a:off x="2051720" y="4077072"/>
                  <a:ext cx="360040" cy="36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07" name="Rectangle 306"/>
                <p:cNvSpPr/>
                <p:nvPr/>
              </p:nvSpPr>
              <p:spPr>
                <a:xfrm>
                  <a:off x="1979712" y="3861082"/>
                  <a:ext cx="144545" cy="1445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8" name="Rectangle 307"/>
                <p:cNvSpPr/>
                <p:nvPr/>
              </p:nvSpPr>
              <p:spPr>
                <a:xfrm>
                  <a:off x="1979712" y="4364793"/>
                  <a:ext cx="144545" cy="1445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48" name="Group 29"/>
              <p:cNvGrpSpPr>
                <a:grpSpLocks/>
              </p:cNvGrpSpPr>
              <p:nvPr/>
            </p:nvGrpSpPr>
            <p:grpSpPr bwMode="auto">
              <a:xfrm>
                <a:off x="2639889" y="3802162"/>
                <a:ext cx="431800" cy="935038"/>
                <a:chOff x="1979712" y="3573016"/>
                <a:chExt cx="432048" cy="936104"/>
              </a:xfrm>
            </p:grpSpPr>
            <p:pic>
              <p:nvPicPr>
                <p:cNvPr id="301" name="Picture 2" descr="http://t3.gstatic.com/images?q=tbn:ANd9GcRTmgk4oFR96eobHfcIyl46nPwPZjCO5oK4RiGXGHrOe6sj7t8GjA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272" t="34769" r="40472" b="43486"/>
                <a:stretch>
                  <a:fillRect/>
                </a:stretch>
              </p:blipFill>
              <p:spPr bwMode="auto">
                <a:xfrm>
                  <a:off x="2051720" y="3573016"/>
                  <a:ext cx="360040" cy="36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2" name="Picture 2" descr="http://t3.gstatic.com/images?q=tbn:ANd9GcRTmgk4oFR96eobHfcIyl46nPwPZjCO5oK4RiGXGHrOe6sj7t8GjA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272" t="34769" r="40472" b="43486"/>
                <a:stretch>
                  <a:fillRect/>
                </a:stretch>
              </p:blipFill>
              <p:spPr bwMode="auto">
                <a:xfrm>
                  <a:off x="2051720" y="4077072"/>
                  <a:ext cx="360040" cy="36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03" name="Rectangle 302"/>
                <p:cNvSpPr/>
                <p:nvPr/>
              </p:nvSpPr>
              <p:spPr>
                <a:xfrm>
                  <a:off x="1979711" y="3861082"/>
                  <a:ext cx="144546" cy="1445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4" name="Rectangle 303"/>
                <p:cNvSpPr/>
                <p:nvPr/>
              </p:nvSpPr>
              <p:spPr>
                <a:xfrm>
                  <a:off x="1979711" y="4364793"/>
                  <a:ext cx="144546" cy="1445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49" name="Group 34"/>
              <p:cNvGrpSpPr>
                <a:grpSpLocks/>
              </p:cNvGrpSpPr>
              <p:nvPr/>
            </p:nvGrpSpPr>
            <p:grpSpPr bwMode="auto">
              <a:xfrm>
                <a:off x="1919164" y="3802162"/>
                <a:ext cx="431800" cy="935038"/>
                <a:chOff x="1979712" y="3573016"/>
                <a:chExt cx="432048" cy="936104"/>
              </a:xfrm>
            </p:grpSpPr>
            <p:pic>
              <p:nvPicPr>
                <p:cNvPr id="297" name="Picture 2" descr="http://t3.gstatic.com/images?q=tbn:ANd9GcRTmgk4oFR96eobHfcIyl46nPwPZjCO5oK4RiGXGHrOe6sj7t8GjA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272" t="34769" r="40472" b="43486"/>
                <a:stretch>
                  <a:fillRect/>
                </a:stretch>
              </p:blipFill>
              <p:spPr bwMode="auto">
                <a:xfrm>
                  <a:off x="2051720" y="3573016"/>
                  <a:ext cx="360040" cy="36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8" name="Picture 2" descr="http://t3.gstatic.com/images?q=tbn:ANd9GcRTmgk4oFR96eobHfcIyl46nPwPZjCO5oK4RiGXGHrOe6sj7t8GjA"/>
                <p:cNvPicPr>
                  <a:picLocks noChangeAspect="1" noChangeArrowheads="1"/>
                </p:cNvPicPr>
                <p:nvPr/>
              </p:nvPicPr>
              <p:blipFill>
                <a:blip r:embed="rId7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272" t="34769" r="40472" b="43486"/>
                <a:stretch>
                  <a:fillRect/>
                </a:stretch>
              </p:blipFill>
              <p:spPr bwMode="auto">
                <a:xfrm>
                  <a:off x="2051720" y="4077072"/>
                  <a:ext cx="360040" cy="36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99" name="Rectangle 298"/>
                <p:cNvSpPr/>
                <p:nvPr/>
              </p:nvSpPr>
              <p:spPr>
                <a:xfrm>
                  <a:off x="1979712" y="3861082"/>
                  <a:ext cx="144546" cy="1445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0" name="Rectangle 299"/>
                <p:cNvSpPr/>
                <p:nvPr/>
              </p:nvSpPr>
              <p:spPr>
                <a:xfrm>
                  <a:off x="1979712" y="4364793"/>
                  <a:ext cx="144546" cy="1445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250" name="Text Box 73"/>
              <p:cNvSpPr txBox="1">
                <a:spLocks noChangeArrowheads="1"/>
              </p:cNvSpPr>
              <p:nvPr/>
            </p:nvSpPr>
            <p:spPr bwMode="auto">
              <a:xfrm>
                <a:off x="4151189" y="4594325"/>
                <a:ext cx="287337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6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2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GB" altLang="en-US" sz="1800">
                    <a:solidFill>
                      <a:srgbClr val="000000"/>
                    </a:solidFill>
                  </a:rPr>
                  <a:t>d</a:t>
                </a:r>
              </a:p>
            </p:txBody>
          </p:sp>
          <p:grpSp>
            <p:nvGrpSpPr>
              <p:cNvPr id="251" name="Group 144"/>
              <p:cNvGrpSpPr>
                <a:grpSpLocks/>
              </p:cNvGrpSpPr>
              <p:nvPr/>
            </p:nvGrpSpPr>
            <p:grpSpPr bwMode="auto">
              <a:xfrm>
                <a:off x="479301" y="4810225"/>
                <a:ext cx="3311525" cy="935037"/>
                <a:chOff x="539552" y="5013176"/>
                <a:chExt cx="3312368" cy="936104"/>
              </a:xfrm>
            </p:grpSpPr>
            <p:grpSp>
              <p:nvGrpSpPr>
                <p:cNvPr id="272" name="Group 28"/>
                <p:cNvGrpSpPr>
                  <a:grpSpLocks/>
                </p:cNvGrpSpPr>
                <p:nvPr/>
              </p:nvGrpSpPr>
              <p:grpSpPr bwMode="auto">
                <a:xfrm>
                  <a:off x="1187624" y="5013176"/>
                  <a:ext cx="432048" cy="936104"/>
                  <a:chOff x="1979712" y="3573016"/>
                  <a:chExt cx="432048" cy="936104"/>
                </a:xfrm>
              </p:grpSpPr>
              <p:pic>
                <p:nvPicPr>
                  <p:cNvPr id="293" name="Picture 2" descr="http://t3.gstatic.com/images?q=tbn:ANd9GcRTmgk4oFR96eobHfcIyl46nPwPZjCO5oK4RiGXGHrOe6sj7t8GjA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8272" t="34769" r="40472" b="43486"/>
                  <a:stretch>
                    <a:fillRect/>
                  </a:stretch>
                </p:blipFill>
                <p:spPr bwMode="auto">
                  <a:xfrm>
                    <a:off x="2051720" y="3573016"/>
                    <a:ext cx="360040" cy="3600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94" name="Picture 2" descr="http://t3.gstatic.com/images?q=tbn:ANd9GcRTmgk4oFR96eobHfcIyl46nPwPZjCO5oK4RiGXGHrOe6sj7t8GjA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8272" t="34769" r="40472" b="43486"/>
                  <a:stretch>
                    <a:fillRect/>
                  </a:stretch>
                </p:blipFill>
                <p:spPr bwMode="auto">
                  <a:xfrm>
                    <a:off x="2051720" y="4077072"/>
                    <a:ext cx="360040" cy="3600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95" name="Rectangle 294"/>
                  <p:cNvSpPr/>
                  <p:nvPr/>
                </p:nvSpPr>
                <p:spPr>
                  <a:xfrm>
                    <a:off x="1979506" y="3860882"/>
                    <a:ext cx="144499" cy="1445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96" name="Rectangle 295"/>
                  <p:cNvSpPr/>
                  <p:nvPr/>
                </p:nvSpPr>
                <p:spPr>
                  <a:xfrm>
                    <a:off x="1979506" y="4364595"/>
                    <a:ext cx="144499" cy="1445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273" name="Group 29"/>
                <p:cNvGrpSpPr>
                  <a:grpSpLocks/>
                </p:cNvGrpSpPr>
                <p:nvPr/>
              </p:nvGrpSpPr>
              <p:grpSpPr bwMode="auto">
                <a:xfrm>
                  <a:off x="539552" y="5013176"/>
                  <a:ext cx="432048" cy="936104"/>
                  <a:chOff x="1979712" y="3573016"/>
                  <a:chExt cx="432048" cy="936104"/>
                </a:xfrm>
              </p:grpSpPr>
              <p:pic>
                <p:nvPicPr>
                  <p:cNvPr id="289" name="Picture 2" descr="http://t3.gstatic.com/images?q=tbn:ANd9GcRTmgk4oFR96eobHfcIyl46nPwPZjCO5oK4RiGXGHrOe6sj7t8GjA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saturation sat="66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8272" t="34769" r="40472" b="43486"/>
                  <a:stretch>
                    <a:fillRect/>
                  </a:stretch>
                </p:blipFill>
                <p:spPr bwMode="auto">
                  <a:xfrm>
                    <a:off x="2051720" y="3573016"/>
                    <a:ext cx="360040" cy="3600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90" name="Picture 2" descr="http://t3.gstatic.com/images?q=tbn:ANd9GcRTmgk4oFR96eobHfcIyl46nPwPZjCO5oK4RiGXGHrOe6sj7t8GjA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8272" t="34769" r="40472" b="43486"/>
                  <a:stretch>
                    <a:fillRect/>
                  </a:stretch>
                </p:blipFill>
                <p:spPr bwMode="auto">
                  <a:xfrm>
                    <a:off x="2051720" y="4077072"/>
                    <a:ext cx="360040" cy="3600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91" name="Rectangle 290"/>
                  <p:cNvSpPr/>
                  <p:nvPr/>
                </p:nvSpPr>
                <p:spPr>
                  <a:xfrm>
                    <a:off x="1979713" y="3860882"/>
                    <a:ext cx="144499" cy="1445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92" name="Rectangle 291"/>
                  <p:cNvSpPr/>
                  <p:nvPr/>
                </p:nvSpPr>
                <p:spPr>
                  <a:xfrm>
                    <a:off x="1979713" y="4364595"/>
                    <a:ext cx="144499" cy="1445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274" name="Group 28"/>
                <p:cNvGrpSpPr>
                  <a:grpSpLocks/>
                </p:cNvGrpSpPr>
                <p:nvPr/>
              </p:nvGrpSpPr>
              <p:grpSpPr bwMode="auto">
                <a:xfrm>
                  <a:off x="3419872" y="5013176"/>
                  <a:ext cx="432048" cy="936104"/>
                  <a:chOff x="1979712" y="3573016"/>
                  <a:chExt cx="432048" cy="936104"/>
                </a:xfrm>
              </p:grpSpPr>
              <p:pic>
                <p:nvPicPr>
                  <p:cNvPr id="285" name="Picture 2" descr="http://t3.gstatic.com/images?q=tbn:ANd9GcRTmgk4oFR96eobHfcIyl46nPwPZjCO5oK4RiGXGHrOe6sj7t8GjA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8272" t="34769" r="40472" b="43486"/>
                  <a:stretch>
                    <a:fillRect/>
                  </a:stretch>
                </p:blipFill>
                <p:spPr bwMode="auto">
                  <a:xfrm>
                    <a:off x="2051720" y="3573016"/>
                    <a:ext cx="360040" cy="3600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86" name="Picture 2" descr="http://t3.gstatic.com/images?q=tbn:ANd9GcRTmgk4oFR96eobHfcIyl46nPwPZjCO5oK4RiGXGHrOe6sj7t8GjA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8272" t="34769" r="40472" b="43486"/>
                  <a:stretch>
                    <a:fillRect/>
                  </a:stretch>
                </p:blipFill>
                <p:spPr bwMode="auto">
                  <a:xfrm>
                    <a:off x="2051720" y="4077072"/>
                    <a:ext cx="360040" cy="3600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87" name="Rectangle 286"/>
                  <p:cNvSpPr/>
                  <p:nvPr/>
                </p:nvSpPr>
                <p:spPr>
                  <a:xfrm>
                    <a:off x="1979850" y="3860882"/>
                    <a:ext cx="144499" cy="1445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88" name="Rectangle 287"/>
                  <p:cNvSpPr/>
                  <p:nvPr/>
                </p:nvSpPr>
                <p:spPr>
                  <a:xfrm>
                    <a:off x="1979850" y="4364595"/>
                    <a:ext cx="144499" cy="1445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275" name="Group 29"/>
                <p:cNvGrpSpPr>
                  <a:grpSpLocks/>
                </p:cNvGrpSpPr>
                <p:nvPr/>
              </p:nvGrpSpPr>
              <p:grpSpPr bwMode="auto">
                <a:xfrm>
                  <a:off x="2699792" y="5013176"/>
                  <a:ext cx="432048" cy="936104"/>
                  <a:chOff x="1979712" y="3573016"/>
                  <a:chExt cx="432048" cy="936104"/>
                </a:xfrm>
              </p:grpSpPr>
              <p:pic>
                <p:nvPicPr>
                  <p:cNvPr id="281" name="Picture 2" descr="http://t3.gstatic.com/images?q=tbn:ANd9GcRTmgk4oFR96eobHfcIyl46nPwPZjCO5oK4RiGXGHrOe6sj7t8GjA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8272" t="34769" r="40472" b="43486"/>
                  <a:stretch>
                    <a:fillRect/>
                  </a:stretch>
                </p:blipFill>
                <p:spPr bwMode="auto">
                  <a:xfrm>
                    <a:off x="2051720" y="3573016"/>
                    <a:ext cx="360040" cy="3600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82" name="Picture 2" descr="http://t3.gstatic.com/images?q=tbn:ANd9GcRTmgk4oFR96eobHfcIyl46nPwPZjCO5oK4RiGXGHrOe6sj7t8GjA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saturation sat="66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8272" t="34769" r="40472" b="43486"/>
                  <a:stretch>
                    <a:fillRect/>
                  </a:stretch>
                </p:blipFill>
                <p:spPr bwMode="auto">
                  <a:xfrm>
                    <a:off x="2051720" y="4077072"/>
                    <a:ext cx="360040" cy="3600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83" name="Rectangle 282"/>
                  <p:cNvSpPr/>
                  <p:nvPr/>
                </p:nvSpPr>
                <p:spPr>
                  <a:xfrm>
                    <a:off x="1979022" y="3860882"/>
                    <a:ext cx="144499" cy="1445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84" name="Rectangle 283"/>
                  <p:cNvSpPr/>
                  <p:nvPr/>
                </p:nvSpPr>
                <p:spPr>
                  <a:xfrm>
                    <a:off x="1979022" y="4364595"/>
                    <a:ext cx="144499" cy="1445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276" name="Group 34"/>
                <p:cNvGrpSpPr>
                  <a:grpSpLocks/>
                </p:cNvGrpSpPr>
                <p:nvPr/>
              </p:nvGrpSpPr>
              <p:grpSpPr bwMode="auto">
                <a:xfrm>
                  <a:off x="1979712" y="5013176"/>
                  <a:ext cx="432048" cy="936104"/>
                  <a:chOff x="1979712" y="3573016"/>
                  <a:chExt cx="432048" cy="936104"/>
                </a:xfrm>
              </p:grpSpPr>
              <p:pic>
                <p:nvPicPr>
                  <p:cNvPr id="277" name="Picture 2" descr="http://t3.gstatic.com/images?q=tbn:ANd9GcRTmgk4oFR96eobHfcIyl46nPwPZjCO5oK4RiGXGHrOe6sj7t8GjA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8272" t="34769" r="40472" b="43486"/>
                  <a:stretch>
                    <a:fillRect/>
                  </a:stretch>
                </p:blipFill>
                <p:spPr bwMode="auto">
                  <a:xfrm>
                    <a:off x="2051720" y="3573016"/>
                    <a:ext cx="360040" cy="3600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78" name="Picture 2" descr="http://t3.gstatic.com/images?q=tbn:ANd9GcRTmgk4oFR96eobHfcIyl46nPwPZjCO5oK4RiGXGHrOe6sj7t8GjA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8272" t="34769" r="40472" b="43486"/>
                  <a:stretch>
                    <a:fillRect/>
                  </a:stretch>
                </p:blipFill>
                <p:spPr bwMode="auto">
                  <a:xfrm>
                    <a:off x="2051720" y="4077072"/>
                    <a:ext cx="360040" cy="3600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79" name="Rectangle 278"/>
                  <p:cNvSpPr/>
                  <p:nvPr/>
                </p:nvSpPr>
                <p:spPr>
                  <a:xfrm>
                    <a:off x="1979781" y="3860882"/>
                    <a:ext cx="144500" cy="1445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80" name="Rectangle 279"/>
                  <p:cNvSpPr/>
                  <p:nvPr/>
                </p:nvSpPr>
                <p:spPr>
                  <a:xfrm>
                    <a:off x="1979781" y="4364595"/>
                    <a:ext cx="144500" cy="1445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  <p:cxnSp>
            <p:nvCxnSpPr>
              <p:cNvPr id="252" name="Straight Arrow Connector 251"/>
              <p:cNvCxnSpPr/>
              <p:nvPr/>
            </p:nvCxnSpPr>
            <p:spPr>
              <a:xfrm rot="5400000">
                <a:off x="3683734" y="4773183"/>
                <a:ext cx="647572" cy="158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3" name="Line 30"/>
              <p:cNvSpPr>
                <a:spLocks noChangeShapeType="1"/>
              </p:cNvSpPr>
              <p:nvPr/>
            </p:nvSpPr>
            <p:spPr bwMode="auto">
              <a:xfrm>
                <a:off x="911151" y="3153569"/>
                <a:ext cx="1296987" cy="13684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4" name="Line 54"/>
              <p:cNvSpPr>
                <a:spLocks noChangeShapeType="1"/>
              </p:cNvSpPr>
              <p:nvPr/>
            </p:nvSpPr>
            <p:spPr bwMode="auto">
              <a:xfrm>
                <a:off x="2166283" y="4002166"/>
                <a:ext cx="15875" cy="4730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5" name="Line 62"/>
              <p:cNvSpPr>
                <a:spLocks noChangeShapeType="1"/>
              </p:cNvSpPr>
              <p:nvPr/>
            </p:nvSpPr>
            <p:spPr bwMode="auto">
              <a:xfrm flipH="1">
                <a:off x="1945357" y="3980656"/>
                <a:ext cx="260350" cy="2603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" name="Line 66"/>
              <p:cNvSpPr>
                <a:spLocks noChangeShapeType="1"/>
              </p:cNvSpPr>
              <p:nvPr/>
            </p:nvSpPr>
            <p:spPr bwMode="auto">
              <a:xfrm>
                <a:off x="2207295" y="4018756"/>
                <a:ext cx="231775" cy="2222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" name="Line 69"/>
              <p:cNvSpPr>
                <a:spLocks noChangeShapeType="1"/>
              </p:cNvSpPr>
              <p:nvPr/>
            </p:nvSpPr>
            <p:spPr bwMode="auto">
              <a:xfrm flipV="1">
                <a:off x="2208882" y="2601119"/>
                <a:ext cx="1231900" cy="1408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" name="Line 30"/>
              <p:cNvSpPr>
                <a:spLocks noChangeShapeType="1"/>
              </p:cNvSpPr>
              <p:nvPr/>
            </p:nvSpPr>
            <p:spPr bwMode="auto">
              <a:xfrm>
                <a:off x="973063" y="2659856"/>
                <a:ext cx="1235075" cy="13589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" name="Line 69"/>
              <p:cNvSpPr>
                <a:spLocks noChangeShapeType="1"/>
              </p:cNvSpPr>
              <p:nvPr/>
            </p:nvSpPr>
            <p:spPr bwMode="auto">
              <a:xfrm flipV="1">
                <a:off x="2207295" y="3153569"/>
                <a:ext cx="1204912" cy="13557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cxnSp>
            <p:nvCxnSpPr>
              <p:cNvPr id="261" name="Straight Arrow Connector 260"/>
              <p:cNvCxnSpPr/>
              <p:nvPr/>
            </p:nvCxnSpPr>
            <p:spPr>
              <a:xfrm rot="5400000" flipH="1" flipV="1">
                <a:off x="1054905" y="4809639"/>
                <a:ext cx="1368155" cy="503238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Arrow Connector 262"/>
              <p:cNvCxnSpPr>
                <a:endCxn id="253" idx="1"/>
              </p:cNvCxnSpPr>
              <p:nvPr/>
            </p:nvCxnSpPr>
            <p:spPr>
              <a:xfrm>
                <a:off x="1919164" y="4234333"/>
                <a:ext cx="288925" cy="287281"/>
              </a:xfrm>
              <a:prstGeom prst="straightConnector1">
                <a:avLst/>
              </a:prstGeom>
              <a:ln w="31750">
                <a:solidFill>
                  <a:srgbClr val="C00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4" name="Freeform 263"/>
              <p:cNvSpPr/>
              <p:nvPr/>
            </p:nvSpPr>
            <p:spPr>
              <a:xfrm>
                <a:off x="1168277" y="2751901"/>
                <a:ext cx="263525" cy="295217"/>
              </a:xfrm>
              <a:custGeom>
                <a:avLst/>
                <a:gdLst>
                  <a:gd name="connsiteX0" fmla="*/ 0 w 264319"/>
                  <a:gd name="connsiteY0" fmla="*/ 127794 h 294481"/>
                  <a:gd name="connsiteX1" fmla="*/ 238125 w 264319"/>
                  <a:gd name="connsiteY1" fmla="*/ 27781 h 294481"/>
                  <a:gd name="connsiteX2" fmla="*/ 157163 w 264319"/>
                  <a:gd name="connsiteY2" fmla="*/ 294481 h 294481"/>
                  <a:gd name="connsiteX3" fmla="*/ 157163 w 264319"/>
                  <a:gd name="connsiteY3" fmla="*/ 294481 h 294481"/>
                  <a:gd name="connsiteX4" fmla="*/ 0 w 264319"/>
                  <a:gd name="connsiteY4" fmla="*/ 127794 h 294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19" h="294481">
                    <a:moveTo>
                      <a:pt x="0" y="127794"/>
                    </a:moveTo>
                    <a:cubicBezTo>
                      <a:pt x="105965" y="63897"/>
                      <a:pt x="211931" y="0"/>
                      <a:pt x="238125" y="27781"/>
                    </a:cubicBezTo>
                    <a:cubicBezTo>
                      <a:pt x="264319" y="55562"/>
                      <a:pt x="157163" y="294481"/>
                      <a:pt x="157163" y="294481"/>
                    </a:cubicBezTo>
                    <a:lnTo>
                      <a:pt x="157163" y="294481"/>
                    </a:lnTo>
                    <a:lnTo>
                      <a:pt x="0" y="127794"/>
                    </a:lnTo>
                    <a:close/>
                  </a:path>
                </a:pathLst>
              </a:custGeom>
              <a:solidFill>
                <a:schemeClr val="bg1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65" name="Freeform 264"/>
              <p:cNvSpPr/>
              <p:nvPr/>
            </p:nvSpPr>
            <p:spPr>
              <a:xfrm flipH="1">
                <a:off x="2520826" y="3180442"/>
                <a:ext cx="285750" cy="339658"/>
              </a:xfrm>
              <a:custGeom>
                <a:avLst/>
                <a:gdLst>
                  <a:gd name="connsiteX0" fmla="*/ 0 w 264319"/>
                  <a:gd name="connsiteY0" fmla="*/ 127794 h 294481"/>
                  <a:gd name="connsiteX1" fmla="*/ 238125 w 264319"/>
                  <a:gd name="connsiteY1" fmla="*/ 27781 h 294481"/>
                  <a:gd name="connsiteX2" fmla="*/ 157163 w 264319"/>
                  <a:gd name="connsiteY2" fmla="*/ 294481 h 294481"/>
                  <a:gd name="connsiteX3" fmla="*/ 157163 w 264319"/>
                  <a:gd name="connsiteY3" fmla="*/ 294481 h 294481"/>
                  <a:gd name="connsiteX4" fmla="*/ 0 w 264319"/>
                  <a:gd name="connsiteY4" fmla="*/ 127794 h 294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19" h="294481">
                    <a:moveTo>
                      <a:pt x="0" y="127794"/>
                    </a:moveTo>
                    <a:cubicBezTo>
                      <a:pt x="105965" y="63897"/>
                      <a:pt x="211931" y="0"/>
                      <a:pt x="238125" y="27781"/>
                    </a:cubicBezTo>
                    <a:cubicBezTo>
                      <a:pt x="264319" y="55562"/>
                      <a:pt x="157163" y="294481"/>
                      <a:pt x="157163" y="294481"/>
                    </a:cubicBezTo>
                    <a:lnTo>
                      <a:pt x="157163" y="294481"/>
                    </a:lnTo>
                    <a:lnTo>
                      <a:pt x="0" y="127794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66" name="Freeform 265"/>
              <p:cNvSpPr/>
              <p:nvPr/>
            </p:nvSpPr>
            <p:spPr>
              <a:xfrm flipH="1" flipV="1">
                <a:off x="1209552" y="3047118"/>
                <a:ext cx="277812" cy="319025"/>
              </a:xfrm>
              <a:custGeom>
                <a:avLst/>
                <a:gdLst>
                  <a:gd name="connsiteX0" fmla="*/ 0 w 264319"/>
                  <a:gd name="connsiteY0" fmla="*/ 127794 h 294481"/>
                  <a:gd name="connsiteX1" fmla="*/ 238125 w 264319"/>
                  <a:gd name="connsiteY1" fmla="*/ 27781 h 294481"/>
                  <a:gd name="connsiteX2" fmla="*/ 157163 w 264319"/>
                  <a:gd name="connsiteY2" fmla="*/ 294481 h 294481"/>
                  <a:gd name="connsiteX3" fmla="*/ 157163 w 264319"/>
                  <a:gd name="connsiteY3" fmla="*/ 294481 h 294481"/>
                  <a:gd name="connsiteX4" fmla="*/ 0 w 264319"/>
                  <a:gd name="connsiteY4" fmla="*/ 127794 h 294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19" h="294481">
                    <a:moveTo>
                      <a:pt x="0" y="127794"/>
                    </a:moveTo>
                    <a:cubicBezTo>
                      <a:pt x="105965" y="63897"/>
                      <a:pt x="211931" y="0"/>
                      <a:pt x="238125" y="27781"/>
                    </a:cubicBezTo>
                    <a:cubicBezTo>
                      <a:pt x="264319" y="55562"/>
                      <a:pt x="157163" y="294481"/>
                      <a:pt x="157163" y="294481"/>
                    </a:cubicBezTo>
                    <a:lnTo>
                      <a:pt x="157163" y="294481"/>
                    </a:lnTo>
                    <a:lnTo>
                      <a:pt x="0" y="127794"/>
                    </a:lnTo>
                    <a:close/>
                  </a:path>
                </a:pathLst>
              </a:custGeom>
              <a:noFill/>
              <a:ln w="127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67" name="Freeform 266"/>
              <p:cNvSpPr/>
              <p:nvPr/>
            </p:nvSpPr>
            <p:spPr>
              <a:xfrm>
                <a:off x="958727" y="3070926"/>
                <a:ext cx="263525" cy="293629"/>
              </a:xfrm>
              <a:custGeom>
                <a:avLst/>
                <a:gdLst>
                  <a:gd name="connsiteX0" fmla="*/ 0 w 264319"/>
                  <a:gd name="connsiteY0" fmla="*/ 127794 h 294481"/>
                  <a:gd name="connsiteX1" fmla="*/ 238125 w 264319"/>
                  <a:gd name="connsiteY1" fmla="*/ 27781 h 294481"/>
                  <a:gd name="connsiteX2" fmla="*/ 157163 w 264319"/>
                  <a:gd name="connsiteY2" fmla="*/ 294481 h 294481"/>
                  <a:gd name="connsiteX3" fmla="*/ 157163 w 264319"/>
                  <a:gd name="connsiteY3" fmla="*/ 294481 h 294481"/>
                  <a:gd name="connsiteX4" fmla="*/ 0 w 264319"/>
                  <a:gd name="connsiteY4" fmla="*/ 127794 h 294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19" h="294481">
                    <a:moveTo>
                      <a:pt x="0" y="127794"/>
                    </a:moveTo>
                    <a:cubicBezTo>
                      <a:pt x="105965" y="63897"/>
                      <a:pt x="211931" y="0"/>
                      <a:pt x="238125" y="27781"/>
                    </a:cubicBezTo>
                    <a:cubicBezTo>
                      <a:pt x="264319" y="55562"/>
                      <a:pt x="157163" y="294481"/>
                      <a:pt x="157163" y="294481"/>
                    </a:cubicBezTo>
                    <a:lnTo>
                      <a:pt x="157163" y="294481"/>
                    </a:lnTo>
                    <a:lnTo>
                      <a:pt x="0" y="127794"/>
                    </a:lnTo>
                    <a:close/>
                  </a:path>
                </a:pathLst>
              </a:custGeom>
              <a:solidFill>
                <a:schemeClr val="bg1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68" name="Freeform 267"/>
              <p:cNvSpPr/>
              <p:nvPr/>
            </p:nvSpPr>
            <p:spPr>
              <a:xfrm flipH="1" flipV="1">
                <a:off x="1000002" y="3366143"/>
                <a:ext cx="277812" cy="319024"/>
              </a:xfrm>
              <a:custGeom>
                <a:avLst/>
                <a:gdLst>
                  <a:gd name="connsiteX0" fmla="*/ 0 w 264319"/>
                  <a:gd name="connsiteY0" fmla="*/ 127794 h 294481"/>
                  <a:gd name="connsiteX1" fmla="*/ 238125 w 264319"/>
                  <a:gd name="connsiteY1" fmla="*/ 27781 h 294481"/>
                  <a:gd name="connsiteX2" fmla="*/ 157163 w 264319"/>
                  <a:gd name="connsiteY2" fmla="*/ 294481 h 294481"/>
                  <a:gd name="connsiteX3" fmla="*/ 157163 w 264319"/>
                  <a:gd name="connsiteY3" fmla="*/ 294481 h 294481"/>
                  <a:gd name="connsiteX4" fmla="*/ 0 w 264319"/>
                  <a:gd name="connsiteY4" fmla="*/ 127794 h 294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19" h="294481">
                    <a:moveTo>
                      <a:pt x="0" y="127794"/>
                    </a:moveTo>
                    <a:cubicBezTo>
                      <a:pt x="105965" y="63897"/>
                      <a:pt x="211931" y="0"/>
                      <a:pt x="238125" y="27781"/>
                    </a:cubicBezTo>
                    <a:cubicBezTo>
                      <a:pt x="264319" y="55562"/>
                      <a:pt x="157163" y="294481"/>
                      <a:pt x="157163" y="294481"/>
                    </a:cubicBezTo>
                    <a:lnTo>
                      <a:pt x="157163" y="294481"/>
                    </a:lnTo>
                    <a:lnTo>
                      <a:pt x="0" y="127794"/>
                    </a:lnTo>
                    <a:close/>
                  </a:path>
                </a:pathLst>
              </a:custGeom>
              <a:noFill/>
              <a:ln w="127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69" name="Freeform 268"/>
              <p:cNvSpPr/>
              <p:nvPr/>
            </p:nvSpPr>
            <p:spPr>
              <a:xfrm flipV="1">
                <a:off x="2806576" y="3128065"/>
                <a:ext cx="282575" cy="338070"/>
              </a:xfrm>
              <a:custGeom>
                <a:avLst/>
                <a:gdLst>
                  <a:gd name="connsiteX0" fmla="*/ 0 w 264319"/>
                  <a:gd name="connsiteY0" fmla="*/ 127794 h 294481"/>
                  <a:gd name="connsiteX1" fmla="*/ 238125 w 264319"/>
                  <a:gd name="connsiteY1" fmla="*/ 27781 h 294481"/>
                  <a:gd name="connsiteX2" fmla="*/ 157163 w 264319"/>
                  <a:gd name="connsiteY2" fmla="*/ 294481 h 294481"/>
                  <a:gd name="connsiteX3" fmla="*/ 157163 w 264319"/>
                  <a:gd name="connsiteY3" fmla="*/ 294481 h 294481"/>
                  <a:gd name="connsiteX4" fmla="*/ 0 w 264319"/>
                  <a:gd name="connsiteY4" fmla="*/ 127794 h 294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19" h="294481">
                    <a:moveTo>
                      <a:pt x="0" y="127794"/>
                    </a:moveTo>
                    <a:cubicBezTo>
                      <a:pt x="105965" y="63897"/>
                      <a:pt x="211931" y="0"/>
                      <a:pt x="238125" y="27781"/>
                    </a:cubicBezTo>
                    <a:cubicBezTo>
                      <a:pt x="264319" y="55562"/>
                      <a:pt x="157163" y="294481"/>
                      <a:pt x="157163" y="294481"/>
                    </a:cubicBezTo>
                    <a:lnTo>
                      <a:pt x="157163" y="294481"/>
                    </a:lnTo>
                    <a:lnTo>
                      <a:pt x="0" y="127794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70" name="Freeform 269"/>
              <p:cNvSpPr/>
              <p:nvPr/>
            </p:nvSpPr>
            <p:spPr>
              <a:xfrm flipH="1">
                <a:off x="2738313" y="3435979"/>
                <a:ext cx="285750" cy="339658"/>
              </a:xfrm>
              <a:custGeom>
                <a:avLst/>
                <a:gdLst>
                  <a:gd name="connsiteX0" fmla="*/ 0 w 264319"/>
                  <a:gd name="connsiteY0" fmla="*/ 127794 h 294481"/>
                  <a:gd name="connsiteX1" fmla="*/ 238125 w 264319"/>
                  <a:gd name="connsiteY1" fmla="*/ 27781 h 294481"/>
                  <a:gd name="connsiteX2" fmla="*/ 157163 w 264319"/>
                  <a:gd name="connsiteY2" fmla="*/ 294481 h 294481"/>
                  <a:gd name="connsiteX3" fmla="*/ 157163 w 264319"/>
                  <a:gd name="connsiteY3" fmla="*/ 294481 h 294481"/>
                  <a:gd name="connsiteX4" fmla="*/ 0 w 264319"/>
                  <a:gd name="connsiteY4" fmla="*/ 127794 h 294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19" h="294481">
                    <a:moveTo>
                      <a:pt x="0" y="127794"/>
                    </a:moveTo>
                    <a:cubicBezTo>
                      <a:pt x="105965" y="63897"/>
                      <a:pt x="211931" y="0"/>
                      <a:pt x="238125" y="27781"/>
                    </a:cubicBezTo>
                    <a:cubicBezTo>
                      <a:pt x="264319" y="55562"/>
                      <a:pt x="157163" y="294481"/>
                      <a:pt x="157163" y="294481"/>
                    </a:cubicBezTo>
                    <a:lnTo>
                      <a:pt x="157163" y="294481"/>
                    </a:lnTo>
                    <a:lnTo>
                      <a:pt x="0" y="127794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71" name="Freeform 270"/>
              <p:cNvSpPr/>
              <p:nvPr/>
            </p:nvSpPr>
            <p:spPr>
              <a:xfrm flipV="1">
                <a:off x="3024063" y="3383601"/>
                <a:ext cx="282575" cy="338071"/>
              </a:xfrm>
              <a:custGeom>
                <a:avLst/>
                <a:gdLst>
                  <a:gd name="connsiteX0" fmla="*/ 0 w 264319"/>
                  <a:gd name="connsiteY0" fmla="*/ 127794 h 294481"/>
                  <a:gd name="connsiteX1" fmla="*/ 238125 w 264319"/>
                  <a:gd name="connsiteY1" fmla="*/ 27781 h 294481"/>
                  <a:gd name="connsiteX2" fmla="*/ 157163 w 264319"/>
                  <a:gd name="connsiteY2" fmla="*/ 294481 h 294481"/>
                  <a:gd name="connsiteX3" fmla="*/ 157163 w 264319"/>
                  <a:gd name="connsiteY3" fmla="*/ 294481 h 294481"/>
                  <a:gd name="connsiteX4" fmla="*/ 0 w 264319"/>
                  <a:gd name="connsiteY4" fmla="*/ 127794 h 294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19" h="294481">
                    <a:moveTo>
                      <a:pt x="0" y="127794"/>
                    </a:moveTo>
                    <a:cubicBezTo>
                      <a:pt x="105965" y="63897"/>
                      <a:pt x="211931" y="0"/>
                      <a:pt x="238125" y="27781"/>
                    </a:cubicBezTo>
                    <a:cubicBezTo>
                      <a:pt x="264319" y="55562"/>
                      <a:pt x="157163" y="294481"/>
                      <a:pt x="157163" y="294481"/>
                    </a:cubicBezTo>
                    <a:lnTo>
                      <a:pt x="157163" y="294481"/>
                    </a:lnTo>
                    <a:lnTo>
                      <a:pt x="0" y="127794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35" name="Rectangle 234"/>
            <p:cNvSpPr/>
            <p:nvPr/>
          </p:nvSpPr>
          <p:spPr bwMode="auto">
            <a:xfrm>
              <a:off x="3419599" y="5636695"/>
              <a:ext cx="144462" cy="1444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pic>
          <p:nvPicPr>
            <p:cNvPr id="236" name="Picture 2" descr="http://t3.gstatic.com/images?q=tbn:ANd9GcRTmgk4oFR96eobHfcIyl46nPwPZjCO5oK4RiGXGHrOe6sj7t8GjA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72" t="34769" r="40472" b="43486"/>
            <a:stretch>
              <a:fillRect/>
            </a:stretch>
          </p:blipFill>
          <p:spPr bwMode="auto">
            <a:xfrm>
              <a:off x="3490913" y="4846638"/>
              <a:ext cx="360362" cy="36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7" name="Rectangle 236"/>
            <p:cNvSpPr/>
            <p:nvPr/>
          </p:nvSpPr>
          <p:spPr bwMode="auto">
            <a:xfrm>
              <a:off x="3419599" y="5133556"/>
              <a:ext cx="144462" cy="144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38" name="Rectangle 237"/>
            <p:cNvSpPr/>
            <p:nvPr/>
          </p:nvSpPr>
          <p:spPr bwMode="auto">
            <a:xfrm>
              <a:off x="2065462" y="5643043"/>
              <a:ext cx="71438" cy="714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39" name="Rectangle 238"/>
            <p:cNvSpPr/>
            <p:nvPr/>
          </p:nvSpPr>
          <p:spPr bwMode="auto">
            <a:xfrm>
              <a:off x="3492624" y="5143079"/>
              <a:ext cx="71437" cy="714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40" name="Rectangle 239"/>
            <p:cNvSpPr/>
            <p:nvPr/>
          </p:nvSpPr>
          <p:spPr bwMode="auto">
            <a:xfrm>
              <a:off x="2062287" y="4627244"/>
              <a:ext cx="71438" cy="714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cxnSp>
        <p:nvCxnSpPr>
          <p:cNvPr id="317" name="Straight Arrow Connector 316"/>
          <p:cNvCxnSpPr/>
          <p:nvPr/>
        </p:nvCxnSpPr>
        <p:spPr bwMode="auto">
          <a:xfrm flipV="1">
            <a:off x="2409160" y="4277049"/>
            <a:ext cx="251618" cy="256739"/>
          </a:xfrm>
          <a:prstGeom prst="straightConnector1">
            <a:avLst/>
          </a:prstGeom>
          <a:ln w="31750"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8" name="Group 317"/>
          <p:cNvGrpSpPr/>
          <p:nvPr/>
        </p:nvGrpSpPr>
        <p:grpSpPr>
          <a:xfrm>
            <a:off x="3748092" y="2421836"/>
            <a:ext cx="647701" cy="791264"/>
            <a:chOff x="3635252" y="2343253"/>
            <a:chExt cx="2492762" cy="3191321"/>
          </a:xfrm>
        </p:grpSpPr>
        <p:pic>
          <p:nvPicPr>
            <p:cNvPr id="319" name="Picture 4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8669" b="92150" l="35400" r="6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00" t="27019" r="35067" b="6143"/>
            <a:stretch/>
          </p:blipFill>
          <p:spPr bwMode="auto">
            <a:xfrm>
              <a:off x="3680883" y="2343253"/>
              <a:ext cx="2447131" cy="31913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0" name="Rectangle 319"/>
            <p:cNvSpPr/>
            <p:nvPr/>
          </p:nvSpPr>
          <p:spPr>
            <a:xfrm>
              <a:off x="3635252" y="4387076"/>
              <a:ext cx="360486" cy="1706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2" name="Text Box 71"/>
          <p:cNvSpPr txBox="1">
            <a:spLocks noChangeArrowheads="1"/>
          </p:cNvSpPr>
          <p:nvPr/>
        </p:nvSpPr>
        <p:spPr bwMode="auto">
          <a:xfrm>
            <a:off x="723899" y="5805489"/>
            <a:ext cx="3384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1200" dirty="0">
                <a:solidFill>
                  <a:srgbClr val="000000"/>
                </a:solidFill>
              </a:rPr>
              <a:t>extra distance bottom wave has to travel compared to top wave to remain IN PHASE     = 2d(sin</a:t>
            </a:r>
            <a:r>
              <a:rPr lang="en-GB" altLang="en-US" sz="1200" dirty="0">
                <a:solidFill>
                  <a:srgbClr val="000000"/>
                </a:solidFill>
                <a:sym typeface="Symbol" pitchFamily="18" charset="2"/>
              </a:rPr>
              <a:t>) (aka Bragg’s Law)</a:t>
            </a:r>
          </a:p>
        </p:txBody>
      </p:sp>
      <p:sp>
        <p:nvSpPr>
          <p:cNvPr id="193" name="Rectangle 59"/>
          <p:cNvSpPr>
            <a:spLocks noChangeArrowheads="1"/>
          </p:cNvSpPr>
          <p:nvPr/>
        </p:nvSpPr>
        <p:spPr bwMode="auto">
          <a:xfrm>
            <a:off x="1764555" y="4221163"/>
            <a:ext cx="3048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  <a:sym typeface="Symbol" pitchFamily="18" charset="2"/>
              </a:rPr>
              <a:t></a:t>
            </a:r>
            <a:endParaRPr lang="en-GB" altLang="en-US" sz="1800" baseline="-25000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196" name="Rectangle 59"/>
          <p:cNvSpPr>
            <a:spLocks noChangeArrowheads="1"/>
          </p:cNvSpPr>
          <p:nvPr/>
        </p:nvSpPr>
        <p:spPr bwMode="auto">
          <a:xfrm>
            <a:off x="2650724" y="4221163"/>
            <a:ext cx="3048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  <a:sym typeface="Symbol" pitchFamily="18" charset="2"/>
              </a:rPr>
              <a:t></a:t>
            </a:r>
            <a:endParaRPr lang="en-GB" altLang="en-US" sz="1800" baseline="-25000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200" name="Text Box 10"/>
          <p:cNvSpPr txBox="1">
            <a:spLocks noChangeArrowheads="1"/>
          </p:cNvSpPr>
          <p:nvPr/>
        </p:nvSpPr>
        <p:spPr bwMode="auto">
          <a:xfrm>
            <a:off x="1187450" y="1989138"/>
            <a:ext cx="74890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333399"/>
                </a:solidFill>
              </a:rPr>
              <a:t>Perfect crystal with </a:t>
            </a:r>
            <a:r>
              <a:rPr lang="en-GB" altLang="en-US" sz="1800" i="1" dirty="0">
                <a:solidFill>
                  <a:srgbClr val="333399"/>
                </a:solidFill>
              </a:rPr>
              <a:t>i</a:t>
            </a:r>
            <a:r>
              <a:rPr lang="en-GB" altLang="en-US" sz="1800" dirty="0">
                <a:solidFill>
                  <a:srgbClr val="333399"/>
                </a:solidFill>
              </a:rPr>
              <a:t> nuclei, most with </a:t>
            </a:r>
            <a:r>
              <a:rPr lang="en-GB" altLang="en-US" sz="1800" b="1" i="1" dirty="0">
                <a:solidFill>
                  <a:srgbClr val="333399"/>
                </a:solidFill>
              </a:rPr>
              <a:t>b</a:t>
            </a:r>
            <a:r>
              <a:rPr lang="en-GB" altLang="en-US" sz="1800" dirty="0">
                <a:solidFill>
                  <a:srgbClr val="333399"/>
                </a:solidFill>
              </a:rPr>
              <a:t> but also some isotopes with </a:t>
            </a:r>
            <a:r>
              <a:rPr lang="en-GB" altLang="en-US" sz="1800" b="1" i="1" dirty="0">
                <a:solidFill>
                  <a:srgbClr val="333399"/>
                </a:solidFill>
              </a:rPr>
              <a:t>b’</a:t>
            </a:r>
            <a:endParaRPr lang="en-GB" altLang="en-US" sz="1800" b="1" i="1" dirty="0">
              <a:solidFill>
                <a:srgbClr val="333399"/>
              </a:solidFill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3226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618"/>
    </mc:Choice>
    <mc:Fallback xmlns="">
      <p:transition spd="slow" advTm="45618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Picture 5" descr="PE"/>
          <p:cNvPicPr>
            <a:picLocks noChangeAspect="1" noChangeArrowheads="1"/>
          </p:cNvPicPr>
          <p:nvPr/>
        </p:nvPicPr>
        <p:blipFill rotWithShape="1">
          <a:blip r:embed="rId3"/>
          <a:srcRect l="6118" t="5836" r="7379"/>
          <a:stretch/>
        </p:blipFill>
        <p:spPr bwMode="auto">
          <a:xfrm>
            <a:off x="5308240" y="2829792"/>
            <a:ext cx="3207001" cy="3119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6156325" y="4438650"/>
            <a:ext cx="128588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507038" y="3213100"/>
            <a:ext cx="144462" cy="14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557838" y="5084763"/>
            <a:ext cx="144462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5557838" y="5589588"/>
            <a:ext cx="144462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97301" name="Group 171"/>
          <p:cNvGrpSpPr>
            <a:grpSpLocks/>
          </p:cNvGrpSpPr>
          <p:nvPr/>
        </p:nvGrpSpPr>
        <p:grpSpPr bwMode="auto">
          <a:xfrm>
            <a:off x="684212" y="2636838"/>
            <a:ext cx="3959226" cy="3144837"/>
            <a:chOff x="539874" y="2636912"/>
            <a:chExt cx="3959225" cy="3144216"/>
          </a:xfrm>
        </p:grpSpPr>
        <p:grpSp>
          <p:nvGrpSpPr>
            <p:cNvPr id="97305" name="Group 106"/>
            <p:cNvGrpSpPr>
              <a:grpSpLocks/>
            </p:cNvGrpSpPr>
            <p:nvPr/>
          </p:nvGrpSpPr>
          <p:grpSpPr bwMode="auto">
            <a:xfrm>
              <a:off x="539874" y="2636912"/>
              <a:ext cx="3959225" cy="3144216"/>
              <a:chOff x="479301" y="2601119"/>
              <a:chExt cx="3959225" cy="3144216"/>
            </a:xfrm>
          </p:grpSpPr>
          <p:cxnSp>
            <p:nvCxnSpPr>
              <p:cNvPr id="186" name="Straight Connector 185"/>
              <p:cNvCxnSpPr/>
              <p:nvPr/>
            </p:nvCxnSpPr>
            <p:spPr>
              <a:xfrm>
                <a:off x="695202" y="4521615"/>
                <a:ext cx="28797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695202" y="4018476"/>
                <a:ext cx="295274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695202" y="5026340"/>
                <a:ext cx="295274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>
                <a:off x="766639" y="5529478"/>
                <a:ext cx="288131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7316" name="Group 28"/>
              <p:cNvGrpSpPr>
                <a:grpSpLocks/>
              </p:cNvGrpSpPr>
              <p:nvPr/>
            </p:nvGrpSpPr>
            <p:grpSpPr bwMode="auto">
              <a:xfrm>
                <a:off x="1127001" y="3802162"/>
                <a:ext cx="431800" cy="935038"/>
                <a:chOff x="1979712" y="3573016"/>
                <a:chExt cx="432048" cy="936104"/>
              </a:xfrm>
            </p:grpSpPr>
            <p:pic>
              <p:nvPicPr>
                <p:cNvPr id="97384" name="Picture 2" descr="http://t3.gstatic.com/images?q=tbn:ANd9GcRTmgk4oFR96eobHfcIyl46nPwPZjCO5oK4RiGXGHrOe6sj7t8GjA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272" t="34769" r="40472" b="43486"/>
                <a:stretch>
                  <a:fillRect/>
                </a:stretch>
              </p:blipFill>
              <p:spPr bwMode="auto">
                <a:xfrm>
                  <a:off x="2051720" y="3573016"/>
                  <a:ext cx="360040" cy="36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7385" name="Picture 2" descr="http://t3.gstatic.com/images?q=tbn:ANd9GcRTmgk4oFR96eobHfcIyl46nPwPZjCO5oK4RiGXGHrOe6sj7t8GjA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272" t="34769" r="40472" b="43486"/>
                <a:stretch>
                  <a:fillRect/>
                </a:stretch>
              </p:blipFill>
              <p:spPr bwMode="auto">
                <a:xfrm>
                  <a:off x="2051720" y="4077072"/>
                  <a:ext cx="360040" cy="36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88" name="Rectangle 287"/>
                <p:cNvSpPr/>
                <p:nvPr/>
              </p:nvSpPr>
              <p:spPr>
                <a:xfrm>
                  <a:off x="1979713" y="3861082"/>
                  <a:ext cx="144545" cy="1445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89" name="Rectangle 288"/>
                <p:cNvSpPr/>
                <p:nvPr/>
              </p:nvSpPr>
              <p:spPr>
                <a:xfrm>
                  <a:off x="1979713" y="4364793"/>
                  <a:ext cx="144545" cy="1445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97317" name="Group 29"/>
              <p:cNvGrpSpPr>
                <a:grpSpLocks/>
              </p:cNvGrpSpPr>
              <p:nvPr/>
            </p:nvGrpSpPr>
            <p:grpSpPr bwMode="auto">
              <a:xfrm>
                <a:off x="479301" y="3802162"/>
                <a:ext cx="431800" cy="935038"/>
                <a:chOff x="1979712" y="3573016"/>
                <a:chExt cx="432048" cy="936104"/>
              </a:xfrm>
            </p:grpSpPr>
            <p:pic>
              <p:nvPicPr>
                <p:cNvPr id="97380" name="Picture 2" descr="http://t3.gstatic.com/images?q=tbn:ANd9GcRTmgk4oFR96eobHfcIyl46nPwPZjCO5oK4RiGXGHrOe6sj7t8GjA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272" t="34769" r="40472" b="43486"/>
                <a:stretch>
                  <a:fillRect/>
                </a:stretch>
              </p:blipFill>
              <p:spPr bwMode="auto">
                <a:xfrm>
                  <a:off x="2051720" y="3573016"/>
                  <a:ext cx="360040" cy="36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7381" name="Picture 2" descr="http://t3.gstatic.com/images?q=tbn:ANd9GcRTmgk4oFR96eobHfcIyl46nPwPZjCO5oK4RiGXGHrOe6sj7t8GjA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272" t="34769" r="40472" b="43486"/>
                <a:stretch>
                  <a:fillRect/>
                </a:stretch>
              </p:blipFill>
              <p:spPr bwMode="auto">
                <a:xfrm>
                  <a:off x="2051720" y="4077072"/>
                  <a:ext cx="360040" cy="36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84" name="Rectangle 283"/>
                <p:cNvSpPr/>
                <p:nvPr/>
              </p:nvSpPr>
              <p:spPr>
                <a:xfrm>
                  <a:off x="1979713" y="3861082"/>
                  <a:ext cx="144545" cy="1445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85" name="Rectangle 284"/>
                <p:cNvSpPr/>
                <p:nvPr/>
              </p:nvSpPr>
              <p:spPr>
                <a:xfrm>
                  <a:off x="1979713" y="4364793"/>
                  <a:ext cx="144545" cy="1445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97318" name="Group 28"/>
              <p:cNvGrpSpPr>
                <a:grpSpLocks/>
              </p:cNvGrpSpPr>
              <p:nvPr/>
            </p:nvGrpSpPr>
            <p:grpSpPr bwMode="auto">
              <a:xfrm>
                <a:off x="3359026" y="3802162"/>
                <a:ext cx="431800" cy="935038"/>
                <a:chOff x="1979712" y="3573016"/>
                <a:chExt cx="432048" cy="936104"/>
              </a:xfrm>
            </p:grpSpPr>
            <p:pic>
              <p:nvPicPr>
                <p:cNvPr id="97376" name="Picture 2" descr="http://t3.gstatic.com/images?q=tbn:ANd9GcRTmgk4oFR96eobHfcIyl46nPwPZjCO5oK4RiGXGHrOe6sj7t8GjA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272" t="34769" r="40472" b="43486"/>
                <a:stretch>
                  <a:fillRect/>
                </a:stretch>
              </p:blipFill>
              <p:spPr bwMode="auto">
                <a:xfrm>
                  <a:off x="2051720" y="3573016"/>
                  <a:ext cx="360040" cy="36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7377" name="Picture 2" descr="http://t3.gstatic.com/images?q=tbn:ANd9GcRTmgk4oFR96eobHfcIyl46nPwPZjCO5oK4RiGXGHrOe6sj7t8GjA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272" t="34769" r="40472" b="43486"/>
                <a:stretch>
                  <a:fillRect/>
                </a:stretch>
              </p:blipFill>
              <p:spPr bwMode="auto">
                <a:xfrm>
                  <a:off x="2051720" y="4077072"/>
                  <a:ext cx="360040" cy="36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80" name="Rectangle 279"/>
                <p:cNvSpPr/>
                <p:nvPr/>
              </p:nvSpPr>
              <p:spPr>
                <a:xfrm>
                  <a:off x="1979712" y="3861082"/>
                  <a:ext cx="144545" cy="1445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81" name="Rectangle 280"/>
                <p:cNvSpPr/>
                <p:nvPr/>
              </p:nvSpPr>
              <p:spPr>
                <a:xfrm>
                  <a:off x="1979712" y="4364793"/>
                  <a:ext cx="144545" cy="1445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97319" name="Group 29"/>
              <p:cNvGrpSpPr>
                <a:grpSpLocks/>
              </p:cNvGrpSpPr>
              <p:nvPr/>
            </p:nvGrpSpPr>
            <p:grpSpPr bwMode="auto">
              <a:xfrm>
                <a:off x="2639889" y="3802162"/>
                <a:ext cx="431800" cy="935038"/>
                <a:chOff x="1979712" y="3573016"/>
                <a:chExt cx="432048" cy="936104"/>
              </a:xfrm>
            </p:grpSpPr>
            <p:pic>
              <p:nvPicPr>
                <p:cNvPr id="97372" name="Picture 2" descr="http://t3.gstatic.com/images?q=tbn:ANd9GcRTmgk4oFR96eobHfcIyl46nPwPZjCO5oK4RiGXGHrOe6sj7t8GjA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272" t="34769" r="40472" b="43486"/>
                <a:stretch>
                  <a:fillRect/>
                </a:stretch>
              </p:blipFill>
              <p:spPr bwMode="auto">
                <a:xfrm>
                  <a:off x="2051720" y="3573016"/>
                  <a:ext cx="360040" cy="36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7373" name="Picture 2" descr="http://t3.gstatic.com/images?q=tbn:ANd9GcRTmgk4oFR96eobHfcIyl46nPwPZjCO5oK4RiGXGHrOe6sj7t8GjA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272" t="34769" r="40472" b="43486"/>
                <a:stretch>
                  <a:fillRect/>
                </a:stretch>
              </p:blipFill>
              <p:spPr bwMode="auto">
                <a:xfrm>
                  <a:off x="2051720" y="4077072"/>
                  <a:ext cx="360040" cy="36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76" name="Rectangle 275"/>
                <p:cNvSpPr/>
                <p:nvPr/>
              </p:nvSpPr>
              <p:spPr>
                <a:xfrm>
                  <a:off x="1979711" y="3861082"/>
                  <a:ext cx="144546" cy="1445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77" name="Rectangle 276"/>
                <p:cNvSpPr/>
                <p:nvPr/>
              </p:nvSpPr>
              <p:spPr>
                <a:xfrm>
                  <a:off x="1979711" y="4364793"/>
                  <a:ext cx="144546" cy="1445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97320" name="Group 34"/>
              <p:cNvGrpSpPr>
                <a:grpSpLocks/>
              </p:cNvGrpSpPr>
              <p:nvPr/>
            </p:nvGrpSpPr>
            <p:grpSpPr bwMode="auto">
              <a:xfrm>
                <a:off x="1919164" y="3802162"/>
                <a:ext cx="431800" cy="935038"/>
                <a:chOff x="1979712" y="3573016"/>
                <a:chExt cx="432048" cy="936104"/>
              </a:xfrm>
            </p:grpSpPr>
            <p:pic>
              <p:nvPicPr>
                <p:cNvPr id="97368" name="Picture 2" descr="http://t3.gstatic.com/images?q=tbn:ANd9GcRTmgk4oFR96eobHfcIyl46nPwPZjCO5oK4RiGXGHrOe6sj7t8GjA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272" t="34769" r="40472" b="43486"/>
                <a:stretch>
                  <a:fillRect/>
                </a:stretch>
              </p:blipFill>
              <p:spPr bwMode="auto">
                <a:xfrm>
                  <a:off x="2051720" y="3573016"/>
                  <a:ext cx="360040" cy="36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7369" name="Picture 2" descr="http://t3.gstatic.com/images?q=tbn:ANd9GcRTmgk4oFR96eobHfcIyl46nPwPZjCO5oK4RiGXGHrOe6sj7t8GjA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272" t="34769" r="40472" b="43486"/>
                <a:stretch>
                  <a:fillRect/>
                </a:stretch>
              </p:blipFill>
              <p:spPr bwMode="auto">
                <a:xfrm>
                  <a:off x="2051720" y="4077072"/>
                  <a:ext cx="360040" cy="36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72" name="Rectangle 271"/>
                <p:cNvSpPr/>
                <p:nvPr/>
              </p:nvSpPr>
              <p:spPr>
                <a:xfrm>
                  <a:off x="1979712" y="3861082"/>
                  <a:ext cx="144546" cy="1445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73" name="Rectangle 272"/>
                <p:cNvSpPr/>
                <p:nvPr/>
              </p:nvSpPr>
              <p:spPr>
                <a:xfrm>
                  <a:off x="1979712" y="4364793"/>
                  <a:ext cx="144546" cy="1445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97321" name="Text Box 73"/>
              <p:cNvSpPr txBox="1">
                <a:spLocks noChangeArrowheads="1"/>
              </p:cNvSpPr>
              <p:nvPr/>
            </p:nvSpPr>
            <p:spPr bwMode="auto">
              <a:xfrm>
                <a:off x="4151189" y="4594325"/>
                <a:ext cx="287337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6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2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GB" altLang="en-US" sz="1800">
                    <a:solidFill>
                      <a:srgbClr val="000000"/>
                    </a:solidFill>
                  </a:rPr>
                  <a:t>d</a:t>
                </a:r>
              </a:p>
            </p:txBody>
          </p:sp>
          <p:grpSp>
            <p:nvGrpSpPr>
              <p:cNvPr id="97322" name="Group 144"/>
              <p:cNvGrpSpPr>
                <a:grpSpLocks/>
              </p:cNvGrpSpPr>
              <p:nvPr/>
            </p:nvGrpSpPr>
            <p:grpSpPr bwMode="auto">
              <a:xfrm>
                <a:off x="479301" y="4810225"/>
                <a:ext cx="3311525" cy="935037"/>
                <a:chOff x="539552" y="5013176"/>
                <a:chExt cx="3312368" cy="936104"/>
              </a:xfrm>
            </p:grpSpPr>
            <p:grpSp>
              <p:nvGrpSpPr>
                <p:cNvPr id="97343" name="Group 28"/>
                <p:cNvGrpSpPr>
                  <a:grpSpLocks/>
                </p:cNvGrpSpPr>
                <p:nvPr/>
              </p:nvGrpSpPr>
              <p:grpSpPr bwMode="auto">
                <a:xfrm>
                  <a:off x="1187624" y="5013176"/>
                  <a:ext cx="432048" cy="936104"/>
                  <a:chOff x="1979712" y="3573016"/>
                  <a:chExt cx="432048" cy="936104"/>
                </a:xfrm>
              </p:grpSpPr>
              <p:pic>
                <p:nvPicPr>
                  <p:cNvPr id="97364" name="Picture 2" descr="http://t3.gstatic.com/images?q=tbn:ANd9GcRTmgk4oFR96eobHfcIyl46nPwPZjCO5oK4RiGXGHrOe6sj7t8GjA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8272" t="34769" r="40472" b="43486"/>
                  <a:stretch>
                    <a:fillRect/>
                  </a:stretch>
                </p:blipFill>
                <p:spPr bwMode="auto">
                  <a:xfrm>
                    <a:off x="2051720" y="3573016"/>
                    <a:ext cx="360040" cy="3600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97365" name="Picture 2" descr="http://t3.gstatic.com/images?q=tbn:ANd9GcRTmgk4oFR96eobHfcIyl46nPwPZjCO5oK4RiGXGHrOe6sj7t8GjA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8272" t="34769" r="40472" b="43486"/>
                  <a:stretch>
                    <a:fillRect/>
                  </a:stretch>
                </p:blipFill>
                <p:spPr bwMode="auto">
                  <a:xfrm>
                    <a:off x="2051720" y="4077072"/>
                    <a:ext cx="360040" cy="3600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68" name="Rectangle 267"/>
                  <p:cNvSpPr/>
                  <p:nvPr/>
                </p:nvSpPr>
                <p:spPr>
                  <a:xfrm>
                    <a:off x="1979506" y="3860882"/>
                    <a:ext cx="144499" cy="1445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69" name="Rectangle 268"/>
                  <p:cNvSpPr/>
                  <p:nvPr/>
                </p:nvSpPr>
                <p:spPr>
                  <a:xfrm>
                    <a:off x="1979506" y="4364595"/>
                    <a:ext cx="144499" cy="1445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97344" name="Group 29"/>
                <p:cNvGrpSpPr>
                  <a:grpSpLocks/>
                </p:cNvGrpSpPr>
                <p:nvPr/>
              </p:nvGrpSpPr>
              <p:grpSpPr bwMode="auto">
                <a:xfrm>
                  <a:off x="539552" y="5013176"/>
                  <a:ext cx="432048" cy="936104"/>
                  <a:chOff x="1979712" y="3573016"/>
                  <a:chExt cx="432048" cy="936104"/>
                </a:xfrm>
              </p:grpSpPr>
              <p:pic>
                <p:nvPicPr>
                  <p:cNvPr id="97360" name="Picture 2" descr="http://t3.gstatic.com/images?q=tbn:ANd9GcRTmgk4oFR96eobHfcIyl46nPwPZjCO5oK4RiGXGHrOe6sj7t8GjA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8272" t="34769" r="40472" b="43486"/>
                  <a:stretch>
                    <a:fillRect/>
                  </a:stretch>
                </p:blipFill>
                <p:spPr bwMode="auto">
                  <a:xfrm>
                    <a:off x="2051720" y="3573016"/>
                    <a:ext cx="360040" cy="3600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97361" name="Picture 2" descr="http://t3.gstatic.com/images?q=tbn:ANd9GcRTmgk4oFR96eobHfcIyl46nPwPZjCO5oK4RiGXGHrOe6sj7t8GjA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8272" t="34769" r="40472" b="43486"/>
                  <a:stretch>
                    <a:fillRect/>
                  </a:stretch>
                </p:blipFill>
                <p:spPr bwMode="auto">
                  <a:xfrm>
                    <a:off x="2051720" y="4077072"/>
                    <a:ext cx="360040" cy="3600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60" name="Rectangle 259"/>
                  <p:cNvSpPr/>
                  <p:nvPr/>
                </p:nvSpPr>
                <p:spPr>
                  <a:xfrm>
                    <a:off x="1979713" y="3860882"/>
                    <a:ext cx="144499" cy="1445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63" name="Rectangle 262"/>
                  <p:cNvSpPr/>
                  <p:nvPr/>
                </p:nvSpPr>
                <p:spPr>
                  <a:xfrm>
                    <a:off x="1979713" y="4364595"/>
                    <a:ext cx="144499" cy="1445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97345" name="Group 28"/>
                <p:cNvGrpSpPr>
                  <a:grpSpLocks/>
                </p:cNvGrpSpPr>
                <p:nvPr/>
              </p:nvGrpSpPr>
              <p:grpSpPr bwMode="auto">
                <a:xfrm>
                  <a:off x="3419872" y="5013176"/>
                  <a:ext cx="432048" cy="936104"/>
                  <a:chOff x="1979712" y="3573016"/>
                  <a:chExt cx="432048" cy="936104"/>
                </a:xfrm>
              </p:grpSpPr>
              <p:pic>
                <p:nvPicPr>
                  <p:cNvPr id="97356" name="Picture 2" descr="http://t3.gstatic.com/images?q=tbn:ANd9GcRTmgk4oFR96eobHfcIyl46nPwPZjCO5oK4RiGXGHrOe6sj7t8GjA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8272" t="34769" r="40472" b="43486"/>
                  <a:stretch>
                    <a:fillRect/>
                  </a:stretch>
                </p:blipFill>
                <p:spPr bwMode="auto">
                  <a:xfrm>
                    <a:off x="2051720" y="3573016"/>
                    <a:ext cx="360040" cy="3600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97357" name="Picture 2" descr="http://t3.gstatic.com/images?q=tbn:ANd9GcRTmgk4oFR96eobHfcIyl46nPwPZjCO5oK4RiGXGHrOe6sj7t8GjA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8272" t="34769" r="40472" b="43486"/>
                  <a:stretch>
                    <a:fillRect/>
                  </a:stretch>
                </p:blipFill>
                <p:spPr bwMode="auto">
                  <a:xfrm>
                    <a:off x="2051720" y="4077072"/>
                    <a:ext cx="360040" cy="3600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52" name="Rectangle 251"/>
                  <p:cNvSpPr/>
                  <p:nvPr/>
                </p:nvSpPr>
                <p:spPr>
                  <a:xfrm>
                    <a:off x="1979850" y="3860882"/>
                    <a:ext cx="144499" cy="1445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55" name="Rectangle 254"/>
                  <p:cNvSpPr/>
                  <p:nvPr/>
                </p:nvSpPr>
                <p:spPr>
                  <a:xfrm>
                    <a:off x="1979850" y="4364595"/>
                    <a:ext cx="144499" cy="1445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97346" name="Group 29"/>
                <p:cNvGrpSpPr>
                  <a:grpSpLocks/>
                </p:cNvGrpSpPr>
                <p:nvPr/>
              </p:nvGrpSpPr>
              <p:grpSpPr bwMode="auto">
                <a:xfrm>
                  <a:off x="2699792" y="5013176"/>
                  <a:ext cx="432048" cy="936104"/>
                  <a:chOff x="1979712" y="3573016"/>
                  <a:chExt cx="432048" cy="936104"/>
                </a:xfrm>
              </p:grpSpPr>
              <p:pic>
                <p:nvPicPr>
                  <p:cNvPr id="97352" name="Picture 2" descr="http://t3.gstatic.com/images?q=tbn:ANd9GcRTmgk4oFR96eobHfcIyl46nPwPZjCO5oK4RiGXGHrOe6sj7t8GjA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8272" t="34769" r="40472" b="43486"/>
                  <a:stretch>
                    <a:fillRect/>
                  </a:stretch>
                </p:blipFill>
                <p:spPr bwMode="auto">
                  <a:xfrm>
                    <a:off x="2051720" y="3573016"/>
                    <a:ext cx="360040" cy="3600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97353" name="Picture 2" descr="http://t3.gstatic.com/images?q=tbn:ANd9GcRTmgk4oFR96eobHfcIyl46nPwPZjCO5oK4RiGXGHrOe6sj7t8GjA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8272" t="34769" r="40472" b="43486"/>
                  <a:stretch>
                    <a:fillRect/>
                  </a:stretch>
                </p:blipFill>
                <p:spPr bwMode="auto">
                  <a:xfrm>
                    <a:off x="2051720" y="4077072"/>
                    <a:ext cx="360040" cy="3600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44" name="Rectangle 243"/>
                  <p:cNvSpPr/>
                  <p:nvPr/>
                </p:nvSpPr>
                <p:spPr>
                  <a:xfrm>
                    <a:off x="1979022" y="3860882"/>
                    <a:ext cx="144499" cy="1445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47" name="Rectangle 246"/>
                  <p:cNvSpPr/>
                  <p:nvPr/>
                </p:nvSpPr>
                <p:spPr>
                  <a:xfrm>
                    <a:off x="1979022" y="4364595"/>
                    <a:ext cx="144499" cy="1445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97347" name="Group 34"/>
                <p:cNvGrpSpPr>
                  <a:grpSpLocks/>
                </p:cNvGrpSpPr>
                <p:nvPr/>
              </p:nvGrpSpPr>
              <p:grpSpPr bwMode="auto">
                <a:xfrm>
                  <a:off x="1979712" y="5013176"/>
                  <a:ext cx="432048" cy="936104"/>
                  <a:chOff x="1979712" y="3573016"/>
                  <a:chExt cx="432048" cy="936104"/>
                </a:xfrm>
              </p:grpSpPr>
              <p:pic>
                <p:nvPicPr>
                  <p:cNvPr id="97348" name="Picture 2" descr="http://t3.gstatic.com/images?q=tbn:ANd9GcRTmgk4oFR96eobHfcIyl46nPwPZjCO5oK4RiGXGHrOe6sj7t8GjA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8272" t="34769" r="40472" b="43486"/>
                  <a:stretch>
                    <a:fillRect/>
                  </a:stretch>
                </p:blipFill>
                <p:spPr bwMode="auto">
                  <a:xfrm>
                    <a:off x="2051720" y="3573016"/>
                    <a:ext cx="360040" cy="3600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97349" name="Picture 2" descr="http://t3.gstatic.com/images?q=tbn:ANd9GcRTmgk4oFR96eobHfcIyl46nPwPZjCO5oK4RiGXGHrOe6sj7t8GjA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8272" t="34769" r="40472" b="43486"/>
                  <a:stretch>
                    <a:fillRect/>
                  </a:stretch>
                </p:blipFill>
                <p:spPr bwMode="auto">
                  <a:xfrm>
                    <a:off x="2051720" y="4077072"/>
                    <a:ext cx="360040" cy="3600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36" name="Rectangle 235"/>
                  <p:cNvSpPr/>
                  <p:nvPr/>
                </p:nvSpPr>
                <p:spPr>
                  <a:xfrm>
                    <a:off x="1979781" y="3860882"/>
                    <a:ext cx="144500" cy="1445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39" name="Rectangle 238"/>
                  <p:cNvSpPr/>
                  <p:nvPr/>
                </p:nvSpPr>
                <p:spPr>
                  <a:xfrm>
                    <a:off x="1979781" y="4364595"/>
                    <a:ext cx="144500" cy="1445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  <p:cxnSp>
            <p:nvCxnSpPr>
              <p:cNvPr id="201" name="Straight Arrow Connector 200"/>
              <p:cNvCxnSpPr/>
              <p:nvPr/>
            </p:nvCxnSpPr>
            <p:spPr>
              <a:xfrm rot="5400000">
                <a:off x="3683734" y="4773183"/>
                <a:ext cx="647572" cy="158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324" name="Line 30"/>
              <p:cNvSpPr>
                <a:spLocks noChangeShapeType="1"/>
              </p:cNvSpPr>
              <p:nvPr/>
            </p:nvSpPr>
            <p:spPr bwMode="auto">
              <a:xfrm>
                <a:off x="911151" y="3153569"/>
                <a:ext cx="1296987" cy="13684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7325" name="Line 54"/>
              <p:cNvSpPr>
                <a:spLocks noChangeShapeType="1"/>
              </p:cNvSpPr>
              <p:nvPr/>
            </p:nvSpPr>
            <p:spPr bwMode="auto">
              <a:xfrm>
                <a:off x="2166283" y="4002166"/>
                <a:ext cx="15875" cy="4730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7326" name="Line 62"/>
              <p:cNvSpPr>
                <a:spLocks noChangeShapeType="1"/>
              </p:cNvSpPr>
              <p:nvPr/>
            </p:nvSpPr>
            <p:spPr bwMode="auto">
              <a:xfrm flipH="1">
                <a:off x="1945357" y="3980656"/>
                <a:ext cx="260350" cy="2603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7327" name="Line 66"/>
              <p:cNvSpPr>
                <a:spLocks noChangeShapeType="1"/>
              </p:cNvSpPr>
              <p:nvPr/>
            </p:nvSpPr>
            <p:spPr bwMode="auto">
              <a:xfrm>
                <a:off x="2207295" y="4018756"/>
                <a:ext cx="231775" cy="2222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7328" name="Line 69"/>
              <p:cNvSpPr>
                <a:spLocks noChangeShapeType="1"/>
              </p:cNvSpPr>
              <p:nvPr/>
            </p:nvSpPr>
            <p:spPr bwMode="auto">
              <a:xfrm flipV="1">
                <a:off x="2208882" y="2601119"/>
                <a:ext cx="1231900" cy="1408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7330" name="Line 30"/>
              <p:cNvSpPr>
                <a:spLocks noChangeShapeType="1"/>
              </p:cNvSpPr>
              <p:nvPr/>
            </p:nvSpPr>
            <p:spPr bwMode="auto">
              <a:xfrm>
                <a:off x="973063" y="2659856"/>
                <a:ext cx="1235075" cy="13589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7331" name="Line 69"/>
              <p:cNvSpPr>
                <a:spLocks noChangeShapeType="1"/>
              </p:cNvSpPr>
              <p:nvPr/>
            </p:nvSpPr>
            <p:spPr bwMode="auto">
              <a:xfrm flipV="1">
                <a:off x="2207295" y="3153569"/>
                <a:ext cx="1204912" cy="13557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cxnSp>
            <p:nvCxnSpPr>
              <p:cNvPr id="215" name="Straight Arrow Connector 214"/>
              <p:cNvCxnSpPr/>
              <p:nvPr/>
            </p:nvCxnSpPr>
            <p:spPr>
              <a:xfrm rot="5400000" flipH="1" flipV="1">
                <a:off x="1054905" y="4809639"/>
                <a:ext cx="1368155" cy="503238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Arrow Connector 216"/>
              <p:cNvCxnSpPr>
                <a:endCxn id="97324" idx="1"/>
              </p:cNvCxnSpPr>
              <p:nvPr/>
            </p:nvCxnSpPr>
            <p:spPr>
              <a:xfrm>
                <a:off x="1919164" y="4234333"/>
                <a:ext cx="288925" cy="287281"/>
              </a:xfrm>
              <a:prstGeom prst="straightConnector1">
                <a:avLst/>
              </a:prstGeom>
              <a:ln w="31750">
                <a:solidFill>
                  <a:srgbClr val="C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9" name="Freeform 218"/>
              <p:cNvSpPr/>
              <p:nvPr/>
            </p:nvSpPr>
            <p:spPr>
              <a:xfrm>
                <a:off x="1168277" y="2751901"/>
                <a:ext cx="263525" cy="295217"/>
              </a:xfrm>
              <a:custGeom>
                <a:avLst/>
                <a:gdLst>
                  <a:gd name="connsiteX0" fmla="*/ 0 w 264319"/>
                  <a:gd name="connsiteY0" fmla="*/ 127794 h 294481"/>
                  <a:gd name="connsiteX1" fmla="*/ 238125 w 264319"/>
                  <a:gd name="connsiteY1" fmla="*/ 27781 h 294481"/>
                  <a:gd name="connsiteX2" fmla="*/ 157163 w 264319"/>
                  <a:gd name="connsiteY2" fmla="*/ 294481 h 294481"/>
                  <a:gd name="connsiteX3" fmla="*/ 157163 w 264319"/>
                  <a:gd name="connsiteY3" fmla="*/ 294481 h 294481"/>
                  <a:gd name="connsiteX4" fmla="*/ 0 w 264319"/>
                  <a:gd name="connsiteY4" fmla="*/ 127794 h 294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19" h="294481">
                    <a:moveTo>
                      <a:pt x="0" y="127794"/>
                    </a:moveTo>
                    <a:cubicBezTo>
                      <a:pt x="105965" y="63897"/>
                      <a:pt x="211931" y="0"/>
                      <a:pt x="238125" y="27781"/>
                    </a:cubicBezTo>
                    <a:cubicBezTo>
                      <a:pt x="264319" y="55562"/>
                      <a:pt x="157163" y="294481"/>
                      <a:pt x="157163" y="294481"/>
                    </a:cubicBezTo>
                    <a:lnTo>
                      <a:pt x="157163" y="294481"/>
                    </a:lnTo>
                    <a:lnTo>
                      <a:pt x="0" y="127794"/>
                    </a:lnTo>
                    <a:close/>
                  </a:path>
                </a:pathLst>
              </a:custGeom>
              <a:solidFill>
                <a:schemeClr val="bg1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20" name="Freeform 219"/>
              <p:cNvSpPr/>
              <p:nvPr/>
            </p:nvSpPr>
            <p:spPr>
              <a:xfrm flipH="1">
                <a:off x="2520826" y="3180442"/>
                <a:ext cx="285750" cy="339658"/>
              </a:xfrm>
              <a:custGeom>
                <a:avLst/>
                <a:gdLst>
                  <a:gd name="connsiteX0" fmla="*/ 0 w 264319"/>
                  <a:gd name="connsiteY0" fmla="*/ 127794 h 294481"/>
                  <a:gd name="connsiteX1" fmla="*/ 238125 w 264319"/>
                  <a:gd name="connsiteY1" fmla="*/ 27781 h 294481"/>
                  <a:gd name="connsiteX2" fmla="*/ 157163 w 264319"/>
                  <a:gd name="connsiteY2" fmla="*/ 294481 h 294481"/>
                  <a:gd name="connsiteX3" fmla="*/ 157163 w 264319"/>
                  <a:gd name="connsiteY3" fmla="*/ 294481 h 294481"/>
                  <a:gd name="connsiteX4" fmla="*/ 0 w 264319"/>
                  <a:gd name="connsiteY4" fmla="*/ 127794 h 294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19" h="294481">
                    <a:moveTo>
                      <a:pt x="0" y="127794"/>
                    </a:moveTo>
                    <a:cubicBezTo>
                      <a:pt x="105965" y="63897"/>
                      <a:pt x="211931" y="0"/>
                      <a:pt x="238125" y="27781"/>
                    </a:cubicBezTo>
                    <a:cubicBezTo>
                      <a:pt x="264319" y="55562"/>
                      <a:pt x="157163" y="294481"/>
                      <a:pt x="157163" y="294481"/>
                    </a:cubicBezTo>
                    <a:lnTo>
                      <a:pt x="157163" y="294481"/>
                    </a:lnTo>
                    <a:lnTo>
                      <a:pt x="0" y="127794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21" name="Freeform 220"/>
              <p:cNvSpPr/>
              <p:nvPr/>
            </p:nvSpPr>
            <p:spPr>
              <a:xfrm flipH="1" flipV="1">
                <a:off x="1209552" y="3047118"/>
                <a:ext cx="277812" cy="319025"/>
              </a:xfrm>
              <a:custGeom>
                <a:avLst/>
                <a:gdLst>
                  <a:gd name="connsiteX0" fmla="*/ 0 w 264319"/>
                  <a:gd name="connsiteY0" fmla="*/ 127794 h 294481"/>
                  <a:gd name="connsiteX1" fmla="*/ 238125 w 264319"/>
                  <a:gd name="connsiteY1" fmla="*/ 27781 h 294481"/>
                  <a:gd name="connsiteX2" fmla="*/ 157163 w 264319"/>
                  <a:gd name="connsiteY2" fmla="*/ 294481 h 294481"/>
                  <a:gd name="connsiteX3" fmla="*/ 157163 w 264319"/>
                  <a:gd name="connsiteY3" fmla="*/ 294481 h 294481"/>
                  <a:gd name="connsiteX4" fmla="*/ 0 w 264319"/>
                  <a:gd name="connsiteY4" fmla="*/ 127794 h 294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19" h="294481">
                    <a:moveTo>
                      <a:pt x="0" y="127794"/>
                    </a:moveTo>
                    <a:cubicBezTo>
                      <a:pt x="105965" y="63897"/>
                      <a:pt x="211931" y="0"/>
                      <a:pt x="238125" y="27781"/>
                    </a:cubicBezTo>
                    <a:cubicBezTo>
                      <a:pt x="264319" y="55562"/>
                      <a:pt x="157163" y="294481"/>
                      <a:pt x="157163" y="294481"/>
                    </a:cubicBezTo>
                    <a:lnTo>
                      <a:pt x="157163" y="294481"/>
                    </a:lnTo>
                    <a:lnTo>
                      <a:pt x="0" y="127794"/>
                    </a:lnTo>
                    <a:close/>
                  </a:path>
                </a:pathLst>
              </a:custGeom>
              <a:noFill/>
              <a:ln w="127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22" name="Freeform 221"/>
              <p:cNvSpPr/>
              <p:nvPr/>
            </p:nvSpPr>
            <p:spPr>
              <a:xfrm>
                <a:off x="958727" y="3070926"/>
                <a:ext cx="263525" cy="293629"/>
              </a:xfrm>
              <a:custGeom>
                <a:avLst/>
                <a:gdLst>
                  <a:gd name="connsiteX0" fmla="*/ 0 w 264319"/>
                  <a:gd name="connsiteY0" fmla="*/ 127794 h 294481"/>
                  <a:gd name="connsiteX1" fmla="*/ 238125 w 264319"/>
                  <a:gd name="connsiteY1" fmla="*/ 27781 h 294481"/>
                  <a:gd name="connsiteX2" fmla="*/ 157163 w 264319"/>
                  <a:gd name="connsiteY2" fmla="*/ 294481 h 294481"/>
                  <a:gd name="connsiteX3" fmla="*/ 157163 w 264319"/>
                  <a:gd name="connsiteY3" fmla="*/ 294481 h 294481"/>
                  <a:gd name="connsiteX4" fmla="*/ 0 w 264319"/>
                  <a:gd name="connsiteY4" fmla="*/ 127794 h 294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19" h="294481">
                    <a:moveTo>
                      <a:pt x="0" y="127794"/>
                    </a:moveTo>
                    <a:cubicBezTo>
                      <a:pt x="105965" y="63897"/>
                      <a:pt x="211931" y="0"/>
                      <a:pt x="238125" y="27781"/>
                    </a:cubicBezTo>
                    <a:cubicBezTo>
                      <a:pt x="264319" y="55562"/>
                      <a:pt x="157163" y="294481"/>
                      <a:pt x="157163" y="294481"/>
                    </a:cubicBezTo>
                    <a:lnTo>
                      <a:pt x="157163" y="294481"/>
                    </a:lnTo>
                    <a:lnTo>
                      <a:pt x="0" y="127794"/>
                    </a:lnTo>
                    <a:close/>
                  </a:path>
                </a:pathLst>
              </a:custGeom>
              <a:solidFill>
                <a:schemeClr val="bg1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23" name="Freeform 222"/>
              <p:cNvSpPr/>
              <p:nvPr/>
            </p:nvSpPr>
            <p:spPr>
              <a:xfrm flipH="1" flipV="1">
                <a:off x="1000002" y="3366143"/>
                <a:ext cx="277812" cy="319024"/>
              </a:xfrm>
              <a:custGeom>
                <a:avLst/>
                <a:gdLst>
                  <a:gd name="connsiteX0" fmla="*/ 0 w 264319"/>
                  <a:gd name="connsiteY0" fmla="*/ 127794 h 294481"/>
                  <a:gd name="connsiteX1" fmla="*/ 238125 w 264319"/>
                  <a:gd name="connsiteY1" fmla="*/ 27781 h 294481"/>
                  <a:gd name="connsiteX2" fmla="*/ 157163 w 264319"/>
                  <a:gd name="connsiteY2" fmla="*/ 294481 h 294481"/>
                  <a:gd name="connsiteX3" fmla="*/ 157163 w 264319"/>
                  <a:gd name="connsiteY3" fmla="*/ 294481 h 294481"/>
                  <a:gd name="connsiteX4" fmla="*/ 0 w 264319"/>
                  <a:gd name="connsiteY4" fmla="*/ 127794 h 294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19" h="294481">
                    <a:moveTo>
                      <a:pt x="0" y="127794"/>
                    </a:moveTo>
                    <a:cubicBezTo>
                      <a:pt x="105965" y="63897"/>
                      <a:pt x="211931" y="0"/>
                      <a:pt x="238125" y="27781"/>
                    </a:cubicBezTo>
                    <a:cubicBezTo>
                      <a:pt x="264319" y="55562"/>
                      <a:pt x="157163" y="294481"/>
                      <a:pt x="157163" y="294481"/>
                    </a:cubicBezTo>
                    <a:lnTo>
                      <a:pt x="157163" y="294481"/>
                    </a:lnTo>
                    <a:lnTo>
                      <a:pt x="0" y="127794"/>
                    </a:lnTo>
                    <a:close/>
                  </a:path>
                </a:pathLst>
              </a:custGeom>
              <a:noFill/>
              <a:ln w="127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24" name="Freeform 223"/>
              <p:cNvSpPr/>
              <p:nvPr/>
            </p:nvSpPr>
            <p:spPr>
              <a:xfrm flipV="1">
                <a:off x="2806576" y="3128065"/>
                <a:ext cx="282575" cy="338070"/>
              </a:xfrm>
              <a:custGeom>
                <a:avLst/>
                <a:gdLst>
                  <a:gd name="connsiteX0" fmla="*/ 0 w 264319"/>
                  <a:gd name="connsiteY0" fmla="*/ 127794 h 294481"/>
                  <a:gd name="connsiteX1" fmla="*/ 238125 w 264319"/>
                  <a:gd name="connsiteY1" fmla="*/ 27781 h 294481"/>
                  <a:gd name="connsiteX2" fmla="*/ 157163 w 264319"/>
                  <a:gd name="connsiteY2" fmla="*/ 294481 h 294481"/>
                  <a:gd name="connsiteX3" fmla="*/ 157163 w 264319"/>
                  <a:gd name="connsiteY3" fmla="*/ 294481 h 294481"/>
                  <a:gd name="connsiteX4" fmla="*/ 0 w 264319"/>
                  <a:gd name="connsiteY4" fmla="*/ 127794 h 294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19" h="294481">
                    <a:moveTo>
                      <a:pt x="0" y="127794"/>
                    </a:moveTo>
                    <a:cubicBezTo>
                      <a:pt x="105965" y="63897"/>
                      <a:pt x="211931" y="0"/>
                      <a:pt x="238125" y="27781"/>
                    </a:cubicBezTo>
                    <a:cubicBezTo>
                      <a:pt x="264319" y="55562"/>
                      <a:pt x="157163" y="294481"/>
                      <a:pt x="157163" y="294481"/>
                    </a:cubicBezTo>
                    <a:lnTo>
                      <a:pt x="157163" y="294481"/>
                    </a:lnTo>
                    <a:lnTo>
                      <a:pt x="0" y="127794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25" name="Freeform 224"/>
              <p:cNvSpPr/>
              <p:nvPr/>
            </p:nvSpPr>
            <p:spPr>
              <a:xfrm flipH="1">
                <a:off x="2738313" y="3435979"/>
                <a:ext cx="285750" cy="339658"/>
              </a:xfrm>
              <a:custGeom>
                <a:avLst/>
                <a:gdLst>
                  <a:gd name="connsiteX0" fmla="*/ 0 w 264319"/>
                  <a:gd name="connsiteY0" fmla="*/ 127794 h 294481"/>
                  <a:gd name="connsiteX1" fmla="*/ 238125 w 264319"/>
                  <a:gd name="connsiteY1" fmla="*/ 27781 h 294481"/>
                  <a:gd name="connsiteX2" fmla="*/ 157163 w 264319"/>
                  <a:gd name="connsiteY2" fmla="*/ 294481 h 294481"/>
                  <a:gd name="connsiteX3" fmla="*/ 157163 w 264319"/>
                  <a:gd name="connsiteY3" fmla="*/ 294481 h 294481"/>
                  <a:gd name="connsiteX4" fmla="*/ 0 w 264319"/>
                  <a:gd name="connsiteY4" fmla="*/ 127794 h 294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19" h="294481">
                    <a:moveTo>
                      <a:pt x="0" y="127794"/>
                    </a:moveTo>
                    <a:cubicBezTo>
                      <a:pt x="105965" y="63897"/>
                      <a:pt x="211931" y="0"/>
                      <a:pt x="238125" y="27781"/>
                    </a:cubicBezTo>
                    <a:cubicBezTo>
                      <a:pt x="264319" y="55562"/>
                      <a:pt x="157163" y="294481"/>
                      <a:pt x="157163" y="294481"/>
                    </a:cubicBezTo>
                    <a:lnTo>
                      <a:pt x="157163" y="294481"/>
                    </a:lnTo>
                    <a:lnTo>
                      <a:pt x="0" y="127794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26" name="Freeform 225"/>
              <p:cNvSpPr/>
              <p:nvPr/>
            </p:nvSpPr>
            <p:spPr>
              <a:xfrm flipV="1">
                <a:off x="3024063" y="3383601"/>
                <a:ext cx="282575" cy="338071"/>
              </a:xfrm>
              <a:custGeom>
                <a:avLst/>
                <a:gdLst>
                  <a:gd name="connsiteX0" fmla="*/ 0 w 264319"/>
                  <a:gd name="connsiteY0" fmla="*/ 127794 h 294481"/>
                  <a:gd name="connsiteX1" fmla="*/ 238125 w 264319"/>
                  <a:gd name="connsiteY1" fmla="*/ 27781 h 294481"/>
                  <a:gd name="connsiteX2" fmla="*/ 157163 w 264319"/>
                  <a:gd name="connsiteY2" fmla="*/ 294481 h 294481"/>
                  <a:gd name="connsiteX3" fmla="*/ 157163 w 264319"/>
                  <a:gd name="connsiteY3" fmla="*/ 294481 h 294481"/>
                  <a:gd name="connsiteX4" fmla="*/ 0 w 264319"/>
                  <a:gd name="connsiteY4" fmla="*/ 127794 h 294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19" h="294481">
                    <a:moveTo>
                      <a:pt x="0" y="127794"/>
                    </a:moveTo>
                    <a:cubicBezTo>
                      <a:pt x="105965" y="63897"/>
                      <a:pt x="211931" y="0"/>
                      <a:pt x="238125" y="27781"/>
                    </a:cubicBezTo>
                    <a:cubicBezTo>
                      <a:pt x="264319" y="55562"/>
                      <a:pt x="157163" y="294481"/>
                      <a:pt x="157163" y="294481"/>
                    </a:cubicBezTo>
                    <a:lnTo>
                      <a:pt x="157163" y="294481"/>
                    </a:lnTo>
                    <a:lnTo>
                      <a:pt x="0" y="127794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74" name="Rectangle 173"/>
            <p:cNvSpPr/>
            <p:nvPr/>
          </p:nvSpPr>
          <p:spPr bwMode="auto">
            <a:xfrm>
              <a:off x="3419599" y="5636695"/>
              <a:ext cx="144462" cy="1444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pic>
          <p:nvPicPr>
            <p:cNvPr id="97307" name="Picture 2" descr="http://t3.gstatic.com/images?q=tbn:ANd9GcRTmgk4oFR96eobHfcIyl46nPwPZjCO5oK4RiGXGHrOe6sj7t8GjA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72" t="34769" r="40472" b="43486"/>
            <a:stretch>
              <a:fillRect/>
            </a:stretch>
          </p:blipFill>
          <p:spPr bwMode="auto">
            <a:xfrm>
              <a:off x="3490913" y="4846638"/>
              <a:ext cx="360362" cy="36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6" name="Rectangle 175"/>
            <p:cNvSpPr/>
            <p:nvPr/>
          </p:nvSpPr>
          <p:spPr bwMode="auto">
            <a:xfrm>
              <a:off x="3419599" y="5133556"/>
              <a:ext cx="144462" cy="144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85" name="Rectangle 184"/>
            <p:cNvSpPr/>
            <p:nvPr/>
          </p:nvSpPr>
          <p:spPr bwMode="auto">
            <a:xfrm>
              <a:off x="2065462" y="5643043"/>
              <a:ext cx="71438" cy="714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83" name="Rectangle 182"/>
            <p:cNvSpPr/>
            <p:nvPr/>
          </p:nvSpPr>
          <p:spPr bwMode="auto">
            <a:xfrm>
              <a:off x="3492624" y="5143079"/>
              <a:ext cx="71437" cy="714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81" name="Rectangle 180"/>
            <p:cNvSpPr/>
            <p:nvPr/>
          </p:nvSpPr>
          <p:spPr bwMode="auto">
            <a:xfrm>
              <a:off x="2062287" y="4627244"/>
              <a:ext cx="71438" cy="714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109" name="Rectangle 2"/>
          <p:cNvSpPr txBox="1">
            <a:spLocks noChangeArrowheads="1"/>
          </p:cNvSpPr>
          <p:nvPr/>
        </p:nvSpPr>
        <p:spPr>
          <a:xfrm>
            <a:off x="1150938" y="333375"/>
            <a:ext cx="7793037" cy="1462088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GB" sz="28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n-GB" sz="28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en-GB" sz="2800" kern="0" dirty="0">
                <a:solidFill>
                  <a:schemeClr val="tx2"/>
                </a:solidFill>
                <a:effectLst>
                  <a:outerShdw blurRad="50800" dist="50800" dir="246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Coherent and Incoherent Scattering …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95738" y="3082925"/>
            <a:ext cx="647701" cy="791264"/>
            <a:chOff x="3635252" y="2343253"/>
            <a:chExt cx="2492762" cy="3191321"/>
          </a:xfrm>
        </p:grpSpPr>
        <p:pic>
          <p:nvPicPr>
            <p:cNvPr id="366596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669" b="92150" l="35400" r="6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00" t="27019" r="35067" b="6143"/>
            <a:stretch/>
          </p:blipFill>
          <p:spPr bwMode="auto">
            <a:xfrm>
              <a:off x="3680883" y="2343253"/>
              <a:ext cx="2447131" cy="31913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" name="Rectangle 111"/>
            <p:cNvSpPr/>
            <p:nvPr/>
          </p:nvSpPr>
          <p:spPr>
            <a:xfrm>
              <a:off x="3635252" y="4387076"/>
              <a:ext cx="360486" cy="1706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3" name="Group 171"/>
          <p:cNvGrpSpPr>
            <a:grpSpLocks/>
          </p:cNvGrpSpPr>
          <p:nvPr/>
        </p:nvGrpSpPr>
        <p:grpSpPr bwMode="auto">
          <a:xfrm>
            <a:off x="684212" y="2636838"/>
            <a:ext cx="3959226" cy="3144838"/>
            <a:chOff x="539874" y="2636912"/>
            <a:chExt cx="3959225" cy="3144216"/>
          </a:xfrm>
        </p:grpSpPr>
        <p:grpSp>
          <p:nvGrpSpPr>
            <p:cNvPr id="114" name="Group 106"/>
            <p:cNvGrpSpPr>
              <a:grpSpLocks/>
            </p:cNvGrpSpPr>
            <p:nvPr/>
          </p:nvGrpSpPr>
          <p:grpSpPr bwMode="auto">
            <a:xfrm>
              <a:off x="539874" y="2636912"/>
              <a:ext cx="3959225" cy="3144216"/>
              <a:chOff x="479301" y="2601119"/>
              <a:chExt cx="3959225" cy="3144216"/>
            </a:xfrm>
          </p:grpSpPr>
          <p:cxnSp>
            <p:nvCxnSpPr>
              <p:cNvPr id="121" name="Straight Connector 120"/>
              <p:cNvCxnSpPr/>
              <p:nvPr/>
            </p:nvCxnSpPr>
            <p:spPr>
              <a:xfrm>
                <a:off x="695202" y="4521615"/>
                <a:ext cx="28797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>
                <a:off x="695202" y="4018476"/>
                <a:ext cx="295274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695202" y="5026340"/>
                <a:ext cx="295274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766639" y="5529478"/>
                <a:ext cx="288131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5" name="Group 28"/>
              <p:cNvGrpSpPr>
                <a:grpSpLocks/>
              </p:cNvGrpSpPr>
              <p:nvPr/>
            </p:nvGrpSpPr>
            <p:grpSpPr bwMode="auto">
              <a:xfrm>
                <a:off x="1127001" y="3802162"/>
                <a:ext cx="431800" cy="935038"/>
                <a:chOff x="1979712" y="3573016"/>
                <a:chExt cx="432048" cy="936104"/>
              </a:xfrm>
            </p:grpSpPr>
            <p:pic>
              <p:nvPicPr>
                <p:cNvPr id="203" name="Picture 2" descr="http://t3.gstatic.com/images?q=tbn:ANd9GcRTmgk4oFR96eobHfcIyl46nPwPZjCO5oK4RiGXGHrOe6sj7t8GjA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272" t="34769" r="40472" b="43486"/>
                <a:stretch>
                  <a:fillRect/>
                </a:stretch>
              </p:blipFill>
              <p:spPr bwMode="auto">
                <a:xfrm>
                  <a:off x="2051720" y="3573016"/>
                  <a:ext cx="360040" cy="36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4" name="Picture 2" descr="http://t3.gstatic.com/images?q=tbn:ANd9GcRTmgk4oFR96eobHfcIyl46nPwPZjCO5oK4RiGXGHrOe6sj7t8GjA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272" t="34769" r="40472" b="43486"/>
                <a:stretch>
                  <a:fillRect/>
                </a:stretch>
              </p:blipFill>
              <p:spPr bwMode="auto">
                <a:xfrm>
                  <a:off x="2051720" y="4077072"/>
                  <a:ext cx="360040" cy="36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05" name="Rectangle 204"/>
                <p:cNvSpPr/>
                <p:nvPr/>
              </p:nvSpPr>
              <p:spPr>
                <a:xfrm>
                  <a:off x="1979713" y="3861082"/>
                  <a:ext cx="144545" cy="1445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6" name="Rectangle 205"/>
                <p:cNvSpPr/>
                <p:nvPr/>
              </p:nvSpPr>
              <p:spPr>
                <a:xfrm>
                  <a:off x="1979713" y="4364793"/>
                  <a:ext cx="144545" cy="1445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26" name="Group 29"/>
              <p:cNvGrpSpPr>
                <a:grpSpLocks/>
              </p:cNvGrpSpPr>
              <p:nvPr/>
            </p:nvGrpSpPr>
            <p:grpSpPr bwMode="auto">
              <a:xfrm>
                <a:off x="479301" y="3802162"/>
                <a:ext cx="431800" cy="935038"/>
                <a:chOff x="1979712" y="3573016"/>
                <a:chExt cx="432048" cy="936104"/>
              </a:xfrm>
            </p:grpSpPr>
            <p:pic>
              <p:nvPicPr>
                <p:cNvPr id="198" name="Picture 2" descr="http://t3.gstatic.com/images?q=tbn:ANd9GcRTmgk4oFR96eobHfcIyl46nPwPZjCO5oK4RiGXGHrOe6sj7t8GjA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272" t="34769" r="40472" b="43486"/>
                <a:stretch>
                  <a:fillRect/>
                </a:stretch>
              </p:blipFill>
              <p:spPr bwMode="auto">
                <a:xfrm>
                  <a:off x="2051720" y="3573016"/>
                  <a:ext cx="360040" cy="36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9" name="Picture 2" descr="http://t3.gstatic.com/images?q=tbn:ANd9GcRTmgk4oFR96eobHfcIyl46nPwPZjCO5oK4RiGXGHrOe6sj7t8GjA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272" t="34769" r="40472" b="43486"/>
                <a:stretch>
                  <a:fillRect/>
                </a:stretch>
              </p:blipFill>
              <p:spPr bwMode="auto">
                <a:xfrm>
                  <a:off x="2051720" y="4077072"/>
                  <a:ext cx="360040" cy="36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00" name="Rectangle 199"/>
                <p:cNvSpPr/>
                <p:nvPr/>
              </p:nvSpPr>
              <p:spPr>
                <a:xfrm>
                  <a:off x="1979713" y="3861082"/>
                  <a:ext cx="144545" cy="1445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2" name="Rectangle 201"/>
                <p:cNvSpPr/>
                <p:nvPr/>
              </p:nvSpPr>
              <p:spPr>
                <a:xfrm>
                  <a:off x="1979713" y="4364793"/>
                  <a:ext cx="144545" cy="1445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27" name="Group 28"/>
              <p:cNvGrpSpPr>
                <a:grpSpLocks/>
              </p:cNvGrpSpPr>
              <p:nvPr/>
            </p:nvGrpSpPr>
            <p:grpSpPr bwMode="auto">
              <a:xfrm>
                <a:off x="3359026" y="3802162"/>
                <a:ext cx="431800" cy="935038"/>
                <a:chOff x="1979712" y="3573016"/>
                <a:chExt cx="432048" cy="936104"/>
              </a:xfrm>
            </p:grpSpPr>
            <p:pic>
              <p:nvPicPr>
                <p:cNvPr id="194" name="Picture 2" descr="http://t3.gstatic.com/images?q=tbn:ANd9GcRTmgk4oFR96eobHfcIyl46nPwPZjCO5oK4RiGXGHrOe6sj7t8GjA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272" t="34769" r="40472" b="43486"/>
                <a:stretch>
                  <a:fillRect/>
                </a:stretch>
              </p:blipFill>
              <p:spPr bwMode="auto">
                <a:xfrm>
                  <a:off x="2051720" y="3573016"/>
                  <a:ext cx="360040" cy="36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5" name="Picture 2" descr="http://t3.gstatic.com/images?q=tbn:ANd9GcRTmgk4oFR96eobHfcIyl46nPwPZjCO5oK4RiGXGHrOe6sj7t8GjA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272" t="34769" r="40472" b="43486"/>
                <a:stretch>
                  <a:fillRect/>
                </a:stretch>
              </p:blipFill>
              <p:spPr bwMode="auto">
                <a:xfrm>
                  <a:off x="2051720" y="4077072"/>
                  <a:ext cx="360040" cy="36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96" name="Rectangle 195"/>
                <p:cNvSpPr/>
                <p:nvPr/>
              </p:nvSpPr>
              <p:spPr>
                <a:xfrm>
                  <a:off x="1979712" y="3861082"/>
                  <a:ext cx="144545" cy="1445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7" name="Rectangle 196"/>
                <p:cNvSpPr/>
                <p:nvPr/>
              </p:nvSpPr>
              <p:spPr>
                <a:xfrm>
                  <a:off x="1979712" y="4364793"/>
                  <a:ext cx="144545" cy="1445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28" name="Group 29"/>
              <p:cNvGrpSpPr>
                <a:grpSpLocks/>
              </p:cNvGrpSpPr>
              <p:nvPr/>
            </p:nvGrpSpPr>
            <p:grpSpPr bwMode="auto">
              <a:xfrm>
                <a:off x="2639889" y="3802162"/>
                <a:ext cx="431800" cy="935038"/>
                <a:chOff x="1979712" y="3573016"/>
                <a:chExt cx="432048" cy="936104"/>
              </a:xfrm>
            </p:grpSpPr>
            <p:pic>
              <p:nvPicPr>
                <p:cNvPr id="189" name="Picture 2" descr="http://t3.gstatic.com/images?q=tbn:ANd9GcRTmgk4oFR96eobHfcIyl46nPwPZjCO5oK4RiGXGHrOe6sj7t8GjA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272" t="34769" r="40472" b="43486"/>
                <a:stretch>
                  <a:fillRect/>
                </a:stretch>
              </p:blipFill>
              <p:spPr bwMode="auto">
                <a:xfrm>
                  <a:off x="2051720" y="3573016"/>
                  <a:ext cx="360040" cy="36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0" name="Picture 2" descr="http://t3.gstatic.com/images?q=tbn:ANd9GcRTmgk4oFR96eobHfcIyl46nPwPZjCO5oK4RiGXGHrOe6sj7t8GjA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272" t="34769" r="40472" b="43486"/>
                <a:stretch>
                  <a:fillRect/>
                </a:stretch>
              </p:blipFill>
              <p:spPr bwMode="auto">
                <a:xfrm>
                  <a:off x="2051720" y="4077072"/>
                  <a:ext cx="360040" cy="36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91" name="Rectangle 190"/>
                <p:cNvSpPr/>
                <p:nvPr/>
              </p:nvSpPr>
              <p:spPr>
                <a:xfrm>
                  <a:off x="1979711" y="3861082"/>
                  <a:ext cx="144546" cy="1445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2" name="Rectangle 191"/>
                <p:cNvSpPr/>
                <p:nvPr/>
              </p:nvSpPr>
              <p:spPr>
                <a:xfrm>
                  <a:off x="1979711" y="4364793"/>
                  <a:ext cx="144546" cy="1445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29" name="Group 34"/>
              <p:cNvGrpSpPr>
                <a:grpSpLocks/>
              </p:cNvGrpSpPr>
              <p:nvPr/>
            </p:nvGrpSpPr>
            <p:grpSpPr bwMode="auto">
              <a:xfrm>
                <a:off x="1919164" y="3802162"/>
                <a:ext cx="431800" cy="935038"/>
                <a:chOff x="1979712" y="3573016"/>
                <a:chExt cx="432048" cy="936104"/>
              </a:xfrm>
            </p:grpSpPr>
            <p:pic>
              <p:nvPicPr>
                <p:cNvPr id="179" name="Picture 2" descr="http://t3.gstatic.com/images?q=tbn:ANd9GcRTmgk4oFR96eobHfcIyl46nPwPZjCO5oK4RiGXGHrOe6sj7t8GjA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272" t="34769" r="40472" b="43486"/>
                <a:stretch>
                  <a:fillRect/>
                </a:stretch>
              </p:blipFill>
              <p:spPr bwMode="auto">
                <a:xfrm>
                  <a:off x="2051720" y="3573016"/>
                  <a:ext cx="360040" cy="36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80" name="Picture 2" descr="http://t3.gstatic.com/images?q=tbn:ANd9GcRTmgk4oFR96eobHfcIyl46nPwPZjCO5oK4RiGXGHrOe6sj7t8GjA"/>
                <p:cNvPicPr>
                  <a:picLocks noChangeAspect="1" noChangeArrowheads="1"/>
                </p:cNvPicPr>
                <p:nvPr/>
              </p:nvPicPr>
              <p:blipFill>
                <a:blip r:embed="rId7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272" t="34769" r="40472" b="43486"/>
                <a:stretch>
                  <a:fillRect/>
                </a:stretch>
              </p:blipFill>
              <p:spPr bwMode="auto">
                <a:xfrm>
                  <a:off x="2051720" y="4077072"/>
                  <a:ext cx="360040" cy="36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2" name="Rectangle 181"/>
                <p:cNvSpPr/>
                <p:nvPr/>
              </p:nvSpPr>
              <p:spPr>
                <a:xfrm>
                  <a:off x="1979712" y="3861082"/>
                  <a:ext cx="144546" cy="1445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4" name="Rectangle 183"/>
                <p:cNvSpPr/>
                <p:nvPr/>
              </p:nvSpPr>
              <p:spPr>
                <a:xfrm>
                  <a:off x="1979712" y="4364793"/>
                  <a:ext cx="144546" cy="1445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30" name="Text Box 73"/>
              <p:cNvSpPr txBox="1">
                <a:spLocks noChangeArrowheads="1"/>
              </p:cNvSpPr>
              <p:nvPr/>
            </p:nvSpPr>
            <p:spPr bwMode="auto">
              <a:xfrm>
                <a:off x="4151189" y="4594325"/>
                <a:ext cx="287337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6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2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GB" altLang="en-US" sz="1800">
                    <a:solidFill>
                      <a:srgbClr val="000000"/>
                    </a:solidFill>
                  </a:rPr>
                  <a:t>d</a:t>
                </a:r>
              </a:p>
            </p:txBody>
          </p:sp>
          <p:grpSp>
            <p:nvGrpSpPr>
              <p:cNvPr id="131" name="Group 144"/>
              <p:cNvGrpSpPr>
                <a:grpSpLocks/>
              </p:cNvGrpSpPr>
              <p:nvPr/>
            </p:nvGrpSpPr>
            <p:grpSpPr bwMode="auto">
              <a:xfrm>
                <a:off x="479301" y="4810225"/>
                <a:ext cx="3311525" cy="935110"/>
                <a:chOff x="539552" y="5013176"/>
                <a:chExt cx="3312368" cy="936177"/>
              </a:xfrm>
            </p:grpSpPr>
            <p:grpSp>
              <p:nvGrpSpPr>
                <p:cNvPr id="152" name="Group 28"/>
                <p:cNvGrpSpPr>
                  <a:grpSpLocks/>
                </p:cNvGrpSpPr>
                <p:nvPr/>
              </p:nvGrpSpPr>
              <p:grpSpPr bwMode="auto">
                <a:xfrm>
                  <a:off x="1187624" y="5013176"/>
                  <a:ext cx="432048" cy="936104"/>
                  <a:chOff x="1979712" y="3573016"/>
                  <a:chExt cx="432048" cy="936104"/>
                </a:xfrm>
              </p:grpSpPr>
              <p:pic>
                <p:nvPicPr>
                  <p:cNvPr id="173" name="Picture 2" descr="http://t3.gstatic.com/images?q=tbn:ANd9GcRTmgk4oFR96eobHfcIyl46nPwPZjCO5oK4RiGXGHrOe6sj7t8GjA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8272" t="34769" r="40472" b="43486"/>
                  <a:stretch>
                    <a:fillRect/>
                  </a:stretch>
                </p:blipFill>
                <p:spPr bwMode="auto">
                  <a:xfrm>
                    <a:off x="2051720" y="3573016"/>
                    <a:ext cx="360040" cy="3600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75" name="Picture 2" descr="http://t3.gstatic.com/images?q=tbn:ANd9GcRTmgk4oFR96eobHfcIyl46nPwPZjCO5oK4RiGXGHrOe6sj7t8GjA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8272" t="34769" r="40472" b="43486"/>
                  <a:stretch>
                    <a:fillRect/>
                  </a:stretch>
                </p:blipFill>
                <p:spPr bwMode="auto">
                  <a:xfrm>
                    <a:off x="2051720" y="4077072"/>
                    <a:ext cx="360040" cy="3600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77" name="Rectangle 176"/>
                  <p:cNvSpPr/>
                  <p:nvPr/>
                </p:nvSpPr>
                <p:spPr>
                  <a:xfrm>
                    <a:off x="1979506" y="3860882"/>
                    <a:ext cx="144499" cy="1445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78" name="Rectangle 177"/>
                  <p:cNvSpPr/>
                  <p:nvPr/>
                </p:nvSpPr>
                <p:spPr>
                  <a:xfrm>
                    <a:off x="1979506" y="4364595"/>
                    <a:ext cx="144499" cy="1445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53" name="Group 29"/>
                <p:cNvGrpSpPr>
                  <a:grpSpLocks/>
                </p:cNvGrpSpPr>
                <p:nvPr/>
              </p:nvGrpSpPr>
              <p:grpSpPr bwMode="auto">
                <a:xfrm>
                  <a:off x="539552" y="5013176"/>
                  <a:ext cx="432048" cy="936104"/>
                  <a:chOff x="1979712" y="3573016"/>
                  <a:chExt cx="432048" cy="936104"/>
                </a:xfrm>
              </p:grpSpPr>
              <p:pic>
                <p:nvPicPr>
                  <p:cNvPr id="169" name="Picture 2" descr="http://t3.gstatic.com/images?q=tbn:ANd9GcRTmgk4oFR96eobHfcIyl46nPwPZjCO5oK4RiGXGHrOe6sj7t8GjA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saturation sat="66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8272" t="34769" r="40472" b="43486"/>
                  <a:stretch>
                    <a:fillRect/>
                  </a:stretch>
                </p:blipFill>
                <p:spPr bwMode="auto">
                  <a:xfrm>
                    <a:off x="2051720" y="3573016"/>
                    <a:ext cx="360040" cy="3600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70" name="Picture 2" descr="http://t3.gstatic.com/images?q=tbn:ANd9GcRTmgk4oFR96eobHfcIyl46nPwPZjCO5oK4RiGXGHrOe6sj7t8GjA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8272" t="34769" r="40472" b="43486"/>
                  <a:stretch>
                    <a:fillRect/>
                  </a:stretch>
                </p:blipFill>
                <p:spPr bwMode="auto">
                  <a:xfrm>
                    <a:off x="2051720" y="4077072"/>
                    <a:ext cx="360040" cy="3600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71" name="Rectangle 170"/>
                  <p:cNvSpPr/>
                  <p:nvPr/>
                </p:nvSpPr>
                <p:spPr>
                  <a:xfrm>
                    <a:off x="1979713" y="3860882"/>
                    <a:ext cx="144499" cy="1445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72" name="Rectangle 171"/>
                  <p:cNvSpPr/>
                  <p:nvPr/>
                </p:nvSpPr>
                <p:spPr>
                  <a:xfrm>
                    <a:off x="1979713" y="4364595"/>
                    <a:ext cx="144499" cy="1445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54" name="Group 28"/>
                <p:cNvGrpSpPr>
                  <a:grpSpLocks/>
                </p:cNvGrpSpPr>
                <p:nvPr/>
              </p:nvGrpSpPr>
              <p:grpSpPr bwMode="auto">
                <a:xfrm>
                  <a:off x="3419872" y="5013176"/>
                  <a:ext cx="432048" cy="936104"/>
                  <a:chOff x="1979712" y="3573016"/>
                  <a:chExt cx="432048" cy="936104"/>
                </a:xfrm>
              </p:grpSpPr>
              <p:pic>
                <p:nvPicPr>
                  <p:cNvPr id="165" name="Picture 2" descr="http://t3.gstatic.com/images?q=tbn:ANd9GcRTmgk4oFR96eobHfcIyl46nPwPZjCO5oK4RiGXGHrOe6sj7t8GjA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8272" t="34769" r="40472" b="43486"/>
                  <a:stretch>
                    <a:fillRect/>
                  </a:stretch>
                </p:blipFill>
                <p:spPr bwMode="auto">
                  <a:xfrm>
                    <a:off x="2051720" y="3573016"/>
                    <a:ext cx="360040" cy="3600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66" name="Picture 2" descr="http://t3.gstatic.com/images?q=tbn:ANd9GcRTmgk4oFR96eobHfcIyl46nPwPZjCO5oK4RiGXGHrOe6sj7t8GjA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8272" t="34769" r="40472" b="43486"/>
                  <a:stretch>
                    <a:fillRect/>
                  </a:stretch>
                </p:blipFill>
                <p:spPr bwMode="auto">
                  <a:xfrm>
                    <a:off x="2051720" y="4077072"/>
                    <a:ext cx="360040" cy="3600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7" name="Rectangle 166"/>
                  <p:cNvSpPr/>
                  <p:nvPr/>
                </p:nvSpPr>
                <p:spPr>
                  <a:xfrm>
                    <a:off x="1979850" y="3860882"/>
                    <a:ext cx="144499" cy="1445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68" name="Rectangle 167"/>
                  <p:cNvSpPr/>
                  <p:nvPr/>
                </p:nvSpPr>
                <p:spPr>
                  <a:xfrm>
                    <a:off x="1979850" y="4364595"/>
                    <a:ext cx="144499" cy="1445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55" name="Group 29"/>
                <p:cNvGrpSpPr>
                  <a:grpSpLocks/>
                </p:cNvGrpSpPr>
                <p:nvPr/>
              </p:nvGrpSpPr>
              <p:grpSpPr bwMode="auto">
                <a:xfrm>
                  <a:off x="2699102" y="5013176"/>
                  <a:ext cx="432738" cy="936177"/>
                  <a:chOff x="1979022" y="3573016"/>
                  <a:chExt cx="432738" cy="936177"/>
                </a:xfrm>
              </p:grpSpPr>
              <p:pic>
                <p:nvPicPr>
                  <p:cNvPr id="161" name="Picture 2" descr="http://t3.gstatic.com/images?q=tbn:ANd9GcRTmgk4oFR96eobHfcIyl46nPwPZjCO5oK4RiGXGHrOe6sj7t8GjA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8272" t="34769" r="40472" b="43486"/>
                  <a:stretch>
                    <a:fillRect/>
                  </a:stretch>
                </p:blipFill>
                <p:spPr bwMode="auto">
                  <a:xfrm>
                    <a:off x="2051720" y="3573016"/>
                    <a:ext cx="360040" cy="3600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62" name="Picture 2" descr="http://t3.gstatic.com/images?q=tbn:ANd9GcRTmgk4oFR96eobHfcIyl46nPwPZjCO5oK4RiGXGHrOe6sj7t8GjA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saturation sat="66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8272" t="34769" r="40472" b="43486"/>
                  <a:stretch>
                    <a:fillRect/>
                  </a:stretch>
                </p:blipFill>
                <p:spPr bwMode="auto">
                  <a:xfrm>
                    <a:off x="2051720" y="4077072"/>
                    <a:ext cx="360040" cy="3600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3" name="Rectangle 162"/>
                  <p:cNvSpPr/>
                  <p:nvPr/>
                </p:nvSpPr>
                <p:spPr>
                  <a:xfrm>
                    <a:off x="1979022" y="3860882"/>
                    <a:ext cx="144499" cy="1445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64" name="Rectangle 163"/>
                  <p:cNvSpPr/>
                  <p:nvPr/>
                </p:nvSpPr>
                <p:spPr>
                  <a:xfrm>
                    <a:off x="1979022" y="4364595"/>
                    <a:ext cx="144499" cy="1445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56" name="Group 34"/>
                <p:cNvGrpSpPr>
                  <a:grpSpLocks/>
                </p:cNvGrpSpPr>
                <p:nvPr/>
              </p:nvGrpSpPr>
              <p:grpSpPr bwMode="auto">
                <a:xfrm>
                  <a:off x="1979712" y="5013176"/>
                  <a:ext cx="432048" cy="936104"/>
                  <a:chOff x="1979712" y="3573016"/>
                  <a:chExt cx="432048" cy="936104"/>
                </a:xfrm>
              </p:grpSpPr>
              <p:pic>
                <p:nvPicPr>
                  <p:cNvPr id="157" name="Picture 2" descr="http://t3.gstatic.com/images?q=tbn:ANd9GcRTmgk4oFR96eobHfcIyl46nPwPZjCO5oK4RiGXGHrOe6sj7t8GjA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8272" t="34769" r="40472" b="43486"/>
                  <a:stretch>
                    <a:fillRect/>
                  </a:stretch>
                </p:blipFill>
                <p:spPr bwMode="auto">
                  <a:xfrm>
                    <a:off x="2051720" y="3573016"/>
                    <a:ext cx="360040" cy="3600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58" name="Picture 2" descr="http://t3.gstatic.com/images?q=tbn:ANd9GcRTmgk4oFR96eobHfcIyl46nPwPZjCO5oK4RiGXGHrOe6sj7t8GjA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8272" t="34769" r="40472" b="43486"/>
                  <a:stretch>
                    <a:fillRect/>
                  </a:stretch>
                </p:blipFill>
                <p:spPr bwMode="auto">
                  <a:xfrm>
                    <a:off x="2051720" y="4077072"/>
                    <a:ext cx="360040" cy="3600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59" name="Rectangle 158"/>
                  <p:cNvSpPr/>
                  <p:nvPr/>
                </p:nvSpPr>
                <p:spPr>
                  <a:xfrm>
                    <a:off x="1979781" y="3860882"/>
                    <a:ext cx="144500" cy="1445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60" name="Rectangle 159"/>
                  <p:cNvSpPr/>
                  <p:nvPr/>
                </p:nvSpPr>
                <p:spPr>
                  <a:xfrm>
                    <a:off x="1979781" y="4364595"/>
                    <a:ext cx="144500" cy="1445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  <p:cxnSp>
            <p:nvCxnSpPr>
              <p:cNvPr id="132" name="Straight Arrow Connector 131"/>
              <p:cNvCxnSpPr/>
              <p:nvPr/>
            </p:nvCxnSpPr>
            <p:spPr>
              <a:xfrm rot="5400000">
                <a:off x="3683734" y="4773183"/>
                <a:ext cx="647572" cy="158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Line 30"/>
              <p:cNvSpPr>
                <a:spLocks noChangeShapeType="1"/>
              </p:cNvSpPr>
              <p:nvPr/>
            </p:nvSpPr>
            <p:spPr bwMode="auto">
              <a:xfrm>
                <a:off x="911151" y="3153569"/>
                <a:ext cx="1296987" cy="13684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" name="Line 54"/>
              <p:cNvSpPr>
                <a:spLocks noChangeShapeType="1"/>
              </p:cNvSpPr>
              <p:nvPr/>
            </p:nvSpPr>
            <p:spPr bwMode="auto">
              <a:xfrm>
                <a:off x="2166283" y="4002166"/>
                <a:ext cx="15875" cy="4730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" name="Line 62"/>
              <p:cNvSpPr>
                <a:spLocks noChangeShapeType="1"/>
              </p:cNvSpPr>
              <p:nvPr/>
            </p:nvSpPr>
            <p:spPr bwMode="auto">
              <a:xfrm flipH="1">
                <a:off x="1945357" y="3980656"/>
                <a:ext cx="260350" cy="2603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6" name="Line 66"/>
              <p:cNvSpPr>
                <a:spLocks noChangeShapeType="1"/>
              </p:cNvSpPr>
              <p:nvPr/>
            </p:nvSpPr>
            <p:spPr bwMode="auto">
              <a:xfrm>
                <a:off x="2207295" y="4018756"/>
                <a:ext cx="231775" cy="2222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7" name="Line 69"/>
              <p:cNvSpPr>
                <a:spLocks noChangeShapeType="1"/>
              </p:cNvSpPr>
              <p:nvPr/>
            </p:nvSpPr>
            <p:spPr bwMode="auto">
              <a:xfrm flipV="1">
                <a:off x="2208882" y="2601119"/>
                <a:ext cx="1231900" cy="1408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" name="Line 30"/>
              <p:cNvSpPr>
                <a:spLocks noChangeShapeType="1"/>
              </p:cNvSpPr>
              <p:nvPr/>
            </p:nvSpPr>
            <p:spPr bwMode="auto">
              <a:xfrm>
                <a:off x="973063" y="2659856"/>
                <a:ext cx="1235075" cy="13589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" name="Line 69"/>
              <p:cNvSpPr>
                <a:spLocks noChangeShapeType="1"/>
              </p:cNvSpPr>
              <p:nvPr/>
            </p:nvSpPr>
            <p:spPr bwMode="auto">
              <a:xfrm flipV="1">
                <a:off x="2207295" y="3153569"/>
                <a:ext cx="1204912" cy="13557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cxnSp>
            <p:nvCxnSpPr>
              <p:cNvPr id="141" name="Straight Arrow Connector 140"/>
              <p:cNvCxnSpPr/>
              <p:nvPr/>
            </p:nvCxnSpPr>
            <p:spPr>
              <a:xfrm rot="5400000" flipH="1" flipV="1">
                <a:off x="1054905" y="4809639"/>
                <a:ext cx="1368155" cy="503238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Arrow Connector 142"/>
              <p:cNvCxnSpPr>
                <a:endCxn id="133" idx="1"/>
              </p:cNvCxnSpPr>
              <p:nvPr/>
            </p:nvCxnSpPr>
            <p:spPr>
              <a:xfrm>
                <a:off x="1919164" y="4234333"/>
                <a:ext cx="288925" cy="287281"/>
              </a:xfrm>
              <a:prstGeom prst="straightConnector1">
                <a:avLst/>
              </a:prstGeom>
              <a:ln w="31750">
                <a:solidFill>
                  <a:srgbClr val="C00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Freeform 143"/>
              <p:cNvSpPr/>
              <p:nvPr/>
            </p:nvSpPr>
            <p:spPr>
              <a:xfrm>
                <a:off x="1168277" y="2751901"/>
                <a:ext cx="263525" cy="295217"/>
              </a:xfrm>
              <a:custGeom>
                <a:avLst/>
                <a:gdLst>
                  <a:gd name="connsiteX0" fmla="*/ 0 w 264319"/>
                  <a:gd name="connsiteY0" fmla="*/ 127794 h 294481"/>
                  <a:gd name="connsiteX1" fmla="*/ 238125 w 264319"/>
                  <a:gd name="connsiteY1" fmla="*/ 27781 h 294481"/>
                  <a:gd name="connsiteX2" fmla="*/ 157163 w 264319"/>
                  <a:gd name="connsiteY2" fmla="*/ 294481 h 294481"/>
                  <a:gd name="connsiteX3" fmla="*/ 157163 w 264319"/>
                  <a:gd name="connsiteY3" fmla="*/ 294481 h 294481"/>
                  <a:gd name="connsiteX4" fmla="*/ 0 w 264319"/>
                  <a:gd name="connsiteY4" fmla="*/ 127794 h 294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19" h="294481">
                    <a:moveTo>
                      <a:pt x="0" y="127794"/>
                    </a:moveTo>
                    <a:cubicBezTo>
                      <a:pt x="105965" y="63897"/>
                      <a:pt x="211931" y="0"/>
                      <a:pt x="238125" y="27781"/>
                    </a:cubicBezTo>
                    <a:cubicBezTo>
                      <a:pt x="264319" y="55562"/>
                      <a:pt x="157163" y="294481"/>
                      <a:pt x="157163" y="294481"/>
                    </a:cubicBezTo>
                    <a:lnTo>
                      <a:pt x="157163" y="294481"/>
                    </a:lnTo>
                    <a:lnTo>
                      <a:pt x="0" y="127794"/>
                    </a:lnTo>
                    <a:close/>
                  </a:path>
                </a:pathLst>
              </a:custGeom>
              <a:solidFill>
                <a:schemeClr val="bg1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45" name="Freeform 144"/>
              <p:cNvSpPr/>
              <p:nvPr/>
            </p:nvSpPr>
            <p:spPr>
              <a:xfrm flipH="1">
                <a:off x="2520826" y="3180442"/>
                <a:ext cx="285750" cy="339658"/>
              </a:xfrm>
              <a:custGeom>
                <a:avLst/>
                <a:gdLst>
                  <a:gd name="connsiteX0" fmla="*/ 0 w 264319"/>
                  <a:gd name="connsiteY0" fmla="*/ 127794 h 294481"/>
                  <a:gd name="connsiteX1" fmla="*/ 238125 w 264319"/>
                  <a:gd name="connsiteY1" fmla="*/ 27781 h 294481"/>
                  <a:gd name="connsiteX2" fmla="*/ 157163 w 264319"/>
                  <a:gd name="connsiteY2" fmla="*/ 294481 h 294481"/>
                  <a:gd name="connsiteX3" fmla="*/ 157163 w 264319"/>
                  <a:gd name="connsiteY3" fmla="*/ 294481 h 294481"/>
                  <a:gd name="connsiteX4" fmla="*/ 0 w 264319"/>
                  <a:gd name="connsiteY4" fmla="*/ 127794 h 294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19" h="294481">
                    <a:moveTo>
                      <a:pt x="0" y="127794"/>
                    </a:moveTo>
                    <a:cubicBezTo>
                      <a:pt x="105965" y="63897"/>
                      <a:pt x="211931" y="0"/>
                      <a:pt x="238125" y="27781"/>
                    </a:cubicBezTo>
                    <a:cubicBezTo>
                      <a:pt x="264319" y="55562"/>
                      <a:pt x="157163" y="294481"/>
                      <a:pt x="157163" y="294481"/>
                    </a:cubicBezTo>
                    <a:lnTo>
                      <a:pt x="157163" y="294481"/>
                    </a:lnTo>
                    <a:lnTo>
                      <a:pt x="0" y="127794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46" name="Freeform 145"/>
              <p:cNvSpPr/>
              <p:nvPr/>
            </p:nvSpPr>
            <p:spPr>
              <a:xfrm flipH="1" flipV="1">
                <a:off x="1209552" y="3047118"/>
                <a:ext cx="277812" cy="319025"/>
              </a:xfrm>
              <a:custGeom>
                <a:avLst/>
                <a:gdLst>
                  <a:gd name="connsiteX0" fmla="*/ 0 w 264319"/>
                  <a:gd name="connsiteY0" fmla="*/ 127794 h 294481"/>
                  <a:gd name="connsiteX1" fmla="*/ 238125 w 264319"/>
                  <a:gd name="connsiteY1" fmla="*/ 27781 h 294481"/>
                  <a:gd name="connsiteX2" fmla="*/ 157163 w 264319"/>
                  <a:gd name="connsiteY2" fmla="*/ 294481 h 294481"/>
                  <a:gd name="connsiteX3" fmla="*/ 157163 w 264319"/>
                  <a:gd name="connsiteY3" fmla="*/ 294481 h 294481"/>
                  <a:gd name="connsiteX4" fmla="*/ 0 w 264319"/>
                  <a:gd name="connsiteY4" fmla="*/ 127794 h 294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19" h="294481">
                    <a:moveTo>
                      <a:pt x="0" y="127794"/>
                    </a:moveTo>
                    <a:cubicBezTo>
                      <a:pt x="105965" y="63897"/>
                      <a:pt x="211931" y="0"/>
                      <a:pt x="238125" y="27781"/>
                    </a:cubicBezTo>
                    <a:cubicBezTo>
                      <a:pt x="264319" y="55562"/>
                      <a:pt x="157163" y="294481"/>
                      <a:pt x="157163" y="294481"/>
                    </a:cubicBezTo>
                    <a:lnTo>
                      <a:pt x="157163" y="294481"/>
                    </a:lnTo>
                    <a:lnTo>
                      <a:pt x="0" y="127794"/>
                    </a:lnTo>
                    <a:close/>
                  </a:path>
                </a:pathLst>
              </a:custGeom>
              <a:noFill/>
              <a:ln w="127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Freeform 146"/>
              <p:cNvSpPr/>
              <p:nvPr/>
            </p:nvSpPr>
            <p:spPr>
              <a:xfrm>
                <a:off x="958727" y="3070926"/>
                <a:ext cx="263525" cy="293629"/>
              </a:xfrm>
              <a:custGeom>
                <a:avLst/>
                <a:gdLst>
                  <a:gd name="connsiteX0" fmla="*/ 0 w 264319"/>
                  <a:gd name="connsiteY0" fmla="*/ 127794 h 294481"/>
                  <a:gd name="connsiteX1" fmla="*/ 238125 w 264319"/>
                  <a:gd name="connsiteY1" fmla="*/ 27781 h 294481"/>
                  <a:gd name="connsiteX2" fmla="*/ 157163 w 264319"/>
                  <a:gd name="connsiteY2" fmla="*/ 294481 h 294481"/>
                  <a:gd name="connsiteX3" fmla="*/ 157163 w 264319"/>
                  <a:gd name="connsiteY3" fmla="*/ 294481 h 294481"/>
                  <a:gd name="connsiteX4" fmla="*/ 0 w 264319"/>
                  <a:gd name="connsiteY4" fmla="*/ 127794 h 294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19" h="294481">
                    <a:moveTo>
                      <a:pt x="0" y="127794"/>
                    </a:moveTo>
                    <a:cubicBezTo>
                      <a:pt x="105965" y="63897"/>
                      <a:pt x="211931" y="0"/>
                      <a:pt x="238125" y="27781"/>
                    </a:cubicBezTo>
                    <a:cubicBezTo>
                      <a:pt x="264319" y="55562"/>
                      <a:pt x="157163" y="294481"/>
                      <a:pt x="157163" y="294481"/>
                    </a:cubicBezTo>
                    <a:lnTo>
                      <a:pt x="157163" y="294481"/>
                    </a:lnTo>
                    <a:lnTo>
                      <a:pt x="0" y="127794"/>
                    </a:lnTo>
                    <a:close/>
                  </a:path>
                </a:pathLst>
              </a:custGeom>
              <a:solidFill>
                <a:schemeClr val="bg1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Freeform 147"/>
              <p:cNvSpPr/>
              <p:nvPr/>
            </p:nvSpPr>
            <p:spPr>
              <a:xfrm flipH="1" flipV="1">
                <a:off x="1000002" y="3366143"/>
                <a:ext cx="277812" cy="319024"/>
              </a:xfrm>
              <a:custGeom>
                <a:avLst/>
                <a:gdLst>
                  <a:gd name="connsiteX0" fmla="*/ 0 w 264319"/>
                  <a:gd name="connsiteY0" fmla="*/ 127794 h 294481"/>
                  <a:gd name="connsiteX1" fmla="*/ 238125 w 264319"/>
                  <a:gd name="connsiteY1" fmla="*/ 27781 h 294481"/>
                  <a:gd name="connsiteX2" fmla="*/ 157163 w 264319"/>
                  <a:gd name="connsiteY2" fmla="*/ 294481 h 294481"/>
                  <a:gd name="connsiteX3" fmla="*/ 157163 w 264319"/>
                  <a:gd name="connsiteY3" fmla="*/ 294481 h 294481"/>
                  <a:gd name="connsiteX4" fmla="*/ 0 w 264319"/>
                  <a:gd name="connsiteY4" fmla="*/ 127794 h 294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19" h="294481">
                    <a:moveTo>
                      <a:pt x="0" y="127794"/>
                    </a:moveTo>
                    <a:cubicBezTo>
                      <a:pt x="105965" y="63897"/>
                      <a:pt x="211931" y="0"/>
                      <a:pt x="238125" y="27781"/>
                    </a:cubicBezTo>
                    <a:cubicBezTo>
                      <a:pt x="264319" y="55562"/>
                      <a:pt x="157163" y="294481"/>
                      <a:pt x="157163" y="294481"/>
                    </a:cubicBezTo>
                    <a:lnTo>
                      <a:pt x="157163" y="294481"/>
                    </a:lnTo>
                    <a:lnTo>
                      <a:pt x="0" y="127794"/>
                    </a:lnTo>
                    <a:close/>
                  </a:path>
                </a:pathLst>
              </a:custGeom>
              <a:noFill/>
              <a:ln w="127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Freeform 148"/>
              <p:cNvSpPr/>
              <p:nvPr/>
            </p:nvSpPr>
            <p:spPr>
              <a:xfrm flipV="1">
                <a:off x="2806576" y="3128065"/>
                <a:ext cx="282575" cy="338070"/>
              </a:xfrm>
              <a:custGeom>
                <a:avLst/>
                <a:gdLst>
                  <a:gd name="connsiteX0" fmla="*/ 0 w 264319"/>
                  <a:gd name="connsiteY0" fmla="*/ 127794 h 294481"/>
                  <a:gd name="connsiteX1" fmla="*/ 238125 w 264319"/>
                  <a:gd name="connsiteY1" fmla="*/ 27781 h 294481"/>
                  <a:gd name="connsiteX2" fmla="*/ 157163 w 264319"/>
                  <a:gd name="connsiteY2" fmla="*/ 294481 h 294481"/>
                  <a:gd name="connsiteX3" fmla="*/ 157163 w 264319"/>
                  <a:gd name="connsiteY3" fmla="*/ 294481 h 294481"/>
                  <a:gd name="connsiteX4" fmla="*/ 0 w 264319"/>
                  <a:gd name="connsiteY4" fmla="*/ 127794 h 294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19" h="294481">
                    <a:moveTo>
                      <a:pt x="0" y="127794"/>
                    </a:moveTo>
                    <a:cubicBezTo>
                      <a:pt x="105965" y="63897"/>
                      <a:pt x="211931" y="0"/>
                      <a:pt x="238125" y="27781"/>
                    </a:cubicBezTo>
                    <a:cubicBezTo>
                      <a:pt x="264319" y="55562"/>
                      <a:pt x="157163" y="294481"/>
                      <a:pt x="157163" y="294481"/>
                    </a:cubicBezTo>
                    <a:lnTo>
                      <a:pt x="157163" y="294481"/>
                    </a:lnTo>
                    <a:lnTo>
                      <a:pt x="0" y="127794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Freeform 149"/>
              <p:cNvSpPr/>
              <p:nvPr/>
            </p:nvSpPr>
            <p:spPr>
              <a:xfrm flipH="1">
                <a:off x="2738313" y="3435979"/>
                <a:ext cx="285750" cy="339658"/>
              </a:xfrm>
              <a:custGeom>
                <a:avLst/>
                <a:gdLst>
                  <a:gd name="connsiteX0" fmla="*/ 0 w 264319"/>
                  <a:gd name="connsiteY0" fmla="*/ 127794 h 294481"/>
                  <a:gd name="connsiteX1" fmla="*/ 238125 w 264319"/>
                  <a:gd name="connsiteY1" fmla="*/ 27781 h 294481"/>
                  <a:gd name="connsiteX2" fmla="*/ 157163 w 264319"/>
                  <a:gd name="connsiteY2" fmla="*/ 294481 h 294481"/>
                  <a:gd name="connsiteX3" fmla="*/ 157163 w 264319"/>
                  <a:gd name="connsiteY3" fmla="*/ 294481 h 294481"/>
                  <a:gd name="connsiteX4" fmla="*/ 0 w 264319"/>
                  <a:gd name="connsiteY4" fmla="*/ 127794 h 294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19" h="294481">
                    <a:moveTo>
                      <a:pt x="0" y="127794"/>
                    </a:moveTo>
                    <a:cubicBezTo>
                      <a:pt x="105965" y="63897"/>
                      <a:pt x="211931" y="0"/>
                      <a:pt x="238125" y="27781"/>
                    </a:cubicBezTo>
                    <a:cubicBezTo>
                      <a:pt x="264319" y="55562"/>
                      <a:pt x="157163" y="294481"/>
                      <a:pt x="157163" y="294481"/>
                    </a:cubicBezTo>
                    <a:lnTo>
                      <a:pt x="157163" y="294481"/>
                    </a:lnTo>
                    <a:lnTo>
                      <a:pt x="0" y="127794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Freeform 150"/>
              <p:cNvSpPr/>
              <p:nvPr/>
            </p:nvSpPr>
            <p:spPr>
              <a:xfrm flipV="1">
                <a:off x="3024063" y="3383601"/>
                <a:ext cx="282575" cy="338071"/>
              </a:xfrm>
              <a:custGeom>
                <a:avLst/>
                <a:gdLst>
                  <a:gd name="connsiteX0" fmla="*/ 0 w 264319"/>
                  <a:gd name="connsiteY0" fmla="*/ 127794 h 294481"/>
                  <a:gd name="connsiteX1" fmla="*/ 238125 w 264319"/>
                  <a:gd name="connsiteY1" fmla="*/ 27781 h 294481"/>
                  <a:gd name="connsiteX2" fmla="*/ 157163 w 264319"/>
                  <a:gd name="connsiteY2" fmla="*/ 294481 h 294481"/>
                  <a:gd name="connsiteX3" fmla="*/ 157163 w 264319"/>
                  <a:gd name="connsiteY3" fmla="*/ 294481 h 294481"/>
                  <a:gd name="connsiteX4" fmla="*/ 0 w 264319"/>
                  <a:gd name="connsiteY4" fmla="*/ 127794 h 294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19" h="294481">
                    <a:moveTo>
                      <a:pt x="0" y="127794"/>
                    </a:moveTo>
                    <a:cubicBezTo>
                      <a:pt x="105965" y="63897"/>
                      <a:pt x="211931" y="0"/>
                      <a:pt x="238125" y="27781"/>
                    </a:cubicBezTo>
                    <a:cubicBezTo>
                      <a:pt x="264319" y="55562"/>
                      <a:pt x="157163" y="294481"/>
                      <a:pt x="157163" y="294481"/>
                    </a:cubicBezTo>
                    <a:lnTo>
                      <a:pt x="157163" y="294481"/>
                    </a:lnTo>
                    <a:lnTo>
                      <a:pt x="0" y="127794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5" name="Rectangle 114"/>
            <p:cNvSpPr/>
            <p:nvPr/>
          </p:nvSpPr>
          <p:spPr bwMode="auto">
            <a:xfrm>
              <a:off x="3419599" y="5636695"/>
              <a:ext cx="144462" cy="1444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pic>
          <p:nvPicPr>
            <p:cNvPr id="116" name="Picture 2" descr="http://t3.gstatic.com/images?q=tbn:ANd9GcRTmgk4oFR96eobHfcIyl46nPwPZjCO5oK4RiGXGHrOe6sj7t8GjA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72" t="34769" r="40472" b="43486"/>
            <a:stretch>
              <a:fillRect/>
            </a:stretch>
          </p:blipFill>
          <p:spPr bwMode="auto">
            <a:xfrm>
              <a:off x="3490913" y="4846638"/>
              <a:ext cx="360362" cy="36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" name="Rectangle 116"/>
            <p:cNvSpPr/>
            <p:nvPr/>
          </p:nvSpPr>
          <p:spPr bwMode="auto">
            <a:xfrm>
              <a:off x="3419599" y="5133556"/>
              <a:ext cx="144462" cy="144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2065462" y="5643043"/>
              <a:ext cx="71438" cy="714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19" name="Rectangle 118"/>
            <p:cNvSpPr/>
            <p:nvPr/>
          </p:nvSpPr>
          <p:spPr bwMode="auto">
            <a:xfrm>
              <a:off x="3492624" y="5143079"/>
              <a:ext cx="71437" cy="714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20" name="Rectangle 119"/>
            <p:cNvSpPr/>
            <p:nvPr/>
          </p:nvSpPr>
          <p:spPr bwMode="auto">
            <a:xfrm>
              <a:off x="2062287" y="4627244"/>
              <a:ext cx="71438" cy="714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cxnSp>
        <p:nvCxnSpPr>
          <p:cNvPr id="207" name="Straight Arrow Connector 206"/>
          <p:cNvCxnSpPr/>
          <p:nvPr/>
        </p:nvCxnSpPr>
        <p:spPr bwMode="auto">
          <a:xfrm flipV="1">
            <a:off x="2409160" y="4277049"/>
            <a:ext cx="251618" cy="256739"/>
          </a:xfrm>
          <a:prstGeom prst="straightConnector1">
            <a:avLst/>
          </a:prstGeom>
          <a:ln w="31750"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Text Box 71"/>
          <p:cNvSpPr txBox="1">
            <a:spLocks noChangeArrowheads="1"/>
          </p:cNvSpPr>
          <p:nvPr/>
        </p:nvSpPr>
        <p:spPr bwMode="auto">
          <a:xfrm>
            <a:off x="723899" y="5805489"/>
            <a:ext cx="3384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1200" dirty="0">
                <a:solidFill>
                  <a:srgbClr val="000000"/>
                </a:solidFill>
              </a:rPr>
              <a:t>extra distance bottom wave has to travel compared to top wave to remain IN PHASE     = 2d(sin</a:t>
            </a:r>
            <a:r>
              <a:rPr lang="en-GB" altLang="en-US" sz="1200" dirty="0">
                <a:solidFill>
                  <a:srgbClr val="000000"/>
                </a:solidFill>
                <a:sym typeface="Symbol" pitchFamily="18" charset="2"/>
              </a:rPr>
              <a:t>) (aka Bragg’s Law)</a:t>
            </a:r>
          </a:p>
        </p:txBody>
      </p:sp>
      <p:sp>
        <p:nvSpPr>
          <p:cNvPr id="229" name="Rectangle 59"/>
          <p:cNvSpPr>
            <a:spLocks noChangeArrowheads="1"/>
          </p:cNvSpPr>
          <p:nvPr/>
        </p:nvSpPr>
        <p:spPr bwMode="auto">
          <a:xfrm>
            <a:off x="1764555" y="4221163"/>
            <a:ext cx="3048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  <a:sym typeface="Symbol" pitchFamily="18" charset="2"/>
              </a:rPr>
              <a:t></a:t>
            </a:r>
            <a:endParaRPr lang="en-GB" altLang="en-US" sz="1800" baseline="-25000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230" name="Rectangle 59"/>
          <p:cNvSpPr>
            <a:spLocks noChangeArrowheads="1"/>
          </p:cNvSpPr>
          <p:nvPr/>
        </p:nvSpPr>
        <p:spPr bwMode="auto">
          <a:xfrm>
            <a:off x="2650724" y="4221163"/>
            <a:ext cx="3048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  <a:sym typeface="Symbol" pitchFamily="18" charset="2"/>
              </a:rPr>
              <a:t></a:t>
            </a:r>
            <a:endParaRPr lang="en-GB" altLang="en-US" sz="1800" baseline="-25000" dirty="0">
              <a:solidFill>
                <a:srgbClr val="000000"/>
              </a:solidFill>
              <a:sym typeface="Symbol" pitchFamily="18" charset="2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413000" y="3561556"/>
            <a:ext cx="1510928" cy="1018382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Text Box 10"/>
          <p:cNvSpPr txBox="1">
            <a:spLocks noChangeArrowheads="1"/>
          </p:cNvSpPr>
          <p:nvPr/>
        </p:nvSpPr>
        <p:spPr bwMode="auto">
          <a:xfrm>
            <a:off x="1187450" y="1989138"/>
            <a:ext cx="74890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333399"/>
                </a:solidFill>
              </a:rPr>
              <a:t>Perfect crystal with </a:t>
            </a:r>
            <a:r>
              <a:rPr lang="en-GB" altLang="en-US" sz="1800" i="1" dirty="0">
                <a:solidFill>
                  <a:srgbClr val="333399"/>
                </a:solidFill>
              </a:rPr>
              <a:t>i</a:t>
            </a:r>
            <a:r>
              <a:rPr lang="en-GB" altLang="en-US" sz="1800" dirty="0">
                <a:solidFill>
                  <a:srgbClr val="333399"/>
                </a:solidFill>
              </a:rPr>
              <a:t> nuclei, most with </a:t>
            </a:r>
            <a:r>
              <a:rPr lang="en-GB" altLang="en-US" sz="1800" b="1" i="1" dirty="0">
                <a:solidFill>
                  <a:srgbClr val="333399"/>
                </a:solidFill>
              </a:rPr>
              <a:t>b</a:t>
            </a:r>
            <a:r>
              <a:rPr lang="en-GB" altLang="en-US" sz="1800" dirty="0">
                <a:solidFill>
                  <a:srgbClr val="333399"/>
                </a:solidFill>
              </a:rPr>
              <a:t> but also some isotopes with </a:t>
            </a:r>
            <a:r>
              <a:rPr lang="en-GB" altLang="en-US" sz="1800" b="1" i="1" dirty="0">
                <a:solidFill>
                  <a:srgbClr val="333399"/>
                </a:solidFill>
              </a:rPr>
              <a:t>b’</a:t>
            </a:r>
            <a:endParaRPr lang="en-GB" altLang="en-US" sz="1800" b="1" i="1" dirty="0">
              <a:solidFill>
                <a:srgbClr val="333399"/>
              </a:solidFill>
              <a:latin typeface="Symbol" panose="05050102010706020507" pitchFamily="18" charset="2"/>
            </a:endParaRPr>
          </a:p>
        </p:txBody>
      </p:sp>
      <p:sp>
        <p:nvSpPr>
          <p:cNvPr id="228" name="Text Box 9"/>
          <p:cNvSpPr txBox="1">
            <a:spLocks noChangeArrowheads="1"/>
          </p:cNvSpPr>
          <p:nvPr/>
        </p:nvSpPr>
        <p:spPr bwMode="auto">
          <a:xfrm>
            <a:off x="4226904" y="6162846"/>
            <a:ext cx="5278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dirty="0"/>
              <a:t>Crystalline Polyethylene (Y. Takahashi)</a:t>
            </a:r>
          </a:p>
        </p:txBody>
      </p:sp>
    </p:spTree>
    <p:extLst>
      <p:ext uri="{BB962C8B-B14F-4D97-AF65-F5344CB8AC3E}">
        <p14:creationId xmlns:p14="http://schemas.microsoft.com/office/powerpoint/2010/main" val="150679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81"/>
    </mc:Choice>
    <mc:Fallback xmlns="">
      <p:transition spd="slow" advTm="2058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967954"/>
              </p:ext>
            </p:extLst>
          </p:nvPr>
        </p:nvGraphicFramePr>
        <p:xfrm>
          <a:off x="2843808" y="4388543"/>
          <a:ext cx="3344863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650" name="Equation" r:id="rId6" imgW="2450880" imgH="457200" progId="Equation.3">
                  <p:embed/>
                </p:oleObj>
              </mc:Choice>
              <mc:Fallback>
                <p:oleObj name="Equation" r:id="rId6" imgW="245088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4388543"/>
                        <a:ext cx="3344863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Untitled.wmv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8"/>
          <a:srcRect l="6195" t="8982" r="16416"/>
          <a:stretch/>
        </p:blipFill>
        <p:spPr>
          <a:xfrm>
            <a:off x="7069467" y="4332665"/>
            <a:ext cx="1508560" cy="1375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0355" name="Text Box 10"/>
          <p:cNvSpPr txBox="1">
            <a:spLocks noChangeArrowheads="1"/>
          </p:cNvSpPr>
          <p:nvPr/>
        </p:nvSpPr>
        <p:spPr bwMode="auto">
          <a:xfrm>
            <a:off x="1187450" y="1989138"/>
            <a:ext cx="7777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333399"/>
                </a:solidFill>
              </a:rPr>
              <a:t>So how do these two types modify the detected intensity …</a:t>
            </a:r>
          </a:p>
        </p:txBody>
      </p:sp>
      <p:sp>
        <p:nvSpPr>
          <p:cNvPr id="100360" name="TextBox 92"/>
          <p:cNvSpPr txBox="1">
            <a:spLocks noChangeArrowheads="1"/>
          </p:cNvSpPr>
          <p:nvPr/>
        </p:nvSpPr>
        <p:spPr bwMode="auto">
          <a:xfrm>
            <a:off x="-1" y="2836887"/>
            <a:ext cx="26127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Coherent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 dirty="0">
              <a:solidFill>
                <a:srgbClr val="000000"/>
              </a:solidFill>
            </a:endParaRPr>
          </a:p>
        </p:txBody>
      </p:sp>
      <p:sp>
        <p:nvSpPr>
          <p:cNvPr id="2" name="AutoShape 4" descr="http://www.diamond.ac.uk/Home/Beamlines/I12/applications/diffraction/mainColumnParagraphs/02/text_files/file0/Pixium_1d_pattern_LaB6.jpg"/>
          <p:cNvSpPr>
            <a:spLocks noChangeAspect="1" noChangeArrowheads="1"/>
          </p:cNvSpPr>
          <p:nvPr/>
        </p:nvSpPr>
        <p:spPr bwMode="auto">
          <a:xfrm>
            <a:off x="163513" y="-2528888"/>
            <a:ext cx="6381750" cy="52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150938" y="333375"/>
            <a:ext cx="7793037" cy="1462088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GB" sz="2800" kern="0" dirty="0">
              <a:solidFill>
                <a:srgbClr val="333399"/>
              </a:solidFill>
              <a:latin typeface="Tahoma"/>
            </a:endParaRPr>
          </a:p>
          <a:p>
            <a:pPr>
              <a:defRPr/>
            </a:pPr>
            <a:endParaRPr lang="en-GB" sz="2800" kern="0" dirty="0">
              <a:solidFill>
                <a:srgbClr val="333399"/>
              </a:solidFill>
              <a:latin typeface="Tahoma"/>
            </a:endParaRPr>
          </a:p>
          <a:p>
            <a:pPr>
              <a:defRPr/>
            </a:pPr>
            <a:r>
              <a:rPr lang="en-GB" sz="2800" kern="0" dirty="0">
                <a:solidFill>
                  <a:srgbClr val="333399"/>
                </a:solidFill>
                <a:effectLst>
                  <a:outerShdw blurRad="50800" dist="50800" dir="2460000" algn="bl" rotWithShape="0">
                    <a:prstClr val="black">
                      <a:alpha val="40000"/>
                    </a:prstClr>
                  </a:outerShdw>
                </a:effectLst>
                <a:latin typeface="Tahoma"/>
              </a:rPr>
              <a:t>Coherent vs Incoherent Scattering …</a:t>
            </a:r>
          </a:p>
        </p:txBody>
      </p:sp>
      <p:sp>
        <p:nvSpPr>
          <p:cNvPr id="3" name="AutoShape 4" descr="https://encrypted-tbn3.gstatic.com/images?q=tbn:ANd9GcQLypnl2VSp-ZZSqy4Wa-jDtOuEucYizr2NawBiNACrnpFCMJVjGQ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pic>
        <p:nvPicPr>
          <p:cNvPr id="31027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69" y="4332665"/>
            <a:ext cx="1519783" cy="1365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92"/>
          <p:cNvSpPr txBox="1">
            <a:spLocks noChangeArrowheads="1"/>
          </p:cNvSpPr>
          <p:nvPr/>
        </p:nvSpPr>
        <p:spPr bwMode="auto">
          <a:xfrm>
            <a:off x="7164801" y="2836887"/>
            <a:ext cx="13717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In-coherent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 dirty="0">
              <a:solidFill>
                <a:srgbClr val="000000"/>
              </a:solidFill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634977" y="2519872"/>
            <a:ext cx="38454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1200" dirty="0">
                <a:solidFill>
                  <a:schemeClr val="tx2"/>
                </a:solidFill>
              </a:rPr>
              <a:t>… because we now have a system of </a:t>
            </a:r>
            <a:r>
              <a:rPr lang="en-GB" altLang="en-US" sz="1200" b="1" i="1" dirty="0">
                <a:solidFill>
                  <a:schemeClr val="tx2"/>
                </a:solidFill>
              </a:rPr>
              <a:t>i </a:t>
            </a:r>
            <a:r>
              <a:rPr lang="en-GB" altLang="en-US" sz="1200" dirty="0">
                <a:solidFill>
                  <a:schemeClr val="tx2"/>
                </a:solidFill>
              </a:rPr>
              <a:t>species with a mean scattering length, </a:t>
            </a:r>
            <a:r>
              <a:rPr lang="en-GB" altLang="en-US" sz="1200" b="1" dirty="0">
                <a:solidFill>
                  <a:schemeClr val="tx2"/>
                </a:solidFill>
              </a:rPr>
              <a:t>&lt;b</a:t>
            </a:r>
            <a:r>
              <a:rPr lang="en-GB" altLang="en-US" sz="1200" b="1" baseline="-25000" dirty="0">
                <a:solidFill>
                  <a:schemeClr val="tx2"/>
                </a:solidFill>
              </a:rPr>
              <a:t>i</a:t>
            </a:r>
            <a:r>
              <a:rPr lang="en-GB" altLang="en-US" sz="1200" b="1" dirty="0">
                <a:solidFill>
                  <a:schemeClr val="tx2"/>
                </a:solidFill>
              </a:rPr>
              <a:t>&gt;, </a:t>
            </a:r>
            <a:r>
              <a:rPr lang="en-GB" altLang="en-US" sz="1200" dirty="0">
                <a:solidFill>
                  <a:schemeClr val="tx2"/>
                </a:solidFill>
              </a:rPr>
              <a:t>and a root mean deviation from this mean,</a:t>
            </a:r>
            <a:r>
              <a:rPr lang="en-GB" altLang="en-US" sz="1200" b="1" dirty="0">
                <a:solidFill>
                  <a:schemeClr val="tx2"/>
                </a:solidFill>
              </a:rPr>
              <a:t> </a:t>
            </a:r>
            <a:r>
              <a:rPr lang="en-GB" altLang="en-US" sz="1200" b="1" dirty="0">
                <a:solidFill>
                  <a:schemeClr val="tx2"/>
                </a:solidFill>
                <a:latin typeface="Tw Cen MT Condensed"/>
              </a:rPr>
              <a:t>√</a:t>
            </a:r>
            <a:r>
              <a:rPr lang="en-GB" altLang="en-US" sz="1200" b="1" dirty="0">
                <a:solidFill>
                  <a:schemeClr val="tx2"/>
                </a:solidFill>
              </a:rPr>
              <a:t>(&lt;b</a:t>
            </a:r>
            <a:r>
              <a:rPr lang="en-GB" altLang="en-US" sz="1200" b="1" baseline="-25000" dirty="0">
                <a:solidFill>
                  <a:schemeClr val="tx2"/>
                </a:solidFill>
              </a:rPr>
              <a:t>i</a:t>
            </a:r>
            <a:r>
              <a:rPr lang="en-GB" altLang="en-US" sz="1200" b="1" baseline="30000" dirty="0">
                <a:solidFill>
                  <a:schemeClr val="tx2"/>
                </a:solidFill>
              </a:rPr>
              <a:t>2</a:t>
            </a:r>
            <a:r>
              <a:rPr lang="en-GB" altLang="en-US" sz="1200" b="1" dirty="0">
                <a:solidFill>
                  <a:schemeClr val="tx2"/>
                </a:solidFill>
              </a:rPr>
              <a:t>&gt;-&lt;b</a:t>
            </a:r>
            <a:r>
              <a:rPr lang="en-GB" altLang="en-US" sz="1200" b="1" baseline="-25000" dirty="0">
                <a:solidFill>
                  <a:schemeClr val="tx2"/>
                </a:solidFill>
              </a:rPr>
              <a:t>i</a:t>
            </a:r>
            <a:r>
              <a:rPr lang="en-GB" altLang="en-US" sz="1200" b="1" dirty="0">
                <a:solidFill>
                  <a:schemeClr val="tx2"/>
                </a:solidFill>
              </a:rPr>
              <a:t>&gt;</a:t>
            </a:r>
            <a:r>
              <a:rPr lang="en-GB" altLang="en-US" sz="1200" b="1" baseline="30000" dirty="0">
                <a:solidFill>
                  <a:schemeClr val="tx2"/>
                </a:solidFill>
              </a:rPr>
              <a:t>2</a:t>
            </a:r>
            <a:r>
              <a:rPr lang="en-GB" altLang="en-US" sz="1200" dirty="0">
                <a:solidFill>
                  <a:schemeClr val="tx2"/>
                </a:solidFill>
              </a:rPr>
              <a:t>), our total scattering cross section, </a:t>
            </a:r>
            <a:r>
              <a:rPr lang="en-GB" altLang="en-US" sz="1200" dirty="0">
                <a:solidFill>
                  <a:schemeClr val="tx2"/>
                </a:solidFill>
                <a:latin typeface="Symbol" pitchFamily="18" charset="2"/>
              </a:rPr>
              <a:t>s = 4</a:t>
            </a:r>
            <a:r>
              <a:rPr lang="en-GB" altLang="en-US" sz="1200" dirty="0">
                <a:solidFill>
                  <a:schemeClr val="tx2"/>
                </a:solidFill>
                <a:latin typeface="Symbol" pitchFamily="18" charset="2"/>
                <a:sym typeface="Symbol" pitchFamily="18" charset="2"/>
              </a:rPr>
              <a:t></a:t>
            </a:r>
            <a:r>
              <a:rPr lang="en-GB" altLang="en-US" sz="1200" b="1" dirty="0">
                <a:solidFill>
                  <a:schemeClr val="tx2"/>
                </a:solidFill>
                <a:sym typeface="Symbol" pitchFamily="18" charset="2"/>
              </a:rPr>
              <a:t>b</a:t>
            </a:r>
            <a:r>
              <a:rPr lang="en-GB" altLang="en-US" sz="1200" baseline="30000" dirty="0">
                <a:solidFill>
                  <a:schemeClr val="tx2"/>
                </a:solidFill>
                <a:sym typeface="Symbol" pitchFamily="18" charset="2"/>
              </a:rPr>
              <a:t>2</a:t>
            </a:r>
            <a:r>
              <a:rPr lang="en-GB" altLang="en-US" sz="1200" dirty="0">
                <a:solidFill>
                  <a:schemeClr val="tx2"/>
                </a:solidFill>
              </a:rPr>
              <a:t>, can be written …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026133"/>
              </p:ext>
            </p:extLst>
          </p:nvPr>
        </p:nvGraphicFramePr>
        <p:xfrm>
          <a:off x="3668713" y="3481388"/>
          <a:ext cx="1779587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651" name="Equation" r:id="rId10" imgW="1066680" imgH="228600" progId="Equation.3">
                  <p:embed/>
                </p:oleObj>
              </mc:Choice>
              <mc:Fallback>
                <p:oleObj name="Equation" r:id="rId10" imgW="106668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8713" y="3481388"/>
                        <a:ext cx="1779587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338582"/>
              </p:ext>
            </p:extLst>
          </p:nvPr>
        </p:nvGraphicFramePr>
        <p:xfrm>
          <a:off x="2554288" y="5589588"/>
          <a:ext cx="40068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652" name="Equation" r:id="rId12" imgW="3403440" imgH="457200" progId="Equation.3">
                  <p:embed/>
                </p:oleObj>
              </mc:Choice>
              <mc:Fallback>
                <p:oleObj name="Equation" r:id="rId12" imgW="3403440" imgH="457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4288" y="5589588"/>
                        <a:ext cx="400685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3117552" y="3983657"/>
            <a:ext cx="28803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1200" dirty="0">
                <a:solidFill>
                  <a:schemeClr val="tx2"/>
                </a:solidFill>
              </a:rPr>
              <a:t>… such that our measured intensity …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641969" y="5091120"/>
            <a:ext cx="38314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1200" dirty="0">
                <a:solidFill>
                  <a:schemeClr val="tx2"/>
                </a:solidFill>
              </a:rPr>
              <a:t>… comprised of both coherent and incoherent signals</a:t>
            </a: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0" y="6525344"/>
            <a:ext cx="91440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050" dirty="0"/>
              <a:t>Van Hove L. Correlations in Space and Time and Born Approximation Scattering Phys Rev 1954; 95: 249-262.</a:t>
            </a:r>
          </a:p>
        </p:txBody>
      </p:sp>
    </p:spTree>
    <p:extLst>
      <p:ext uri="{BB962C8B-B14F-4D97-AF65-F5344CB8AC3E}">
        <p14:creationId xmlns:p14="http://schemas.microsoft.com/office/powerpoint/2010/main" val="68397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214"/>
    </mc:Choice>
    <mc:Fallback xmlns="">
      <p:transition spd="slow" advTm="562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4"/>
        <p14:playEvt time="8342" objId="4"/>
        <p14:playEvt time="16654" objId="4"/>
        <p14:playEvt time="24965" objId="4"/>
        <p14:playEvt time="33274" objId="4"/>
        <p14:playEvt time="41575" objId="4"/>
        <p14:playEvt time="49886" objId="4"/>
        <p14:stopEvt time="56214" objId="4"/>
      </p14:showEvtLst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Untitled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6195" t="8982" r="16416"/>
          <a:stretch/>
        </p:blipFill>
        <p:spPr>
          <a:xfrm>
            <a:off x="7069467" y="4332665"/>
            <a:ext cx="1508560" cy="1375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0355" name="Text Box 10"/>
          <p:cNvSpPr txBox="1">
            <a:spLocks noChangeArrowheads="1"/>
          </p:cNvSpPr>
          <p:nvPr/>
        </p:nvSpPr>
        <p:spPr bwMode="auto">
          <a:xfrm>
            <a:off x="1187450" y="1989138"/>
            <a:ext cx="7777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2400" dirty="0">
                <a:solidFill>
                  <a:srgbClr val="333399"/>
                </a:solidFill>
              </a:rPr>
              <a:t>So what do these two types of scattering tell us …</a:t>
            </a:r>
          </a:p>
        </p:txBody>
      </p:sp>
      <p:sp>
        <p:nvSpPr>
          <p:cNvPr id="100360" name="TextBox 92"/>
          <p:cNvSpPr txBox="1">
            <a:spLocks noChangeArrowheads="1"/>
          </p:cNvSpPr>
          <p:nvPr/>
        </p:nvSpPr>
        <p:spPr bwMode="auto">
          <a:xfrm>
            <a:off x="0" y="2836887"/>
            <a:ext cx="261272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Coherent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solidFill>
                  <a:srgbClr val="000000"/>
                </a:solidFill>
              </a:rPr>
              <a:t>describes correlations between different atoms at different times </a:t>
            </a:r>
          </a:p>
        </p:txBody>
      </p:sp>
      <p:sp>
        <p:nvSpPr>
          <p:cNvPr id="2" name="AutoShape 4" descr="http://www.diamond.ac.uk/Home/Beamlines/I12/applications/diffraction/mainColumnParagraphs/02/text_files/file0/Pixium_1d_pattern_LaB6.jpg"/>
          <p:cNvSpPr>
            <a:spLocks noChangeAspect="1" noChangeArrowheads="1"/>
          </p:cNvSpPr>
          <p:nvPr/>
        </p:nvSpPr>
        <p:spPr bwMode="auto">
          <a:xfrm>
            <a:off x="163513" y="-2528888"/>
            <a:ext cx="6381750" cy="52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150938" y="333375"/>
            <a:ext cx="7793037" cy="1462088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GB" sz="2800" kern="0" dirty="0">
              <a:solidFill>
                <a:srgbClr val="333399"/>
              </a:solidFill>
              <a:latin typeface="Tahoma"/>
            </a:endParaRPr>
          </a:p>
          <a:p>
            <a:pPr>
              <a:defRPr/>
            </a:pPr>
            <a:endParaRPr lang="en-GB" sz="2800" kern="0" dirty="0">
              <a:solidFill>
                <a:srgbClr val="333399"/>
              </a:solidFill>
              <a:latin typeface="Tahoma"/>
            </a:endParaRPr>
          </a:p>
          <a:p>
            <a:pPr>
              <a:defRPr/>
            </a:pPr>
            <a:r>
              <a:rPr lang="en-GB" sz="2800" kern="0" dirty="0">
                <a:solidFill>
                  <a:srgbClr val="333399"/>
                </a:solidFill>
                <a:effectLst>
                  <a:outerShdw blurRad="50800" dist="50800" dir="2460000" algn="bl" rotWithShape="0">
                    <a:prstClr val="black">
                      <a:alpha val="40000"/>
                    </a:prstClr>
                  </a:outerShdw>
                </a:effectLst>
                <a:latin typeface="Tahoma"/>
              </a:rPr>
              <a:t>Coherent vs Incoherent Scattering …</a:t>
            </a:r>
          </a:p>
        </p:txBody>
      </p:sp>
      <p:pic>
        <p:nvPicPr>
          <p:cNvPr id="3102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71633"/>
            <a:ext cx="3617225" cy="477959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" name="AutoShape 4" descr="https://encrypted-tbn3.gstatic.com/images?q=tbn:ANd9GcQLypnl2VSp-ZZSqy4Wa-jDtOuEucYizr2NawBiNACrnpFCMJVjGQ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pic>
        <p:nvPicPr>
          <p:cNvPr id="3102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69" y="4332665"/>
            <a:ext cx="1519783" cy="1365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92"/>
          <p:cNvSpPr txBox="1">
            <a:spLocks noChangeArrowheads="1"/>
          </p:cNvSpPr>
          <p:nvPr/>
        </p:nvSpPr>
        <p:spPr bwMode="auto">
          <a:xfrm>
            <a:off x="6674570" y="2836887"/>
            <a:ext cx="23522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In-coherent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solidFill>
                  <a:srgbClr val="000000"/>
                </a:solidFill>
              </a:rPr>
              <a:t>describes correlations between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solidFill>
                  <a:srgbClr val="000000"/>
                </a:solidFill>
              </a:rPr>
              <a:t>the position of a single atom at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solidFill>
                  <a:srgbClr val="000000"/>
                </a:solidFill>
              </a:rPr>
              <a:t>different times</a:t>
            </a:r>
          </a:p>
        </p:txBody>
      </p: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0" y="6525344"/>
            <a:ext cx="91440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050" dirty="0"/>
              <a:t>Van Hove L. Correlations in Space and Time and Born Approximation Scattering Phys Rev 1954; 95: 249-262.</a:t>
            </a:r>
          </a:p>
        </p:txBody>
      </p:sp>
    </p:spTree>
    <p:extLst>
      <p:ext uri="{BB962C8B-B14F-4D97-AF65-F5344CB8AC3E}">
        <p14:creationId xmlns:p14="http://schemas.microsoft.com/office/powerpoint/2010/main" val="21024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598"/>
    </mc:Choice>
    <mc:Fallback xmlns="">
      <p:transition spd="slow" advTm="415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347" objId="4"/>
        <p14:playEvt time="8749" objId="4"/>
        <p14:playEvt time="17045" objId="4"/>
        <p14:playEvt time="25346" objId="4"/>
        <p14:playEvt time="33658" objId="4"/>
        <p14:stopEvt time="41598" objId="4"/>
      </p14:showEvtLst>
    </p:ext>
  </p:extLs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50938" y="333375"/>
            <a:ext cx="7793037" cy="1462088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GB" sz="2800" kern="0" dirty="0">
              <a:solidFill>
                <a:srgbClr val="333399"/>
              </a:solidFill>
              <a:latin typeface="Tahoma"/>
              <a:ea typeface="+mj-ea"/>
              <a:cs typeface="+mj-cs"/>
            </a:endParaRPr>
          </a:p>
          <a:p>
            <a:pPr>
              <a:defRPr/>
            </a:pPr>
            <a:endParaRPr lang="en-GB" sz="2800" kern="0" dirty="0">
              <a:solidFill>
                <a:srgbClr val="333399"/>
              </a:solidFill>
              <a:latin typeface="Tahoma"/>
              <a:ea typeface="+mj-ea"/>
              <a:cs typeface="+mj-cs"/>
            </a:endParaRPr>
          </a:p>
          <a:p>
            <a:pPr>
              <a:defRPr/>
            </a:pPr>
            <a:r>
              <a:rPr lang="en-GB" sz="2800" kern="0" dirty="0">
                <a:solidFill>
                  <a:srgbClr val="333399"/>
                </a:solidFill>
                <a:effectLst>
                  <a:outerShdw blurRad="50800" dist="50800" dir="2460000" algn="bl" rotWithShape="0">
                    <a:prstClr val="black">
                      <a:alpha val="40000"/>
                    </a:prstClr>
                  </a:outerShdw>
                </a:effectLst>
                <a:latin typeface="Tahoma"/>
                <a:ea typeface="+mj-ea"/>
                <a:cs typeface="+mj-cs"/>
              </a:rPr>
              <a:t>So … what information can we extract ?</a:t>
            </a:r>
          </a:p>
        </p:txBody>
      </p:sp>
    </p:spTree>
    <p:extLst>
      <p:ext uri="{BB962C8B-B14F-4D97-AF65-F5344CB8AC3E}">
        <p14:creationId xmlns:p14="http://schemas.microsoft.com/office/powerpoint/2010/main" val="343223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45"/>
    </mc:Choice>
    <mc:Fallback xmlns="">
      <p:transition spd="slow" advTm="22645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00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2204864"/>
            <a:ext cx="4708479" cy="435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50938" y="333375"/>
            <a:ext cx="7793037" cy="1462088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GB" sz="2800" kern="0" dirty="0">
              <a:solidFill>
                <a:srgbClr val="333399"/>
              </a:solidFill>
              <a:latin typeface="Tahoma"/>
              <a:ea typeface="+mj-ea"/>
              <a:cs typeface="+mj-cs"/>
            </a:endParaRPr>
          </a:p>
          <a:p>
            <a:pPr>
              <a:defRPr/>
            </a:pPr>
            <a:endParaRPr lang="en-GB" sz="2800" kern="0" dirty="0">
              <a:solidFill>
                <a:srgbClr val="333399"/>
              </a:solidFill>
              <a:latin typeface="Tahoma"/>
              <a:ea typeface="+mj-ea"/>
              <a:cs typeface="+mj-cs"/>
            </a:endParaRPr>
          </a:p>
          <a:p>
            <a:pPr>
              <a:defRPr/>
            </a:pPr>
            <a:r>
              <a:rPr lang="en-GB" sz="2800" kern="0" dirty="0">
                <a:solidFill>
                  <a:srgbClr val="333399"/>
                </a:solidFill>
                <a:effectLst>
                  <a:outerShdw blurRad="50800" dist="50800" dir="2460000" algn="bl" rotWithShape="0">
                    <a:prstClr val="black">
                      <a:alpha val="40000"/>
                    </a:prstClr>
                  </a:outerShdw>
                </a:effectLst>
                <a:latin typeface="Tahoma"/>
                <a:ea typeface="+mj-ea"/>
                <a:cs typeface="+mj-cs"/>
              </a:rPr>
              <a:t>Line Width Analysis : activation energies, D</a:t>
            </a:r>
          </a:p>
        </p:txBody>
      </p:sp>
      <p:cxnSp>
        <p:nvCxnSpPr>
          <p:cNvPr id="18" name="Straight Arrow Connector 11"/>
          <p:cNvCxnSpPr>
            <a:cxnSpLocks noChangeShapeType="1"/>
          </p:cNvCxnSpPr>
          <p:nvPr/>
        </p:nvCxnSpPr>
        <p:spPr bwMode="auto">
          <a:xfrm>
            <a:off x="7430959" y="4211834"/>
            <a:ext cx="0" cy="33512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4"/>
          <a:srcRect b="25332"/>
          <a:stretch/>
        </p:blipFill>
        <p:spPr bwMode="auto">
          <a:xfrm>
            <a:off x="6149056" y="4653136"/>
            <a:ext cx="2563807" cy="190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8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122018"/>
              </p:ext>
            </p:extLst>
          </p:nvPr>
        </p:nvGraphicFramePr>
        <p:xfrm>
          <a:off x="6161088" y="3732213"/>
          <a:ext cx="2541587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536" name="Equation" r:id="rId5" imgW="2145960" imgH="444240" progId="Equation.3">
                  <p:embed/>
                </p:oleObj>
              </mc:Choice>
              <mc:Fallback>
                <p:oleObj name="Equation" r:id="rId5" imgW="21459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1088" y="3732213"/>
                        <a:ext cx="2541587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566863" y="1988840"/>
            <a:ext cx="1728192" cy="172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6588224" y="5157192"/>
            <a:ext cx="597425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87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175"/>
    </mc:Choice>
    <mc:Fallback xmlns="">
      <p:transition spd="slow" advTm="133175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50938" y="333375"/>
            <a:ext cx="7793037" cy="1462088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GB" sz="2800" kern="0" dirty="0">
              <a:solidFill>
                <a:srgbClr val="333399"/>
              </a:solidFill>
              <a:latin typeface="Tahoma"/>
              <a:ea typeface="+mj-ea"/>
              <a:cs typeface="+mj-cs"/>
            </a:endParaRPr>
          </a:p>
          <a:p>
            <a:pPr>
              <a:defRPr/>
            </a:pPr>
            <a:endParaRPr lang="en-GB" sz="2800" kern="0" dirty="0">
              <a:solidFill>
                <a:srgbClr val="333399"/>
              </a:solidFill>
              <a:latin typeface="Tahoma"/>
              <a:ea typeface="+mj-ea"/>
              <a:cs typeface="+mj-cs"/>
            </a:endParaRPr>
          </a:p>
          <a:p>
            <a:pPr>
              <a:defRPr/>
            </a:pPr>
            <a:r>
              <a:rPr lang="en-GB" sz="2800" kern="0" dirty="0">
                <a:solidFill>
                  <a:srgbClr val="333399"/>
                </a:solidFill>
                <a:effectLst>
                  <a:outerShdw blurRad="50800" dist="50800" dir="2460000" algn="bl" rotWithShape="0">
                    <a:prstClr val="black">
                      <a:alpha val="40000"/>
                    </a:prstClr>
                  </a:outerShdw>
                </a:effectLst>
                <a:latin typeface="Tahoma"/>
                <a:ea typeface="+mj-ea"/>
                <a:cs typeface="+mj-cs"/>
              </a:rPr>
              <a:t>Geometry : Elastic Incoherent Structure Factor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909050"/>
              </p:ext>
            </p:extLst>
          </p:nvPr>
        </p:nvGraphicFramePr>
        <p:xfrm>
          <a:off x="6080230" y="2242929"/>
          <a:ext cx="2468563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628" name="Equation" r:id="rId3" imgW="2171520" imgH="431640" progId="Equation.3">
                  <p:embed/>
                </p:oleObj>
              </mc:Choice>
              <mc:Fallback>
                <p:oleObj name="Equation" r:id="rId3" imgW="21715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230" y="2242929"/>
                        <a:ext cx="2468563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3" descr="Figure_2_Revised_1200_dpi_8p5_EISF_Example_Telli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11653" y="3142495"/>
            <a:ext cx="1907787" cy="1836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406062"/>
              </p:ext>
            </p:extLst>
          </p:nvPr>
        </p:nvGraphicFramePr>
        <p:xfrm>
          <a:off x="6285252" y="5411281"/>
          <a:ext cx="216058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629" name="Equation" r:id="rId6" imgW="1675673" imgH="393529" progId="Equation.3">
                  <p:embed/>
                </p:oleObj>
              </mc:Choice>
              <mc:Fallback>
                <p:oleObj name="Equation" r:id="rId6" imgW="1675673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5252" y="5411281"/>
                        <a:ext cx="2160587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3528"/>
          <p:cNvSpPr>
            <a:spLocks noChangeShapeType="1"/>
          </p:cNvSpPr>
          <p:nvPr/>
        </p:nvSpPr>
        <p:spPr bwMode="auto">
          <a:xfrm flipV="1">
            <a:off x="6735504" y="4656176"/>
            <a:ext cx="503238" cy="646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4864"/>
            <a:ext cx="453650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414"/>
    </mc:Choice>
    <mc:Fallback xmlns="">
      <p:transition spd="slow" advTm="5941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0256" y="4387673"/>
            <a:ext cx="3619500" cy="1922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997" y="2036285"/>
            <a:ext cx="2713038" cy="212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5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006" y="2036285"/>
            <a:ext cx="2967288" cy="212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50938" y="333375"/>
            <a:ext cx="7793037" cy="1462088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GB" sz="2800" kern="0" dirty="0">
              <a:solidFill>
                <a:srgbClr val="333399"/>
              </a:solidFill>
              <a:latin typeface="Tahoma"/>
            </a:endParaRPr>
          </a:p>
          <a:p>
            <a:pPr>
              <a:defRPr/>
            </a:pPr>
            <a:endParaRPr lang="en-GB" sz="2800" kern="0" dirty="0">
              <a:solidFill>
                <a:srgbClr val="333399"/>
              </a:solidFill>
              <a:latin typeface="Tahoma"/>
            </a:endParaRPr>
          </a:p>
          <a:p>
            <a:pPr>
              <a:defRPr/>
            </a:pPr>
            <a:r>
              <a:rPr lang="en-GB" sz="2800" kern="0" dirty="0">
                <a:solidFill>
                  <a:srgbClr val="333399"/>
                </a:solidFill>
                <a:effectLst>
                  <a:outerShdw blurRad="50800" dist="50800" dir="2460000" algn="bl" rotWithShape="0">
                    <a:prstClr val="black">
                      <a:alpha val="40000"/>
                    </a:prstClr>
                  </a:outerShdw>
                </a:effectLst>
                <a:latin typeface="Tahoma"/>
              </a:rPr>
              <a:t>So … why investigate dynamics 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6525344"/>
            <a:ext cx="914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solidFill>
                  <a:srgbClr val="000000"/>
                </a:solidFill>
                <a:cs typeface="+mn-cs"/>
              </a:rPr>
              <a:t>“by understanding the microscopic dynamics we can tune a materials bulk properties”</a:t>
            </a:r>
          </a:p>
        </p:txBody>
      </p:sp>
    </p:spTree>
    <p:extLst>
      <p:ext uri="{BB962C8B-B14F-4D97-AF65-F5344CB8AC3E}">
        <p14:creationId xmlns:p14="http://schemas.microsoft.com/office/powerpoint/2010/main" val="346048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30"/>
    </mc:Choice>
    <mc:Fallback xmlns="">
      <p:transition spd="slow" advTm="2723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50938" y="333375"/>
            <a:ext cx="7793037" cy="1462088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GB" sz="2800" kern="0" dirty="0">
              <a:solidFill>
                <a:srgbClr val="333399"/>
              </a:solidFill>
              <a:latin typeface="Tahoma"/>
              <a:ea typeface="+mj-ea"/>
              <a:cs typeface="+mj-cs"/>
            </a:endParaRPr>
          </a:p>
          <a:p>
            <a:pPr>
              <a:defRPr/>
            </a:pPr>
            <a:endParaRPr lang="en-GB" sz="2800" kern="0" dirty="0">
              <a:solidFill>
                <a:srgbClr val="333399"/>
              </a:solidFill>
              <a:latin typeface="Tahoma"/>
              <a:ea typeface="+mj-ea"/>
              <a:cs typeface="+mj-cs"/>
            </a:endParaRPr>
          </a:p>
          <a:p>
            <a:pPr>
              <a:defRPr/>
            </a:pPr>
            <a:r>
              <a:rPr lang="en-GB" sz="2800" kern="0" dirty="0">
                <a:solidFill>
                  <a:srgbClr val="333399"/>
                </a:solidFill>
                <a:effectLst>
                  <a:outerShdw blurRad="50800" dist="50800" dir="2460000" algn="bl" rotWithShape="0">
                    <a:prstClr val="black">
                      <a:alpha val="40000"/>
                    </a:prstClr>
                  </a:outerShdw>
                </a:effectLst>
                <a:latin typeface="Tahoma"/>
                <a:ea typeface="+mj-ea"/>
                <a:cs typeface="+mj-cs"/>
              </a:rPr>
              <a:t>Elastic Window Scans : transitions and ‘rigidity’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00941" y="2091548"/>
            <a:ext cx="5040560" cy="45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en-GB" altLang="en-US" sz="1400" kern="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altLang="en-US" sz="1400" kern="0" dirty="0"/>
              <a:t>To determine transition temperatures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en-GB" altLang="en-US" sz="400" kern="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en-GB" altLang="en-US" sz="200" kern="0" dirty="0"/>
          </a:p>
          <a:p>
            <a:pPr marL="1000125" lvl="1" eaLnBrk="1" hangingPunct="1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altLang="en-US" sz="1050" kern="0" dirty="0"/>
              <a:t>plot neutron intensity at the </a:t>
            </a:r>
            <a:r>
              <a:rPr lang="en-GB" altLang="en-US" sz="1050" kern="0" dirty="0">
                <a:latin typeface="Symbol" panose="05050102010706020507" pitchFamily="18" charset="2"/>
              </a:rPr>
              <a:t>D</a:t>
            </a:r>
            <a:r>
              <a:rPr lang="en-GB" altLang="en-US" sz="1050" kern="0" dirty="0"/>
              <a:t>E = 0 position vs. temperature</a:t>
            </a:r>
          </a:p>
          <a:p>
            <a:pPr marL="1000125" lvl="1" eaLnBrk="1" hangingPunct="1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altLang="en-US" sz="1050" kern="0" dirty="0"/>
              <a:t>deviations from linearity suggest a transition</a:t>
            </a:r>
          </a:p>
          <a:p>
            <a:pPr marL="1000125" lvl="1" eaLnBrk="1" hangingPunct="1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en-GB" altLang="en-US" sz="1050" kern="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altLang="en-US" sz="1400" kern="0" dirty="0"/>
              <a:t>To determine the mean squared displacement (msd)  parameter, &lt;r</a:t>
            </a:r>
            <a:r>
              <a:rPr lang="en-GB" altLang="en-US" sz="1400" kern="0" baseline="30000" dirty="0"/>
              <a:t>2</a:t>
            </a:r>
            <a:r>
              <a:rPr lang="en-GB" altLang="en-US" sz="1400" kern="0" dirty="0"/>
              <a:t>&gt;, from Elastic Window plots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en-GB" altLang="en-US" sz="400" kern="0" dirty="0"/>
          </a:p>
          <a:p>
            <a:pPr marL="1000125" lvl="1" eaLnBrk="1" hangingPunct="1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en-GB" altLang="en-US" sz="200" kern="0" dirty="0"/>
          </a:p>
          <a:p>
            <a:pPr marL="1000125" lvl="1" eaLnBrk="1" hangingPunct="1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altLang="en-US" sz="1050" kern="0" dirty="0"/>
              <a:t>Plot neutron intensity (@ </a:t>
            </a:r>
            <a:r>
              <a:rPr lang="en-GB" altLang="en-US" sz="1050" kern="0" dirty="0">
                <a:latin typeface="Symbol" panose="05050102010706020507" pitchFamily="18" charset="2"/>
              </a:rPr>
              <a:t>D</a:t>
            </a:r>
            <a:r>
              <a:rPr lang="en-GB" altLang="en-US" sz="1050" kern="0" dirty="0"/>
              <a:t>E=0) vs. temperature vs. Q</a:t>
            </a:r>
          </a:p>
          <a:p>
            <a:pPr marL="1000125" lvl="1" eaLnBrk="1" hangingPunct="1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altLang="en-US" sz="1050" kern="0" dirty="0"/>
              <a:t>Fit:</a:t>
            </a:r>
          </a:p>
          <a:p>
            <a:pPr marL="1000125" lvl="1" eaLnBrk="1" hangingPunct="1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en-GB" altLang="en-US" sz="1050" kern="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en-GB" altLang="en-US" sz="1400" kern="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en-GB" altLang="en-US" sz="1400" kern="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en-GB" altLang="en-US" sz="1400" kern="0" dirty="0"/>
          </a:p>
        </p:txBody>
      </p: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5520303" y="2852936"/>
            <a:ext cx="3207073" cy="2950106"/>
            <a:chOff x="507340" y="2348930"/>
            <a:chExt cx="3568197" cy="3311152"/>
          </a:xfrm>
        </p:grpSpPr>
        <p:pic>
          <p:nvPicPr>
            <p:cNvPr id="11" name="Picture 2931" descr="Fig_3_Apo_Iel(Q,T)_Fits_Telli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2" t="5840"/>
            <a:stretch>
              <a:fillRect/>
            </a:stretch>
          </p:blipFill>
          <p:spPr bwMode="auto">
            <a:xfrm>
              <a:off x="507340" y="2348930"/>
              <a:ext cx="3568197" cy="331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Straight Arrow Connector 23"/>
            <p:cNvCxnSpPr>
              <a:cxnSpLocks noChangeShapeType="1"/>
            </p:cNvCxnSpPr>
            <p:nvPr/>
          </p:nvCxnSpPr>
          <p:spPr bwMode="auto">
            <a:xfrm>
              <a:off x="2927369" y="2973806"/>
              <a:ext cx="552535" cy="487039"/>
            </a:xfrm>
            <a:prstGeom prst="straightConnector1">
              <a:avLst/>
            </a:prstGeom>
            <a:noFill/>
            <a:ln w="25400" algn="ctr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13" name="Object 29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546448"/>
              </p:ext>
            </p:extLst>
          </p:nvPr>
        </p:nvGraphicFramePr>
        <p:xfrm>
          <a:off x="2771800" y="5145882"/>
          <a:ext cx="1813441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583" name="Equation" r:id="rId4" imgW="1485900" imgH="482600" progId="Equation.3">
                  <p:embed/>
                </p:oleObj>
              </mc:Choice>
              <mc:Fallback>
                <p:oleObj name="Equation" r:id="rId4" imgW="14859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5145882"/>
                        <a:ext cx="1813441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23"/>
          <p:cNvCxnSpPr>
            <a:cxnSpLocks noChangeShapeType="1"/>
          </p:cNvCxnSpPr>
          <p:nvPr/>
        </p:nvCxnSpPr>
        <p:spPr bwMode="auto">
          <a:xfrm>
            <a:off x="1835696" y="5438775"/>
            <a:ext cx="576228" cy="1588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919"/>
          <p:cNvSpPr txBox="1">
            <a:spLocks noChangeArrowheads="1"/>
          </p:cNvSpPr>
          <p:nvPr/>
        </p:nvSpPr>
        <p:spPr bwMode="auto">
          <a:xfrm>
            <a:off x="2339752" y="5255697"/>
            <a:ext cx="497469" cy="36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en-US" dirty="0"/>
              <a:t> = </a:t>
            </a:r>
          </a:p>
        </p:txBody>
      </p:sp>
      <p:cxnSp>
        <p:nvCxnSpPr>
          <p:cNvPr id="17" name="Straight Arrow Connector 23"/>
          <p:cNvCxnSpPr>
            <a:cxnSpLocks noChangeShapeType="1"/>
          </p:cNvCxnSpPr>
          <p:nvPr/>
        </p:nvCxnSpPr>
        <p:spPr bwMode="auto">
          <a:xfrm flipH="1">
            <a:off x="6600424" y="3888419"/>
            <a:ext cx="1359264" cy="881233"/>
          </a:xfrm>
          <a:prstGeom prst="straightConnector1">
            <a:avLst/>
          </a:prstGeom>
          <a:ln w="19050">
            <a:solidFill>
              <a:srgbClr val="7030A0"/>
            </a:solidFill>
            <a:headEnd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3"/>
          <p:cNvCxnSpPr>
            <a:cxnSpLocks noChangeShapeType="1"/>
          </p:cNvCxnSpPr>
          <p:nvPr/>
        </p:nvCxnSpPr>
        <p:spPr bwMode="auto">
          <a:xfrm flipH="1">
            <a:off x="6823346" y="3789040"/>
            <a:ext cx="1649286" cy="685306"/>
          </a:xfrm>
          <a:prstGeom prst="straightConnector1">
            <a:avLst/>
          </a:prstGeom>
          <a:ln w="19050">
            <a:solidFill>
              <a:srgbClr val="7030A0"/>
            </a:solidFill>
            <a:headEnd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3"/>
          <p:cNvCxnSpPr>
            <a:cxnSpLocks noChangeShapeType="1"/>
          </p:cNvCxnSpPr>
          <p:nvPr/>
        </p:nvCxnSpPr>
        <p:spPr bwMode="auto">
          <a:xfrm>
            <a:off x="7475379" y="4382112"/>
            <a:ext cx="0" cy="775080"/>
          </a:xfrm>
          <a:prstGeom prst="straightConnector1">
            <a:avLst/>
          </a:prstGeom>
          <a:noFill/>
          <a:ln w="25400" algn="ctr">
            <a:solidFill>
              <a:srgbClr val="7030A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829" name="TextBox 77828"/>
          <p:cNvSpPr txBox="1"/>
          <p:nvPr/>
        </p:nvSpPr>
        <p:spPr>
          <a:xfrm>
            <a:off x="7468553" y="4618424"/>
            <a:ext cx="3154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/>
              <a:t>T</a:t>
            </a:r>
            <a:r>
              <a:rPr lang="en-GB" sz="1200" baseline="-25000" dirty="0" err="1"/>
              <a:t>g</a:t>
            </a:r>
            <a:endParaRPr lang="en-GB" sz="1200" baseline="-25000" dirty="0"/>
          </a:p>
        </p:txBody>
      </p:sp>
    </p:spTree>
    <p:extLst>
      <p:ext uri="{BB962C8B-B14F-4D97-AF65-F5344CB8AC3E}">
        <p14:creationId xmlns:p14="http://schemas.microsoft.com/office/powerpoint/2010/main" val="334875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673"/>
    </mc:Choice>
    <mc:Fallback xmlns="">
      <p:transition spd="slow" advTm="106673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1" r="7460" b="31339"/>
          <a:stretch>
            <a:fillRect/>
          </a:stretch>
        </p:blipFill>
        <p:spPr bwMode="auto">
          <a:xfrm>
            <a:off x="3513418" y="1942089"/>
            <a:ext cx="1447000" cy="47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187450" y="1970549"/>
            <a:ext cx="77724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buClr>
                <a:schemeClr val="folHlink"/>
              </a:buClr>
              <a:buFont typeface="Courier New" panose="02070309020205020404" pitchFamily="49" charset="0"/>
              <a:buChar char="o"/>
              <a:defRPr/>
            </a:pPr>
            <a:r>
              <a:rPr lang="en-GB" sz="1600" kern="0" dirty="0">
                <a:latin typeface="+mn-lt"/>
                <a:cs typeface="Tahoma" pitchFamily="34" charset="0"/>
              </a:rPr>
              <a:t>Energy Transfer, </a:t>
            </a:r>
            <a:r>
              <a:rPr lang="en-GB" sz="1600" kern="0" dirty="0">
                <a:latin typeface="Symbol" panose="05050102010706020507" pitchFamily="18" charset="2"/>
                <a:cs typeface="Tahoma" pitchFamily="34" charset="0"/>
              </a:rPr>
              <a:t>D</a:t>
            </a:r>
            <a:r>
              <a:rPr lang="en-GB" sz="1600" kern="0" dirty="0">
                <a:cs typeface="Tahoma" pitchFamily="34" charset="0"/>
              </a:rPr>
              <a:t>E = </a:t>
            </a:r>
            <a:r>
              <a:rPr lang="en-GB" sz="1600" kern="0" dirty="0" err="1">
                <a:cs typeface="Tahoma" pitchFamily="34" charset="0"/>
              </a:rPr>
              <a:t>E</a:t>
            </a:r>
            <a:r>
              <a:rPr lang="en-GB" sz="1600" kern="0" baseline="-25000" dirty="0" err="1">
                <a:cs typeface="Tahoma" pitchFamily="34" charset="0"/>
              </a:rPr>
              <a:t>incident</a:t>
            </a:r>
            <a:r>
              <a:rPr lang="en-GB" sz="1600" kern="0" dirty="0">
                <a:cs typeface="Tahoma" pitchFamily="34" charset="0"/>
              </a:rPr>
              <a:t> – </a:t>
            </a:r>
            <a:r>
              <a:rPr lang="en-GB" sz="1600" kern="0" dirty="0" err="1">
                <a:cs typeface="Tahoma" pitchFamily="34" charset="0"/>
              </a:rPr>
              <a:t>E</a:t>
            </a:r>
            <a:r>
              <a:rPr lang="en-GB" sz="1600" kern="0" baseline="-25000" dirty="0" err="1">
                <a:cs typeface="Tahoma" pitchFamily="34" charset="0"/>
              </a:rPr>
              <a:t>final</a:t>
            </a:r>
            <a:endParaRPr lang="en-GB" sz="1600" kern="0" dirty="0">
              <a:latin typeface="+mn-lt"/>
              <a:cs typeface="Tahoma" pitchFamily="34" charset="0"/>
            </a:endParaRPr>
          </a:p>
          <a:p>
            <a:pPr marL="342900" lvl="0" indent="-342900">
              <a:lnSpc>
                <a:spcPct val="150000"/>
              </a:lnSpc>
              <a:buClr>
                <a:srgbClr val="3333CC"/>
              </a:buClr>
              <a:buFont typeface="Courier New" panose="02070309020205020404" pitchFamily="49" charset="0"/>
              <a:buChar char="o"/>
              <a:defRPr/>
            </a:pPr>
            <a:r>
              <a:rPr lang="en-GB" sz="1600" kern="0" dirty="0">
                <a:solidFill>
                  <a:srgbClr val="000000"/>
                </a:solidFill>
                <a:latin typeface="Tahoma"/>
                <a:cs typeface="Tahoma" pitchFamily="34" charset="0"/>
              </a:rPr>
              <a:t>Therefore, to determine </a:t>
            </a:r>
            <a:r>
              <a:rPr lang="en-GB" sz="1600" kern="0" dirty="0">
                <a:solidFill>
                  <a:srgbClr val="000000"/>
                </a:solidFill>
                <a:latin typeface="Symbol" pitchFamily="18" charset="2"/>
                <a:cs typeface="Tahoma" pitchFamily="34" charset="0"/>
              </a:rPr>
              <a:t>D</a:t>
            </a:r>
            <a:r>
              <a:rPr lang="en-GB" sz="1600" kern="0" dirty="0">
                <a:solidFill>
                  <a:srgbClr val="000000"/>
                </a:solidFill>
                <a:latin typeface="Tahoma"/>
                <a:cs typeface="Tahoma" pitchFamily="34" charset="0"/>
              </a:rPr>
              <a:t>E we need to define </a:t>
            </a:r>
            <a:r>
              <a:rPr lang="en-GB" sz="1600" kern="0" dirty="0" err="1">
                <a:solidFill>
                  <a:srgbClr val="000000"/>
                </a:solidFill>
                <a:latin typeface="Tahoma"/>
                <a:cs typeface="Tahoma" pitchFamily="34" charset="0"/>
              </a:rPr>
              <a:t>E</a:t>
            </a:r>
            <a:r>
              <a:rPr lang="en-GB" sz="1600" kern="0" baseline="-25000" dirty="0" err="1">
                <a:solidFill>
                  <a:srgbClr val="000000"/>
                </a:solidFill>
                <a:latin typeface="Tahoma"/>
                <a:cs typeface="Tahoma" pitchFamily="34" charset="0"/>
              </a:rPr>
              <a:t>i</a:t>
            </a:r>
            <a:r>
              <a:rPr lang="en-GB" sz="1600" kern="0" dirty="0">
                <a:solidFill>
                  <a:srgbClr val="000000"/>
                </a:solidFill>
                <a:latin typeface="Tahoma"/>
                <a:cs typeface="Tahoma" pitchFamily="34" charset="0"/>
              </a:rPr>
              <a:t> OR </a:t>
            </a:r>
            <a:r>
              <a:rPr lang="en-GB" sz="1600" kern="0" dirty="0" err="1">
                <a:solidFill>
                  <a:srgbClr val="000000"/>
                </a:solidFill>
                <a:latin typeface="Tahoma"/>
                <a:cs typeface="Tahoma" pitchFamily="34" charset="0"/>
              </a:rPr>
              <a:t>E</a:t>
            </a:r>
            <a:r>
              <a:rPr lang="en-GB" sz="1600" kern="0" baseline="-25000" dirty="0" err="1">
                <a:solidFill>
                  <a:srgbClr val="000000"/>
                </a:solidFill>
                <a:latin typeface="Tahoma"/>
                <a:cs typeface="Tahoma" pitchFamily="34" charset="0"/>
              </a:rPr>
              <a:t>f</a:t>
            </a:r>
            <a:r>
              <a:rPr lang="en-GB" sz="1600" kern="0" baseline="-25000" dirty="0">
                <a:solidFill>
                  <a:srgbClr val="000000"/>
                </a:solidFill>
                <a:latin typeface="Tahoma"/>
                <a:cs typeface="Tahoma" pitchFamily="34" charset="0"/>
              </a:rPr>
              <a:t> </a:t>
            </a:r>
            <a:endParaRPr lang="en-GB" sz="1600" kern="0" dirty="0">
              <a:solidFill>
                <a:srgbClr val="000000"/>
              </a:solidFill>
              <a:latin typeface="Tahoma"/>
              <a:cs typeface="Tahoma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150938" y="333375"/>
            <a:ext cx="7793037" cy="1462088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GB" sz="2800" kern="0" dirty="0">
              <a:solidFill>
                <a:srgbClr val="333399"/>
              </a:solidFill>
              <a:latin typeface="Tahoma"/>
              <a:ea typeface="+mj-ea"/>
              <a:cs typeface="+mj-cs"/>
            </a:endParaRPr>
          </a:p>
          <a:p>
            <a:pPr>
              <a:defRPr/>
            </a:pPr>
            <a:endParaRPr lang="en-GB" sz="2800" kern="0" dirty="0">
              <a:solidFill>
                <a:srgbClr val="333399"/>
              </a:solidFill>
              <a:latin typeface="Tahoma"/>
              <a:ea typeface="+mj-ea"/>
              <a:cs typeface="+mj-cs"/>
            </a:endParaRPr>
          </a:p>
          <a:p>
            <a:pPr>
              <a:defRPr/>
            </a:pPr>
            <a:r>
              <a:rPr lang="en-GB" sz="2800" kern="0" dirty="0">
                <a:solidFill>
                  <a:srgbClr val="333399"/>
                </a:solidFill>
                <a:effectLst>
                  <a:outerShdw blurRad="50800" dist="50800" dir="2460000" algn="bl" rotWithShape="0">
                    <a:prstClr val="black">
                      <a:alpha val="40000"/>
                    </a:prstClr>
                  </a:outerShdw>
                </a:effectLst>
                <a:latin typeface="Tahoma"/>
                <a:ea typeface="+mj-ea"/>
                <a:cs typeface="+mj-cs"/>
              </a:rPr>
              <a:t>QENS Instrumentation</a:t>
            </a:r>
          </a:p>
        </p:txBody>
      </p:sp>
    </p:spTree>
    <p:extLst>
      <p:ext uri="{BB962C8B-B14F-4D97-AF65-F5344CB8AC3E}">
        <p14:creationId xmlns:p14="http://schemas.microsoft.com/office/powerpoint/2010/main" val="164887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43"/>
    </mc:Choice>
    <mc:Fallback xmlns="">
      <p:transition spd="slow" advTm="48043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1" r="7460" b="31339"/>
          <a:stretch>
            <a:fillRect/>
          </a:stretch>
        </p:blipFill>
        <p:spPr bwMode="auto">
          <a:xfrm>
            <a:off x="3513418" y="1942089"/>
            <a:ext cx="1447000" cy="47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1187450" y="1970549"/>
            <a:ext cx="77724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buClr>
                <a:schemeClr val="folHlink"/>
              </a:buClr>
              <a:buFont typeface="Courier New" panose="02070309020205020404" pitchFamily="49" charset="0"/>
              <a:buChar char="o"/>
              <a:defRPr/>
            </a:pPr>
            <a:r>
              <a:rPr lang="en-GB" sz="1600" kern="0" dirty="0">
                <a:latin typeface="+mn-lt"/>
                <a:cs typeface="Tahoma" pitchFamily="34" charset="0"/>
              </a:rPr>
              <a:t>Energy Transfer, </a:t>
            </a:r>
            <a:r>
              <a:rPr lang="en-GB" sz="1600" kern="0" dirty="0">
                <a:latin typeface="Symbol" panose="05050102010706020507" pitchFamily="18" charset="2"/>
                <a:cs typeface="Tahoma" pitchFamily="34" charset="0"/>
              </a:rPr>
              <a:t>D</a:t>
            </a:r>
            <a:r>
              <a:rPr lang="en-GB" sz="1600" kern="0" dirty="0">
                <a:cs typeface="Tahoma" pitchFamily="34" charset="0"/>
              </a:rPr>
              <a:t>E = </a:t>
            </a:r>
            <a:r>
              <a:rPr lang="en-GB" sz="1600" kern="0" dirty="0" err="1">
                <a:cs typeface="Tahoma" pitchFamily="34" charset="0"/>
              </a:rPr>
              <a:t>E</a:t>
            </a:r>
            <a:r>
              <a:rPr lang="en-GB" sz="1600" kern="0" baseline="-25000" dirty="0" err="1">
                <a:cs typeface="Tahoma" pitchFamily="34" charset="0"/>
              </a:rPr>
              <a:t>incident</a:t>
            </a:r>
            <a:r>
              <a:rPr lang="en-GB" sz="1600" kern="0" dirty="0">
                <a:cs typeface="Tahoma" pitchFamily="34" charset="0"/>
              </a:rPr>
              <a:t> – </a:t>
            </a:r>
            <a:r>
              <a:rPr lang="en-GB" sz="1600" kern="0" dirty="0" err="1">
                <a:cs typeface="Tahoma" pitchFamily="34" charset="0"/>
              </a:rPr>
              <a:t>E</a:t>
            </a:r>
            <a:r>
              <a:rPr lang="en-GB" sz="1600" kern="0" baseline="-25000" dirty="0" err="1">
                <a:cs typeface="Tahoma" pitchFamily="34" charset="0"/>
              </a:rPr>
              <a:t>final</a:t>
            </a:r>
            <a:endParaRPr lang="en-GB" sz="1600" kern="0" dirty="0">
              <a:latin typeface="+mn-lt"/>
              <a:cs typeface="Tahoma" pitchFamily="34" charset="0"/>
            </a:endParaRPr>
          </a:p>
        </p:txBody>
      </p:sp>
      <p:pic>
        <p:nvPicPr>
          <p:cNvPr id="32" name="Picture 31" descr="Figure_1_300_dpi_Neutron_Dynamic_Landscape_Telling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4324667"/>
            <a:ext cx="2799558" cy="2212168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28678" name="Group 7"/>
          <p:cNvGrpSpPr>
            <a:grpSpLocks/>
          </p:cNvGrpSpPr>
          <p:nvPr/>
        </p:nvGrpSpPr>
        <p:grpSpPr bwMode="auto">
          <a:xfrm>
            <a:off x="6704012" y="1795463"/>
            <a:ext cx="2255838" cy="2133600"/>
            <a:chOff x="250338" y="4064471"/>
            <a:chExt cx="2255837" cy="2133600"/>
          </a:xfrm>
        </p:grpSpPr>
        <p:pic>
          <p:nvPicPr>
            <p:cNvPr id="2868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338" y="4064471"/>
              <a:ext cx="2255837" cy="2133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723413" y="4296246"/>
              <a:ext cx="247650" cy="141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36250" y="5588471"/>
              <a:ext cx="503237" cy="142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28679" name="TextBox 4"/>
          <p:cNvSpPr txBox="1">
            <a:spLocks noChangeArrowheads="1"/>
          </p:cNvSpPr>
          <p:nvPr/>
        </p:nvSpPr>
        <p:spPr bwMode="auto">
          <a:xfrm>
            <a:off x="3014586" y="6669001"/>
            <a:ext cx="36179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en-US" sz="800" dirty="0"/>
              <a:t>http://www.ill.eu/instruments-support/instruments-groups/instruments/in5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150938" y="333375"/>
            <a:ext cx="7793037" cy="1462088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GB" sz="2800" kern="0" dirty="0">
              <a:solidFill>
                <a:srgbClr val="333399"/>
              </a:solidFill>
              <a:latin typeface="Tahoma"/>
              <a:ea typeface="+mj-ea"/>
              <a:cs typeface="+mj-cs"/>
            </a:endParaRPr>
          </a:p>
          <a:p>
            <a:pPr>
              <a:defRPr/>
            </a:pPr>
            <a:endParaRPr lang="en-GB" sz="2800" kern="0" dirty="0">
              <a:solidFill>
                <a:srgbClr val="333399"/>
              </a:solidFill>
              <a:latin typeface="Tahoma"/>
              <a:ea typeface="+mj-ea"/>
              <a:cs typeface="+mj-cs"/>
            </a:endParaRPr>
          </a:p>
          <a:p>
            <a:pPr>
              <a:defRPr/>
            </a:pPr>
            <a:r>
              <a:rPr lang="en-GB" sz="2800" kern="0" dirty="0">
                <a:solidFill>
                  <a:srgbClr val="333399"/>
                </a:solidFill>
                <a:effectLst>
                  <a:outerShdw blurRad="50800" dist="50800" dir="2460000" algn="bl" rotWithShape="0">
                    <a:prstClr val="black">
                      <a:alpha val="40000"/>
                    </a:prstClr>
                  </a:outerShdw>
                </a:effectLst>
                <a:latin typeface="Tahoma"/>
                <a:ea typeface="+mj-ea"/>
                <a:cs typeface="+mj-cs"/>
              </a:rPr>
              <a:t>Instrumentation : direct geometry</a:t>
            </a:r>
          </a:p>
        </p:txBody>
      </p:sp>
      <p:pic>
        <p:nvPicPr>
          <p:cNvPr id="17" name="Picture 4" descr="Figure_3_Revised_1200_dpi_8p5_IN5_Schematic_Telli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61567" y="3151514"/>
            <a:ext cx="3744416" cy="22154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57327" y="2546222"/>
            <a:ext cx="2960169" cy="1672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361950" indent="-361950">
              <a:buFont typeface="Arial" pitchFamily="34" charset="0"/>
              <a:buChar char="•"/>
              <a:defRPr/>
            </a:pPr>
            <a:r>
              <a:rPr lang="en-GB" sz="1400" dirty="0">
                <a:latin typeface="+mn-lt"/>
              </a:rPr>
              <a:t>defines </a:t>
            </a:r>
            <a:r>
              <a:rPr lang="en-GB" sz="1400" dirty="0" err="1">
                <a:latin typeface="+mn-lt"/>
              </a:rPr>
              <a:t>E</a:t>
            </a:r>
            <a:r>
              <a:rPr lang="en-GB" sz="1400" baseline="-25000" dirty="0" err="1">
                <a:latin typeface="+mn-lt"/>
              </a:rPr>
              <a:t>i</a:t>
            </a:r>
            <a:endParaRPr lang="en-GB" sz="1400" baseline="-25000" dirty="0">
              <a:latin typeface="+mn-lt"/>
            </a:endParaRPr>
          </a:p>
          <a:p>
            <a:pPr marL="361950" indent="-361950">
              <a:buFont typeface="Arial" pitchFamily="34" charset="0"/>
              <a:buChar char="•"/>
              <a:defRPr/>
            </a:pPr>
            <a:r>
              <a:rPr lang="en-GB" sz="1400" dirty="0">
                <a:latin typeface="+mn-lt"/>
              </a:rPr>
              <a:t>probes: mostly local motion(s)</a:t>
            </a:r>
          </a:p>
          <a:p>
            <a:pPr marL="361950" indent="-361950">
              <a:buFont typeface="Arial" pitchFamily="34" charset="0"/>
              <a:buChar char="•"/>
              <a:defRPr/>
            </a:pPr>
            <a:r>
              <a:rPr lang="en-GB" sz="1400" dirty="0">
                <a:latin typeface="Symbol" panose="05050102010706020507" pitchFamily="18" charset="2"/>
              </a:rPr>
              <a:t>t</a:t>
            </a:r>
            <a:r>
              <a:rPr lang="en-GB" sz="1400" dirty="0">
                <a:latin typeface="+mn-lt"/>
              </a:rPr>
              <a:t> : pico-second</a:t>
            </a:r>
          </a:p>
          <a:p>
            <a:pPr marL="361950" indent="-361950">
              <a:buFont typeface="Arial" pitchFamily="34" charset="0"/>
              <a:buChar char="•"/>
              <a:defRPr/>
            </a:pPr>
            <a:r>
              <a:rPr lang="en-GB" sz="1400" dirty="0">
                <a:latin typeface="+mn-lt"/>
              </a:rPr>
              <a:t>length scale : 1 - 30 Å</a:t>
            </a:r>
          </a:p>
          <a:p>
            <a:pPr marL="361950" indent="-361950">
              <a:buFont typeface="Arial" pitchFamily="34" charset="0"/>
              <a:buChar char="•"/>
              <a:defRPr/>
            </a:pPr>
            <a:r>
              <a:rPr lang="en-GB" sz="1400" dirty="0">
                <a:latin typeface="+mn-lt"/>
              </a:rPr>
              <a:t>mostly incoherent signal</a:t>
            </a:r>
          </a:p>
          <a:p>
            <a:pPr marL="361950" indent="-361950">
              <a:buFont typeface="Arial" pitchFamily="34" charset="0"/>
              <a:buChar char="•"/>
              <a:defRPr/>
            </a:pPr>
            <a:r>
              <a:rPr lang="en-GB" sz="1400" dirty="0">
                <a:latin typeface="+mn-lt"/>
              </a:rPr>
              <a:t>measure : S(</a:t>
            </a:r>
            <a:r>
              <a:rPr lang="en-GB" sz="1400" dirty="0" err="1">
                <a:latin typeface="+mn-lt"/>
              </a:rPr>
              <a:t>Q,</a:t>
            </a:r>
            <a:r>
              <a:rPr lang="en-GB" sz="1400" dirty="0" err="1">
                <a:latin typeface="Symbol" panose="05050102010706020507" pitchFamily="18" charset="2"/>
              </a:rPr>
              <a:t>w</a:t>
            </a:r>
            <a:r>
              <a:rPr lang="en-GB" sz="1400" dirty="0">
                <a:latin typeface="+mn-lt"/>
                <a:ea typeface="Tahoma" pitchFamily="34" charset="0"/>
                <a:cs typeface="Tahoma" pitchFamily="34" charset="0"/>
              </a:rPr>
              <a:t>)</a:t>
            </a:r>
          </a:p>
          <a:p>
            <a:pPr marL="361950" indent="-361950">
              <a:buFontTx/>
              <a:buAutoNum type="alphaLcParenR"/>
              <a:defRPr/>
            </a:pPr>
            <a:endParaRPr lang="en-GB" sz="1400" baseline="-25000" dirty="0">
              <a:latin typeface="+mn-lt"/>
            </a:endParaRPr>
          </a:p>
          <a:p>
            <a:pPr>
              <a:defRPr/>
            </a:pPr>
            <a:endParaRPr lang="en-GB" sz="1400" baseline="-25000" dirty="0">
              <a:latin typeface="+mn-lt"/>
            </a:endParaRPr>
          </a:p>
        </p:txBody>
      </p:sp>
      <p:sp>
        <p:nvSpPr>
          <p:cNvPr id="31" name="Oval 30"/>
          <p:cNvSpPr/>
          <p:nvPr/>
        </p:nvSpPr>
        <p:spPr bwMode="auto">
          <a:xfrm rot="16856978">
            <a:off x="1369621" y="5321974"/>
            <a:ext cx="643201" cy="292453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810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07853" y="4059284"/>
            <a:ext cx="9669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signal in detector</a:t>
            </a:r>
          </a:p>
        </p:txBody>
      </p:sp>
    </p:spTree>
    <p:extLst>
      <p:ext uri="{BB962C8B-B14F-4D97-AF65-F5344CB8AC3E}">
        <p14:creationId xmlns:p14="http://schemas.microsoft.com/office/powerpoint/2010/main" val="122046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850"/>
    </mc:Choice>
    <mc:Fallback xmlns="">
      <p:transition spd="slow" advTm="7785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1" r="7460" b="31339"/>
          <a:stretch>
            <a:fillRect/>
          </a:stretch>
        </p:blipFill>
        <p:spPr bwMode="auto">
          <a:xfrm>
            <a:off x="3513418" y="1942089"/>
            <a:ext cx="1447000" cy="47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187450" y="1970549"/>
            <a:ext cx="77724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buClr>
                <a:schemeClr val="folHlink"/>
              </a:buClr>
              <a:buFont typeface="Courier New" panose="02070309020205020404" pitchFamily="49" charset="0"/>
              <a:buChar char="o"/>
              <a:defRPr/>
            </a:pPr>
            <a:r>
              <a:rPr lang="en-GB" sz="1600" kern="0" dirty="0">
                <a:latin typeface="+mn-lt"/>
                <a:cs typeface="Tahoma" pitchFamily="34" charset="0"/>
              </a:rPr>
              <a:t>Energy Transfer, </a:t>
            </a:r>
            <a:r>
              <a:rPr lang="en-GB" sz="1600" kern="0" dirty="0">
                <a:latin typeface="Symbol" panose="05050102010706020507" pitchFamily="18" charset="2"/>
                <a:cs typeface="Tahoma" pitchFamily="34" charset="0"/>
              </a:rPr>
              <a:t>D</a:t>
            </a:r>
            <a:r>
              <a:rPr lang="en-GB" sz="1600" kern="0" dirty="0">
                <a:cs typeface="Tahoma" pitchFamily="34" charset="0"/>
              </a:rPr>
              <a:t>E = </a:t>
            </a:r>
            <a:r>
              <a:rPr lang="en-GB" sz="1600" kern="0" dirty="0" err="1">
                <a:cs typeface="Tahoma" pitchFamily="34" charset="0"/>
              </a:rPr>
              <a:t>E</a:t>
            </a:r>
            <a:r>
              <a:rPr lang="en-GB" sz="1600" kern="0" baseline="-25000" dirty="0" err="1">
                <a:cs typeface="Tahoma" pitchFamily="34" charset="0"/>
              </a:rPr>
              <a:t>incident</a:t>
            </a:r>
            <a:r>
              <a:rPr lang="en-GB" sz="1600" kern="0" dirty="0">
                <a:cs typeface="Tahoma" pitchFamily="34" charset="0"/>
              </a:rPr>
              <a:t> – </a:t>
            </a:r>
            <a:r>
              <a:rPr lang="en-GB" sz="1600" kern="0" dirty="0" err="1">
                <a:cs typeface="Tahoma" pitchFamily="34" charset="0"/>
              </a:rPr>
              <a:t>E</a:t>
            </a:r>
            <a:r>
              <a:rPr lang="en-GB" sz="1600" kern="0" baseline="-25000" dirty="0" err="1">
                <a:cs typeface="Tahoma" pitchFamily="34" charset="0"/>
              </a:rPr>
              <a:t>final</a:t>
            </a:r>
            <a:endParaRPr lang="en-GB" sz="1600" kern="0" dirty="0">
              <a:latin typeface="+mn-lt"/>
              <a:cs typeface="Tahoma" pitchFamily="34" charset="0"/>
            </a:endParaRPr>
          </a:p>
        </p:txBody>
      </p:sp>
      <p:pic>
        <p:nvPicPr>
          <p:cNvPr id="20" name="Picture 19" descr="Figure_1_300_dpi_Neutron_Dynamic_Landscape_Telling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4324667"/>
            <a:ext cx="2799558" cy="2212168"/>
          </a:xfrm>
          <a:prstGeom prst="rect">
            <a:avLst/>
          </a:prstGeom>
          <a:ln>
            <a:noFill/>
          </a:ln>
          <a:effectLst/>
        </p:spPr>
      </p:pic>
      <p:sp>
        <p:nvSpPr>
          <p:cNvPr id="29703" name="TextBox 4"/>
          <p:cNvSpPr txBox="1">
            <a:spLocks noChangeArrowheads="1"/>
          </p:cNvSpPr>
          <p:nvPr/>
        </p:nvSpPr>
        <p:spPr bwMode="auto">
          <a:xfrm>
            <a:off x="2956276" y="6669940"/>
            <a:ext cx="36179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en-US" sz="800" dirty="0"/>
              <a:t>http://www.ill.eu/instruments-support/instruments-groups/instruments/in16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150938" y="333375"/>
            <a:ext cx="7793037" cy="1462088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GB" sz="2800" kern="0" dirty="0">
              <a:solidFill>
                <a:srgbClr val="333399"/>
              </a:solidFill>
              <a:latin typeface="Tahoma"/>
              <a:ea typeface="+mj-ea"/>
              <a:cs typeface="+mj-cs"/>
            </a:endParaRPr>
          </a:p>
          <a:p>
            <a:pPr>
              <a:defRPr/>
            </a:pPr>
            <a:endParaRPr lang="en-GB" sz="2800" kern="0" dirty="0">
              <a:solidFill>
                <a:srgbClr val="333399"/>
              </a:solidFill>
              <a:latin typeface="Tahoma"/>
              <a:ea typeface="+mj-ea"/>
              <a:cs typeface="+mj-cs"/>
            </a:endParaRPr>
          </a:p>
          <a:p>
            <a:pPr>
              <a:defRPr/>
            </a:pPr>
            <a:r>
              <a:rPr lang="en-GB" sz="2800" kern="0" dirty="0">
                <a:solidFill>
                  <a:srgbClr val="333399"/>
                </a:solidFill>
                <a:effectLst>
                  <a:outerShdw blurRad="50800" dist="50800" dir="2460000" algn="bl" rotWithShape="0">
                    <a:prstClr val="black">
                      <a:alpha val="40000"/>
                    </a:prstClr>
                  </a:outerShdw>
                </a:effectLst>
                <a:latin typeface="Tahoma"/>
                <a:ea typeface="+mj-ea"/>
                <a:cs typeface="+mj-cs"/>
              </a:rPr>
              <a:t>Instrumentation : indirect geometry</a:t>
            </a:r>
          </a:p>
        </p:txBody>
      </p:sp>
      <p:pic>
        <p:nvPicPr>
          <p:cNvPr id="17" name="Picture 2" descr="Figure_4_Revised_1200_dpi_8p5_IN16_Schematic_Tell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65031" y="2926850"/>
            <a:ext cx="3600402" cy="2795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57328" y="2546811"/>
            <a:ext cx="2960169" cy="1672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361950" indent="-361950">
              <a:buFont typeface="Arial" pitchFamily="34" charset="0"/>
              <a:buChar char="•"/>
              <a:defRPr/>
            </a:pPr>
            <a:r>
              <a:rPr lang="en-GB" sz="1400" dirty="0"/>
              <a:t>defines </a:t>
            </a:r>
            <a:r>
              <a:rPr lang="en-GB" sz="1400" dirty="0" err="1"/>
              <a:t>E</a:t>
            </a:r>
            <a:r>
              <a:rPr lang="en-GB" sz="1400" baseline="-25000" dirty="0" err="1"/>
              <a:t>f</a:t>
            </a:r>
            <a:endParaRPr lang="en-GB" sz="1400" baseline="-25000" dirty="0"/>
          </a:p>
          <a:p>
            <a:pPr marL="361950" indent="-361950">
              <a:buFont typeface="Arial" pitchFamily="34" charset="0"/>
              <a:buChar char="•"/>
              <a:defRPr/>
            </a:pPr>
            <a:r>
              <a:rPr lang="en-GB" sz="1400" dirty="0"/>
              <a:t>probes: mostly local motion(s)</a:t>
            </a:r>
          </a:p>
          <a:p>
            <a:pPr marL="361950" indent="-361950">
              <a:buFont typeface="Arial" pitchFamily="34" charset="0"/>
              <a:buChar char="•"/>
              <a:defRPr/>
            </a:pPr>
            <a:r>
              <a:rPr lang="en-GB" sz="1400" dirty="0">
                <a:latin typeface="Symbol" panose="05050102010706020507" pitchFamily="18" charset="2"/>
              </a:rPr>
              <a:t>t</a:t>
            </a:r>
            <a:r>
              <a:rPr lang="en-GB" sz="1400" dirty="0"/>
              <a:t> : pico- to </a:t>
            </a:r>
            <a:r>
              <a:rPr lang="en-GB" sz="1400" dirty="0" err="1"/>
              <a:t>nano</a:t>
            </a:r>
            <a:r>
              <a:rPr lang="en-GB" sz="1400" dirty="0"/>
              <a:t>-second</a:t>
            </a:r>
          </a:p>
          <a:p>
            <a:pPr marL="361950" indent="-361950">
              <a:buFont typeface="Arial" pitchFamily="34" charset="0"/>
              <a:buChar char="•"/>
              <a:defRPr/>
            </a:pPr>
            <a:r>
              <a:rPr lang="en-GB" sz="1400" dirty="0">
                <a:latin typeface="+mj-lt"/>
              </a:rPr>
              <a:t>length scale</a:t>
            </a:r>
            <a:r>
              <a:rPr lang="en-GB" sz="1400" dirty="0"/>
              <a:t> : 1 - 30 Å</a:t>
            </a:r>
          </a:p>
          <a:p>
            <a:pPr marL="361950" indent="-361950">
              <a:buFont typeface="Arial" pitchFamily="34" charset="0"/>
              <a:buChar char="•"/>
              <a:defRPr/>
            </a:pPr>
            <a:r>
              <a:rPr lang="en-GB" sz="1400" dirty="0"/>
              <a:t>mostly incoherent signal</a:t>
            </a:r>
          </a:p>
          <a:p>
            <a:pPr marL="361950" indent="-361950">
              <a:buFont typeface="Arial" pitchFamily="34" charset="0"/>
              <a:buChar char="•"/>
              <a:defRPr/>
            </a:pPr>
            <a:r>
              <a:rPr lang="en-GB" sz="1400" dirty="0"/>
              <a:t>measure : S(</a:t>
            </a:r>
            <a:r>
              <a:rPr lang="en-GB" sz="1400" dirty="0" err="1"/>
              <a:t>Q,</a:t>
            </a:r>
            <a:r>
              <a:rPr lang="en-GB" sz="1400" dirty="0" err="1">
                <a:latin typeface="Symbol" pitchFamily="18" charset="2"/>
              </a:rPr>
              <a:t>w</a:t>
            </a:r>
            <a:r>
              <a:rPr lang="en-GB" sz="1400" dirty="0">
                <a:ea typeface="Tahoma" pitchFamily="34" charset="0"/>
                <a:cs typeface="Tahoma" pitchFamily="34" charset="0"/>
              </a:rPr>
              <a:t>)</a:t>
            </a:r>
          </a:p>
          <a:p>
            <a:pPr marL="361950" indent="-361950">
              <a:buFontTx/>
              <a:buAutoNum type="alphaLcParenR"/>
              <a:defRPr/>
            </a:pPr>
            <a:endParaRPr lang="en-GB" sz="1400" baseline="-25000" dirty="0"/>
          </a:p>
          <a:p>
            <a:pPr>
              <a:defRPr/>
            </a:pPr>
            <a:endParaRPr lang="en-GB" sz="1400" baseline="-25000" dirty="0"/>
          </a:p>
        </p:txBody>
      </p:sp>
      <p:sp>
        <p:nvSpPr>
          <p:cNvPr id="24" name="Oval 23"/>
          <p:cNvSpPr/>
          <p:nvPr/>
        </p:nvSpPr>
        <p:spPr bwMode="auto">
          <a:xfrm rot="16856978">
            <a:off x="1350968" y="5473801"/>
            <a:ext cx="643201" cy="292453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810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oup 7"/>
          <p:cNvGrpSpPr>
            <a:grpSpLocks/>
          </p:cNvGrpSpPr>
          <p:nvPr/>
        </p:nvGrpSpPr>
        <p:grpSpPr bwMode="auto">
          <a:xfrm>
            <a:off x="6704012" y="1795463"/>
            <a:ext cx="2255838" cy="2133600"/>
            <a:chOff x="250338" y="4064471"/>
            <a:chExt cx="2255837" cy="2133600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338" y="4064471"/>
              <a:ext cx="2255837" cy="2133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723413" y="4296246"/>
              <a:ext cx="247650" cy="141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36250" y="5588471"/>
              <a:ext cx="503237" cy="142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507853" y="4059284"/>
            <a:ext cx="9669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signal in detector</a:t>
            </a:r>
          </a:p>
        </p:txBody>
      </p:sp>
    </p:spTree>
    <p:extLst>
      <p:ext uri="{BB962C8B-B14F-4D97-AF65-F5344CB8AC3E}">
        <p14:creationId xmlns:p14="http://schemas.microsoft.com/office/powerpoint/2010/main" val="307010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845"/>
    </mc:Choice>
    <mc:Fallback xmlns="">
      <p:transition spd="slow" advTm="121845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2" y="1799456"/>
            <a:ext cx="2255838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Figure_1_300_dpi_Neutron_Dynamic_Landscape_Telling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4324667"/>
            <a:ext cx="2799558" cy="221216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612" y="2885970"/>
            <a:ext cx="1831805" cy="99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7327" y="2546811"/>
            <a:ext cx="3537250" cy="1672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361950" indent="-361950"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rgbClr val="000000"/>
                </a:solidFill>
              </a:rPr>
              <a:t>broadband </a:t>
            </a:r>
          </a:p>
          <a:p>
            <a:pPr marL="361950" indent="-361950"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rgbClr val="000000"/>
                </a:solidFill>
              </a:rPr>
              <a:t>examines: mostly collective motion(s)</a:t>
            </a:r>
          </a:p>
          <a:p>
            <a:pPr marL="361950" indent="-361950"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rgbClr val="000000"/>
                </a:solidFill>
                <a:latin typeface="Symbol" panose="05050102010706020507" pitchFamily="18" charset="2"/>
              </a:rPr>
              <a:t>t</a:t>
            </a:r>
            <a:r>
              <a:rPr lang="en-GB" sz="1400" dirty="0">
                <a:solidFill>
                  <a:srgbClr val="000000"/>
                </a:solidFill>
              </a:rPr>
              <a:t> : </a:t>
            </a:r>
            <a:r>
              <a:rPr lang="en-GB" sz="1400" dirty="0" err="1">
                <a:solidFill>
                  <a:srgbClr val="000000"/>
                </a:solidFill>
              </a:rPr>
              <a:t>nano</a:t>
            </a:r>
            <a:r>
              <a:rPr lang="en-GB" sz="1400" dirty="0">
                <a:solidFill>
                  <a:srgbClr val="000000"/>
                </a:solidFill>
              </a:rPr>
              <a:t>-second</a:t>
            </a:r>
          </a:p>
          <a:p>
            <a:pPr marL="361950" indent="-361950"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rgbClr val="000000"/>
                </a:solidFill>
                <a:latin typeface="Tahoma"/>
              </a:rPr>
              <a:t>length scale</a:t>
            </a:r>
            <a:r>
              <a:rPr lang="en-GB" sz="1400" dirty="0">
                <a:solidFill>
                  <a:srgbClr val="000000"/>
                </a:solidFill>
              </a:rPr>
              <a:t> : comparable to SANS</a:t>
            </a:r>
          </a:p>
          <a:p>
            <a:pPr marL="361950" indent="-361950"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rgbClr val="000000"/>
                </a:solidFill>
              </a:rPr>
              <a:t>mostly coherent signal</a:t>
            </a:r>
          </a:p>
          <a:p>
            <a:pPr marL="361950" indent="-361950"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rgbClr val="000000"/>
                </a:solidFill>
              </a:rPr>
              <a:t>measure : I(</a:t>
            </a:r>
            <a:r>
              <a:rPr lang="en-GB" sz="1400" dirty="0" err="1">
                <a:solidFill>
                  <a:srgbClr val="000000"/>
                </a:solidFill>
              </a:rPr>
              <a:t>Q,t</a:t>
            </a:r>
            <a:r>
              <a:rPr lang="en-GB" sz="1400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)</a:t>
            </a:r>
          </a:p>
          <a:p>
            <a:pPr marL="361950" indent="-361950">
              <a:buFontTx/>
              <a:buAutoNum type="alphaLcParenR"/>
              <a:defRPr/>
            </a:pPr>
            <a:endParaRPr lang="en-GB" sz="1400" baseline="-25000" dirty="0">
              <a:solidFill>
                <a:srgbClr val="000000"/>
              </a:solidFill>
            </a:endParaRPr>
          </a:p>
          <a:p>
            <a:pPr>
              <a:defRPr/>
            </a:pPr>
            <a:endParaRPr lang="en-GB" sz="1400" baseline="-25000" dirty="0">
              <a:solidFill>
                <a:srgbClr val="000000"/>
              </a:solidFill>
            </a:endParaRPr>
          </a:p>
        </p:txBody>
      </p:sp>
      <p:pic>
        <p:nvPicPr>
          <p:cNvPr id="396293" name="Picture 5"/>
          <p:cNvPicPr>
            <a:picLocks noChangeAspect="1" noChangeArrowheads="1"/>
          </p:cNvPicPr>
          <p:nvPr/>
        </p:nvPicPr>
        <p:blipFill rotWithShape="1">
          <a:blip r:embed="rId5"/>
          <a:srcRect l="1" r="1414"/>
          <a:stretch/>
        </p:blipFill>
        <p:spPr bwMode="auto">
          <a:xfrm>
            <a:off x="2888806" y="3430262"/>
            <a:ext cx="3761383" cy="27382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4"/>
          <p:cNvSpPr txBox="1">
            <a:spLocks noChangeArrowheads="1"/>
          </p:cNvSpPr>
          <p:nvPr/>
        </p:nvSpPr>
        <p:spPr bwMode="auto">
          <a:xfrm>
            <a:off x="2960541" y="6669940"/>
            <a:ext cx="36179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en-US" sz="800" dirty="0"/>
              <a:t>http://www.ill.eu/instruments-support/instruments-groups/instruments/in11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150938" y="333375"/>
            <a:ext cx="7793037" cy="1462088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GB" sz="2800" kern="0" dirty="0">
              <a:solidFill>
                <a:srgbClr val="333399"/>
              </a:solidFill>
              <a:latin typeface="Tahoma"/>
              <a:ea typeface="+mj-ea"/>
              <a:cs typeface="+mj-cs"/>
            </a:endParaRPr>
          </a:p>
          <a:p>
            <a:pPr>
              <a:defRPr/>
            </a:pPr>
            <a:endParaRPr lang="en-GB" sz="2800" kern="0" dirty="0">
              <a:solidFill>
                <a:srgbClr val="333399"/>
              </a:solidFill>
              <a:latin typeface="Tahoma"/>
              <a:ea typeface="+mj-ea"/>
              <a:cs typeface="+mj-cs"/>
            </a:endParaRPr>
          </a:p>
          <a:p>
            <a:pPr>
              <a:defRPr/>
            </a:pPr>
            <a:r>
              <a:rPr lang="en-GB" sz="2800" kern="0" dirty="0">
                <a:solidFill>
                  <a:srgbClr val="333399"/>
                </a:solidFill>
                <a:effectLst>
                  <a:outerShdw blurRad="50800" dist="50800" dir="2460000" algn="bl" rotWithShape="0">
                    <a:prstClr val="black">
                      <a:alpha val="40000"/>
                    </a:prstClr>
                  </a:outerShdw>
                </a:effectLst>
                <a:latin typeface="Tahoma"/>
                <a:ea typeface="+mj-ea"/>
                <a:cs typeface="+mj-cs"/>
              </a:rPr>
              <a:t>Instrumentation : neutron spin echo </a:t>
            </a:r>
          </a:p>
        </p:txBody>
      </p:sp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6705633" y="1855450"/>
            <a:ext cx="2263775" cy="2127250"/>
            <a:chOff x="228196" y="3869407"/>
            <a:chExt cx="2264224" cy="212637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542"/>
            <a:stretch>
              <a:fillRect/>
            </a:stretch>
          </p:blipFill>
          <p:spPr bwMode="auto">
            <a:xfrm>
              <a:off x="228196" y="3869407"/>
              <a:ext cx="2264224" cy="2126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228196" y="3869407"/>
              <a:ext cx="166721" cy="2078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187450" y="1970549"/>
            <a:ext cx="77724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buClr>
                <a:schemeClr val="folHlink"/>
              </a:buClr>
              <a:buFont typeface="Courier New" panose="02070309020205020404" pitchFamily="49" charset="0"/>
              <a:buChar char="o"/>
              <a:defRPr/>
            </a:pPr>
            <a:r>
              <a:rPr lang="en-GB" sz="1600" kern="0" dirty="0">
                <a:latin typeface="+mn-lt"/>
                <a:cs typeface="Tahoma" pitchFamily="34" charset="0"/>
              </a:rPr>
              <a:t>However, </a:t>
            </a:r>
            <a:r>
              <a:rPr lang="en-GB" sz="1600" kern="0" dirty="0">
                <a:solidFill>
                  <a:srgbClr val="000000"/>
                </a:solidFill>
                <a:latin typeface="Tahoma"/>
                <a:cs typeface="Tahoma" pitchFamily="34" charset="0"/>
              </a:rPr>
              <a:t>we can also use a spin polarised beam … </a:t>
            </a:r>
          </a:p>
        </p:txBody>
      </p:sp>
      <p:sp>
        <p:nvSpPr>
          <p:cNvPr id="23" name="Oval 22"/>
          <p:cNvSpPr/>
          <p:nvPr/>
        </p:nvSpPr>
        <p:spPr bwMode="auto">
          <a:xfrm rot="16856978">
            <a:off x="1033988" y="5498502"/>
            <a:ext cx="643201" cy="292453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810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07853" y="4059284"/>
            <a:ext cx="9669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signal in detector</a:t>
            </a:r>
          </a:p>
        </p:txBody>
      </p:sp>
    </p:spTree>
    <p:extLst>
      <p:ext uri="{BB962C8B-B14F-4D97-AF65-F5344CB8AC3E}">
        <p14:creationId xmlns:p14="http://schemas.microsoft.com/office/powerpoint/2010/main" val="13569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510"/>
    </mc:Choice>
    <mc:Fallback xmlns="">
      <p:transition spd="slow" advTm="12451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150938" y="333375"/>
            <a:ext cx="7793037" cy="1462088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ahoma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ahoma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800" kern="0" dirty="0">
                <a:solidFill>
                  <a:srgbClr val="333399"/>
                </a:solidFill>
                <a:effectLst>
                  <a:outerShdw blurRad="50800" dist="50800" dir="2460000" algn="bl" rotWithShape="0">
                    <a:prstClr val="black">
                      <a:alpha val="40000"/>
                    </a:prstClr>
                  </a:outerShdw>
                </a:effectLst>
                <a:latin typeface="Tahoma"/>
              </a:rPr>
              <a:t>Putting it all together …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>
                <a:outerShdw blurRad="50800" dist="50800" dir="246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ahoma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82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"/>
    </mc:Choice>
    <mc:Fallback xmlns="">
      <p:transition spd="slow" advTm="54"/>
    </mc:Fallback>
  </mc:AlternateContent>
  <p:extLst>
    <p:ext uri="{E180D4A7-C9FB-4DFB-919C-405C955672EB}">
      <p14:showEvtLst xmlns:p14="http://schemas.microsoft.com/office/powerpoint/2010/main">
        <p14:playEvt time="1" objId="10"/>
        <p14:stopEvt time="54" objId="10"/>
      </p14:showEvtLst>
    </p:ext>
  </p:extLs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796" y="2025316"/>
            <a:ext cx="2458990" cy="374418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1889125" y="2097088"/>
            <a:ext cx="184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4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4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40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150938" y="333375"/>
            <a:ext cx="7793037" cy="1462088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GB" sz="28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n-GB" sz="28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en-GB" sz="2800" kern="0" dirty="0">
                <a:solidFill>
                  <a:schemeClr val="tx2"/>
                </a:solidFill>
                <a:effectLst>
                  <a:outerShdw blurRad="50800" dist="50800" dir="246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Paul Ehrlich and the ‘magic bullet’ concept 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2" y="6063492"/>
            <a:ext cx="8764463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‘a drug which can be transported to a specific organ within the body and released at a controlled rate without affecting surrounding organisms’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1101" t="43615" r="23995" b="19649"/>
          <a:stretch/>
        </p:blipFill>
        <p:spPr>
          <a:xfrm>
            <a:off x="4348115" y="2564904"/>
            <a:ext cx="3672408" cy="28869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36105733"/>
      </p:ext>
    </p:extLst>
  </p:cSld>
  <p:clrMapOvr>
    <a:masterClrMapping/>
  </p:clrMapOvr>
  <p:transition advTm="7342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13"/>
          <p:cNvSpPr>
            <a:spLocks noChangeArrowheads="1"/>
          </p:cNvSpPr>
          <p:nvPr/>
        </p:nvSpPr>
        <p:spPr bwMode="auto">
          <a:xfrm>
            <a:off x="1403350" y="2060575"/>
            <a:ext cx="720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0547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05477" name="Rectangle 3"/>
          <p:cNvSpPr>
            <a:spLocks noChangeArrowheads="1"/>
          </p:cNvSpPr>
          <p:nvPr/>
        </p:nvSpPr>
        <p:spPr bwMode="auto">
          <a:xfrm>
            <a:off x="4006797" y="2132856"/>
            <a:ext cx="5135562" cy="445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766" tIns="11384" rIns="22766" bIns="11384">
            <a:spAutoFit/>
          </a:bodyPr>
          <a:lstStyle>
            <a:lvl1pPr defTabSz="227013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227013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227013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227013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227013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2270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2270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2270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2270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>
                <a:srgbClr val="FFC000"/>
              </a:buClr>
            </a:pPr>
            <a:r>
              <a:rPr lang="en-GB" altLang="en-US" sz="16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drug delivery system </a:t>
            </a:r>
          </a:p>
          <a:p>
            <a:pPr marL="342900" indent="-342900" eaLnBrk="1" hangingPunct="1">
              <a:spcBef>
                <a:spcPct val="0"/>
              </a:spcBef>
              <a:buClr>
                <a:srgbClr val="FFC000"/>
              </a:buClr>
            </a:pPr>
            <a:endParaRPr lang="en-GB" altLang="en-US" sz="800" dirty="0"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GB" altLang="en-US" sz="12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hydrogel-based micro spheres</a:t>
            </a:r>
          </a:p>
          <a:p>
            <a:pPr marL="342900" indent="-342900" eaLnBrk="1" hangingPunct="1">
              <a:spcBef>
                <a:spcPct val="0"/>
              </a:spcBef>
              <a:buClr>
                <a:srgbClr val="FFC000"/>
              </a:buClr>
            </a:pPr>
            <a:endParaRPr lang="en-GB" altLang="en-US" sz="1600" dirty="0"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>
                <a:srgbClr val="FFC000"/>
              </a:buClr>
            </a:pPr>
            <a:r>
              <a:rPr lang="en-GB" altLang="en-US" sz="16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retains water up to 99 % its weight</a:t>
            </a:r>
          </a:p>
          <a:p>
            <a:pPr marL="342900" indent="-342900" eaLnBrk="1" hangingPunct="1">
              <a:spcBef>
                <a:spcPct val="0"/>
              </a:spcBef>
              <a:buClr>
                <a:srgbClr val="FFC000"/>
              </a:buClr>
            </a:pPr>
            <a:endParaRPr lang="en-GB" altLang="en-US" sz="1600" dirty="0"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>
                <a:srgbClr val="FFC000"/>
              </a:buClr>
            </a:pPr>
            <a:r>
              <a:rPr lang="en-GB" altLang="en-US" sz="16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responds to environmental stimuli</a:t>
            </a:r>
          </a:p>
          <a:p>
            <a:pPr marL="342900" indent="-342900" eaLnBrk="1" hangingPunct="1">
              <a:spcBef>
                <a:spcPct val="0"/>
              </a:spcBef>
              <a:buClr>
                <a:srgbClr val="FFC000"/>
              </a:buClr>
            </a:pPr>
            <a:endParaRPr lang="en-GB" altLang="en-US" sz="1600" dirty="0"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>
                <a:srgbClr val="FFC000"/>
              </a:buClr>
            </a:pPr>
            <a:r>
              <a:rPr lang="en-GB" altLang="en-US" sz="16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proposed application</a:t>
            </a:r>
          </a:p>
          <a:p>
            <a:pPr marL="342900" indent="-342900" eaLnBrk="1" hangingPunct="1">
              <a:spcBef>
                <a:spcPct val="0"/>
              </a:spcBef>
              <a:buClr>
                <a:srgbClr val="FFC000"/>
              </a:buClr>
            </a:pPr>
            <a:endParaRPr lang="en-GB" altLang="en-US" sz="800" dirty="0"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GB" altLang="en-US" sz="12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contain bioactive drug in solution in gel pores</a:t>
            </a:r>
          </a:p>
          <a:p>
            <a:pPr marL="342900" indent="-342900" eaLnBrk="1" hangingPunct="1">
              <a:spcBef>
                <a:spcPct val="0"/>
              </a:spcBef>
              <a:buClr>
                <a:srgbClr val="FFC000"/>
              </a:buClr>
            </a:pPr>
            <a:endParaRPr lang="en-GB" altLang="en-US" sz="1600" dirty="0"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>
                <a:srgbClr val="FFC000"/>
              </a:buClr>
            </a:pPr>
            <a:r>
              <a:rPr lang="en-GB" altLang="en-US" sz="16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basic drug delivery requirements</a:t>
            </a:r>
          </a:p>
          <a:p>
            <a:pPr marL="342900" indent="-342900" eaLnBrk="1" hangingPunct="1">
              <a:spcBef>
                <a:spcPct val="0"/>
              </a:spcBef>
              <a:buClr>
                <a:srgbClr val="FFC000"/>
              </a:buClr>
            </a:pPr>
            <a:endParaRPr lang="en-GB" altLang="en-US" sz="800" dirty="0"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GB" altLang="en-US" sz="12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biocompatibility, good solvent diffusivity</a:t>
            </a:r>
          </a:p>
          <a:p>
            <a:pPr marL="342900" indent="-342900" eaLnBrk="1" hangingPunct="1">
              <a:spcBef>
                <a:spcPct val="0"/>
              </a:spcBef>
              <a:buClr>
                <a:srgbClr val="FFC000"/>
              </a:buClr>
            </a:pPr>
            <a:endParaRPr lang="en-GB" altLang="en-US" sz="1600" dirty="0"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>
                <a:srgbClr val="FFC000"/>
              </a:buClr>
            </a:pPr>
            <a:r>
              <a:rPr lang="en-GB" altLang="en-US" sz="16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key to development is understanding gel behaviour</a:t>
            </a:r>
          </a:p>
          <a:p>
            <a:pPr marL="342900" indent="-342900" eaLnBrk="1" hangingPunct="1">
              <a:spcBef>
                <a:spcPct val="0"/>
              </a:spcBef>
              <a:buClr>
                <a:srgbClr val="FFC000"/>
              </a:buClr>
            </a:pPr>
            <a:endParaRPr lang="en-GB" altLang="en-US" sz="800" dirty="0"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GB" altLang="en-US" sz="12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characterise the polymer mobility vs cross links, chemical and physical nature of cross links, hydrophobicity, investigate how gel behaviour intertwined with movement of confined water</a:t>
            </a:r>
          </a:p>
        </p:txBody>
      </p:sp>
      <p:pic>
        <p:nvPicPr>
          <p:cNvPr id="16" name="Picture 5" descr="PVA_Chai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008" y="2451131"/>
            <a:ext cx="2634630" cy="2732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5479" name="Rectangle 8"/>
          <p:cNvSpPr>
            <a:spLocks noChangeArrowheads="1"/>
          </p:cNvSpPr>
          <p:nvPr/>
        </p:nvSpPr>
        <p:spPr bwMode="auto">
          <a:xfrm>
            <a:off x="2268538" y="44370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05480" name="Rectangle 10"/>
          <p:cNvSpPr>
            <a:spLocks noChangeArrowheads="1"/>
          </p:cNvSpPr>
          <p:nvPr/>
        </p:nvSpPr>
        <p:spPr bwMode="auto">
          <a:xfrm>
            <a:off x="38462" y="5441177"/>
            <a:ext cx="3500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solidFill>
                  <a:srgbClr val="000099"/>
                </a:solidFill>
                <a:latin typeface="Calibri" pitchFamily="34" charset="0"/>
              </a:rPr>
              <a:t>By cross linking poly (vinyl alcohol) chains a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solidFill>
                  <a:srgbClr val="000099"/>
                </a:solidFill>
                <a:latin typeface="Calibri" pitchFamily="34" charset="0"/>
              </a:rPr>
              <a:t>‘polymer sponge’ is formed</a:t>
            </a:r>
            <a:endParaRPr lang="en-GB" altLang="en-US" sz="1200" dirty="0">
              <a:solidFill>
                <a:srgbClr val="000000"/>
              </a:solidFill>
            </a:endParaRPr>
          </a:p>
        </p:txBody>
      </p:sp>
      <p:pic>
        <p:nvPicPr>
          <p:cNvPr id="105482" name="Picture 5" descr="logov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6161088"/>
            <a:ext cx="21050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9861" y="2430463"/>
            <a:ext cx="1358577" cy="1358577"/>
          </a:xfrm>
          <a:prstGeom prst="rect">
            <a:avLst/>
          </a:prstGeom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150938" y="333375"/>
            <a:ext cx="7793037" cy="1462088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GB" sz="28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n-GB" sz="28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en-GB" sz="2800" kern="0" dirty="0">
                <a:solidFill>
                  <a:schemeClr val="tx2"/>
                </a:solidFill>
                <a:effectLst>
                  <a:outerShdw blurRad="50800" dist="50800" dir="246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‘magic bullets’ and plastic sponges</a:t>
            </a:r>
          </a:p>
        </p:txBody>
      </p:sp>
    </p:spTree>
    <p:extLst>
      <p:ext uri="{BB962C8B-B14F-4D97-AF65-F5344CB8AC3E}">
        <p14:creationId xmlns:p14="http://schemas.microsoft.com/office/powerpoint/2010/main" val="9821723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008438" y="2386479"/>
            <a:ext cx="5115346" cy="408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766" tIns="11384" rIns="22766" bIns="11384">
            <a:spAutoFit/>
          </a:bodyPr>
          <a:lstStyle>
            <a:lvl1pPr defTabSz="227013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227013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227013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227013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227013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2270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2270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2270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2270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</a:pPr>
            <a:r>
              <a:rPr lang="en-GB" altLang="en-US" sz="16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initial interest  </a:t>
            </a:r>
          </a:p>
          <a:p>
            <a:pPr marL="342900" indent="-342900" eaLnBrk="1" hangingPunct="1">
              <a:spcBef>
                <a:spcPct val="0"/>
              </a:spcBef>
              <a:buClrTx/>
            </a:pPr>
            <a:endParaRPr lang="en-GB" altLang="en-US" sz="800" dirty="0"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GB" altLang="en-US" sz="12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characterise the raw hydrogel material</a:t>
            </a:r>
          </a:p>
          <a:p>
            <a:pPr marL="342900" indent="-342900" eaLnBrk="1" hangingPunct="1">
              <a:spcBef>
                <a:spcPct val="0"/>
              </a:spcBef>
              <a:buClrTx/>
            </a:pPr>
            <a:endParaRPr lang="en-GB" altLang="en-US" sz="1600" dirty="0"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</a:pPr>
            <a:r>
              <a:rPr lang="en-GB" altLang="en-US" sz="16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focus </a:t>
            </a:r>
          </a:p>
          <a:p>
            <a:pPr marL="342900" indent="-342900" eaLnBrk="1" hangingPunct="1">
              <a:spcBef>
                <a:spcPct val="0"/>
              </a:spcBef>
              <a:buClrTx/>
            </a:pPr>
            <a:endParaRPr lang="en-GB" altLang="en-US" sz="800" dirty="0"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GB" altLang="en-US" sz="12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rationalise how structural features influence diffusive properties of solvent</a:t>
            </a:r>
          </a:p>
          <a:p>
            <a:pPr marL="342900" indent="-342900" eaLnBrk="1" hangingPunct="1">
              <a:spcBef>
                <a:spcPct val="0"/>
              </a:spcBef>
              <a:buClrTx/>
            </a:pPr>
            <a:endParaRPr lang="en-GB" altLang="en-US" sz="1600" dirty="0"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</a:pPr>
            <a:r>
              <a:rPr lang="en-GB" altLang="en-US" sz="16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material to be used</a:t>
            </a:r>
          </a:p>
          <a:p>
            <a:pPr marL="342900" indent="-342900" eaLnBrk="1" hangingPunct="1">
              <a:spcBef>
                <a:spcPct val="0"/>
              </a:spcBef>
              <a:buClrTx/>
            </a:pPr>
            <a:endParaRPr lang="en-GB" altLang="en-US" sz="800" dirty="0"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GB" altLang="en-US" sz="12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poly (vinyl alcohol) (PVA)</a:t>
            </a:r>
          </a:p>
          <a:p>
            <a:pPr marL="342900" indent="-342900" eaLnBrk="1" hangingPunct="1">
              <a:spcBef>
                <a:spcPct val="0"/>
              </a:spcBef>
              <a:buClrTx/>
            </a:pPr>
            <a:endParaRPr lang="en-GB" altLang="en-US" sz="1600" dirty="0"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</a:pPr>
            <a:r>
              <a:rPr lang="en-GB" altLang="en-US" sz="16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why PVA ? </a:t>
            </a:r>
          </a:p>
          <a:p>
            <a:pPr marL="342900" indent="-342900" eaLnBrk="1" hangingPunct="1">
              <a:spcBef>
                <a:spcPct val="0"/>
              </a:spcBef>
              <a:buClrTx/>
            </a:pPr>
            <a:endParaRPr lang="en-GB" altLang="en-US" sz="800" dirty="0"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en-GB" altLang="en-US" sz="12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		  a) 	      bio-compatible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en-GB" altLang="en-US" sz="12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		  b)	      used in surgery as thread for stitches 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en-GB" altLang="en-US" sz="12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		  c) 	      thermally stable and acid tolerant</a:t>
            </a:r>
          </a:p>
          <a:p>
            <a:pPr marL="342900" indent="-342900" eaLnBrk="1" hangingPunct="1">
              <a:spcBef>
                <a:spcPct val="0"/>
              </a:spcBef>
              <a:buClr>
                <a:srgbClr val="FFC000"/>
              </a:buClr>
            </a:pPr>
            <a:endParaRPr lang="en-GB" altLang="en-US" sz="1800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Clr>
                <a:srgbClr val="FFC000"/>
              </a:buClr>
            </a:pPr>
            <a:endParaRPr lang="en-GB" altLang="en-US" sz="1800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Calibri" panose="020F0502020204030204" pitchFamily="34" charset="0"/>
            </a:endParaRPr>
          </a:p>
        </p:txBody>
      </p:sp>
      <p:sp>
        <p:nvSpPr>
          <p:cNvPr id="10547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16" name="Picture 5" descr="PVA_Chai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008" y="2451131"/>
            <a:ext cx="2634630" cy="2732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5479" name="Rectangle 8"/>
          <p:cNvSpPr>
            <a:spLocks noChangeArrowheads="1"/>
          </p:cNvSpPr>
          <p:nvPr/>
        </p:nvSpPr>
        <p:spPr bwMode="auto">
          <a:xfrm>
            <a:off x="2268538" y="44370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05480" name="Rectangle 10"/>
          <p:cNvSpPr>
            <a:spLocks noChangeArrowheads="1"/>
          </p:cNvSpPr>
          <p:nvPr/>
        </p:nvSpPr>
        <p:spPr bwMode="auto">
          <a:xfrm>
            <a:off x="38462" y="5441177"/>
            <a:ext cx="3500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solidFill>
                  <a:srgbClr val="000099"/>
                </a:solidFill>
                <a:latin typeface="Calibri" pitchFamily="34" charset="0"/>
              </a:rPr>
              <a:t>By cross linking poly (vinyl alcohol) chains a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solidFill>
                  <a:srgbClr val="000099"/>
                </a:solidFill>
                <a:latin typeface="Calibri" pitchFamily="34" charset="0"/>
              </a:rPr>
              <a:t>‘polymer sponge’ is formed</a:t>
            </a:r>
            <a:endParaRPr lang="en-GB" altLang="en-US" sz="1200" dirty="0">
              <a:solidFill>
                <a:srgbClr val="000000"/>
              </a:solidFill>
            </a:endParaRPr>
          </a:p>
        </p:txBody>
      </p:sp>
      <p:pic>
        <p:nvPicPr>
          <p:cNvPr id="105482" name="Picture 5" descr="logov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6161088"/>
            <a:ext cx="21050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9861" y="2430463"/>
            <a:ext cx="1358577" cy="1358577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150938" y="333375"/>
            <a:ext cx="7793037" cy="1462088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GB" sz="28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n-GB" sz="28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en-GB" sz="2800" kern="0" dirty="0">
                <a:solidFill>
                  <a:schemeClr val="tx2"/>
                </a:solidFill>
                <a:effectLst>
                  <a:outerShdw blurRad="50800" dist="50800" dir="246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‘magic bullets’ and plastic sponges</a:t>
            </a:r>
          </a:p>
        </p:txBody>
      </p:sp>
    </p:spTree>
    <p:extLst>
      <p:ext uri="{BB962C8B-B14F-4D97-AF65-F5344CB8AC3E}">
        <p14:creationId xmlns:p14="http://schemas.microsoft.com/office/powerpoint/2010/main" val="12535511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08548" name="Text Box 10"/>
          <p:cNvSpPr txBox="1">
            <a:spLocks noChangeArrowheads="1"/>
          </p:cNvSpPr>
          <p:nvPr/>
        </p:nvSpPr>
        <p:spPr bwMode="auto">
          <a:xfrm>
            <a:off x="1187450" y="1989138"/>
            <a:ext cx="7272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2400" dirty="0">
                <a:solidFill>
                  <a:srgbClr val="333399"/>
                </a:solidFill>
              </a:rPr>
              <a:t> Hydrogel and H</a:t>
            </a:r>
            <a:r>
              <a:rPr lang="en-GB" altLang="en-US" sz="2400" baseline="-25000" dirty="0">
                <a:solidFill>
                  <a:srgbClr val="333399"/>
                </a:solidFill>
              </a:rPr>
              <a:t>2</a:t>
            </a:r>
            <a:r>
              <a:rPr lang="en-GB" altLang="en-US" sz="2400" dirty="0">
                <a:solidFill>
                  <a:srgbClr val="333399"/>
                </a:solidFill>
              </a:rPr>
              <a:t>O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8056" y="3140968"/>
            <a:ext cx="6127885" cy="2514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8554" name="Picture 5" descr="logov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6161088"/>
            <a:ext cx="21050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150938" y="333375"/>
            <a:ext cx="7793037" cy="1462088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GB" sz="28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n-GB" sz="28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en-GB" sz="2800" kern="0" dirty="0">
                <a:solidFill>
                  <a:schemeClr val="tx2"/>
                </a:solidFill>
                <a:effectLst>
                  <a:outerShdw blurRad="50800" dist="50800" dir="246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‘magic bullets’ and plastic sponges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03560" y="2627620"/>
            <a:ext cx="5432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 = 10 </a:t>
            </a:r>
            <a:r>
              <a:rPr lang="en-GB" baseline="30000" dirty="0" err="1"/>
              <a:t>o</a:t>
            </a:r>
            <a:r>
              <a:rPr lang="en-GB" dirty="0" err="1"/>
              <a:t>C</a:t>
            </a:r>
            <a:r>
              <a:rPr lang="en-GB" dirty="0"/>
              <a:t> 	      </a:t>
            </a:r>
            <a:r>
              <a:rPr lang="en-GB" dirty="0">
                <a:solidFill>
                  <a:srgbClr val="000000"/>
                </a:solidFill>
              </a:rPr>
              <a:t>25 </a:t>
            </a:r>
            <a:r>
              <a:rPr lang="en-GB" baseline="30000" dirty="0" err="1">
                <a:solidFill>
                  <a:srgbClr val="000000"/>
                </a:solidFill>
              </a:rPr>
              <a:t>o</a:t>
            </a:r>
            <a:r>
              <a:rPr lang="en-GB" dirty="0" err="1">
                <a:solidFill>
                  <a:srgbClr val="000000"/>
                </a:solidFill>
              </a:rPr>
              <a:t>C</a:t>
            </a:r>
            <a:r>
              <a:rPr lang="en-GB" dirty="0"/>
              <a:t>                    30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baseline="30000" dirty="0" err="1">
                <a:solidFill>
                  <a:srgbClr val="000000"/>
                </a:solidFill>
              </a:rPr>
              <a:t>o</a:t>
            </a:r>
            <a:r>
              <a:rPr lang="en-GB" dirty="0" err="1">
                <a:solidFill>
                  <a:srgbClr val="000000"/>
                </a:solidFill>
              </a:rPr>
              <a:t>C</a:t>
            </a:r>
            <a:r>
              <a:rPr lang="en-GB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4261773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276872"/>
            <a:ext cx="5328592" cy="458112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altLang="en-US" sz="1500" dirty="0"/>
              <a:t>QENS : Quasi-Elastic Neutron Scattering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en-GB" altLang="en-US" sz="300" dirty="0"/>
          </a:p>
          <a:p>
            <a:pPr marL="1000125" lvl="1" eaLnBrk="1" hangingPunct="1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altLang="en-US" sz="1100" dirty="0"/>
              <a:t>well established neutron method</a:t>
            </a:r>
          </a:p>
          <a:p>
            <a:pPr marL="1000125" lvl="1" eaLnBrk="1" hangingPunct="1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altLang="en-US" sz="1100" dirty="0"/>
              <a:t>Quasi-Elastic Neutron Scattering, M. </a:t>
            </a:r>
            <a:r>
              <a:rPr lang="en-GB" altLang="en-US" sz="1100" dirty="0" err="1"/>
              <a:t>Bée</a:t>
            </a:r>
            <a:r>
              <a:rPr lang="en-GB" altLang="en-US" sz="1100" dirty="0"/>
              <a:t>, 1988, ISBN-10: 0852743718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en-GB" altLang="en-US" sz="15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altLang="en-US" sz="1500" dirty="0"/>
              <a:t>Tailored to measure low-energy (&lt; 2 </a:t>
            </a:r>
            <a:r>
              <a:rPr lang="en-GB" altLang="en-US" sz="1500" dirty="0" err="1">
                <a:sym typeface="Symbol" pitchFamily="18" charset="2"/>
              </a:rPr>
              <a:t>m</a:t>
            </a:r>
            <a:r>
              <a:rPr lang="en-GB" altLang="en-US" sz="1500" dirty="0" err="1"/>
              <a:t>eV</a:t>
            </a:r>
            <a:r>
              <a:rPr lang="en-GB" altLang="en-US" sz="1500" dirty="0"/>
              <a:t>) excitations</a:t>
            </a:r>
          </a:p>
          <a:p>
            <a:pPr marL="1000125" lvl="1" eaLnBrk="1" hangingPunct="1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en-GB" altLang="en-US" sz="300" dirty="0"/>
          </a:p>
          <a:p>
            <a:pPr marL="1000125" lvl="1" eaLnBrk="1" hangingPunct="1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altLang="en-US" sz="1100" dirty="0"/>
              <a:t>atomic or molecular excitations ‘diffusive’ in origin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en-GB" altLang="en-US" sz="15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altLang="en-US" sz="1500" dirty="0"/>
              <a:t>Experimental dataset : peak of intensity, I, and width, </a:t>
            </a:r>
            <a:r>
              <a:rPr lang="en-GB" altLang="en-US" sz="1500" dirty="0">
                <a:latin typeface="Symbol" panose="05050102010706020507" pitchFamily="18" charset="2"/>
              </a:rPr>
              <a:t>G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en-GB" altLang="en-US" sz="300" dirty="0"/>
          </a:p>
          <a:p>
            <a:pPr marL="1000125" lvl="1" eaLnBrk="1" hangingPunct="1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altLang="en-US" sz="1100" dirty="0"/>
              <a:t>model the peak’s breadth as a function of T, P, composition to extract parameters linked to macromolecular movement </a:t>
            </a:r>
          </a:p>
          <a:p>
            <a:pPr marL="1000125" lvl="1" eaLnBrk="1" hangingPunct="1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altLang="en-US" sz="1100" dirty="0"/>
              <a:t>intensity can exhibit marked angular variation which can give information about the geometry of the motion observed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en-GB" altLang="en-US" sz="15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en-GB" altLang="en-US" sz="15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150938" y="333375"/>
            <a:ext cx="7793037" cy="1462088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GB" sz="2800" kern="0" dirty="0">
              <a:solidFill>
                <a:srgbClr val="333399"/>
              </a:solidFill>
              <a:latin typeface="Tahoma"/>
              <a:ea typeface="+mj-ea"/>
              <a:cs typeface="+mj-cs"/>
            </a:endParaRPr>
          </a:p>
          <a:p>
            <a:pPr>
              <a:defRPr/>
            </a:pPr>
            <a:endParaRPr lang="en-GB" sz="2800" kern="0" dirty="0">
              <a:solidFill>
                <a:srgbClr val="333399"/>
              </a:solidFill>
              <a:latin typeface="Tahoma"/>
              <a:ea typeface="+mj-ea"/>
              <a:cs typeface="+mj-cs"/>
            </a:endParaRPr>
          </a:p>
          <a:p>
            <a:pPr>
              <a:defRPr/>
            </a:pPr>
            <a:r>
              <a:rPr lang="en-GB" sz="2800" kern="0" dirty="0">
                <a:solidFill>
                  <a:srgbClr val="333399"/>
                </a:solidFill>
                <a:effectLst>
                  <a:outerShdw blurRad="50800" dist="50800" dir="2460000" algn="bl" rotWithShape="0">
                    <a:prstClr val="black">
                      <a:alpha val="40000"/>
                    </a:prstClr>
                  </a:outerShdw>
                </a:effectLst>
                <a:latin typeface="Tahoma"/>
                <a:ea typeface="+mj-ea"/>
                <a:cs typeface="+mj-cs"/>
              </a:rPr>
              <a:t>So … what is QENS ?</a:t>
            </a:r>
          </a:p>
        </p:txBody>
      </p:sp>
      <p:pic>
        <p:nvPicPr>
          <p:cNvPr id="4126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868144" y="2741021"/>
            <a:ext cx="2926556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20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519"/>
    </mc:Choice>
    <mc:Fallback xmlns="">
      <p:transition spd="slow" advTm="131519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08548" name="Text Box 10"/>
          <p:cNvSpPr txBox="1">
            <a:spLocks noChangeArrowheads="1"/>
          </p:cNvSpPr>
          <p:nvPr/>
        </p:nvSpPr>
        <p:spPr bwMode="auto">
          <a:xfrm>
            <a:off x="1187450" y="1989138"/>
            <a:ext cx="7272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2400" dirty="0">
                <a:solidFill>
                  <a:srgbClr val="333399"/>
                </a:solidFill>
              </a:rPr>
              <a:t> Hydrogel and H</a:t>
            </a:r>
            <a:r>
              <a:rPr lang="en-GB" altLang="en-US" sz="2400" baseline="-25000" dirty="0">
                <a:solidFill>
                  <a:srgbClr val="333399"/>
                </a:solidFill>
              </a:rPr>
              <a:t>2</a:t>
            </a:r>
            <a:r>
              <a:rPr lang="en-GB" altLang="en-US" sz="2400" dirty="0">
                <a:solidFill>
                  <a:srgbClr val="333399"/>
                </a:solidFill>
              </a:rPr>
              <a:t>O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8056" y="3140968"/>
            <a:ext cx="6127885" cy="2514004"/>
          </a:xfrm>
          <a:prstGeom prst="rect">
            <a:avLst/>
          </a:prstGeom>
          <a:ln w="12700">
            <a:noFill/>
            <a:prstDash val="dash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8554" name="Picture 5" descr="logov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6161088"/>
            <a:ext cx="21050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150938" y="333375"/>
            <a:ext cx="7793037" cy="1462088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GB" sz="2800" kern="0" dirty="0">
              <a:solidFill>
                <a:srgbClr val="333399"/>
              </a:solidFill>
              <a:latin typeface="Tahoma"/>
            </a:endParaRPr>
          </a:p>
          <a:p>
            <a:pPr>
              <a:defRPr/>
            </a:pPr>
            <a:endParaRPr lang="en-GB" sz="2800" kern="0" dirty="0">
              <a:solidFill>
                <a:srgbClr val="333399"/>
              </a:solidFill>
              <a:latin typeface="Tahoma"/>
            </a:endParaRPr>
          </a:p>
          <a:p>
            <a:pPr>
              <a:defRPr/>
            </a:pPr>
            <a:r>
              <a:rPr lang="en-GB" sz="2800" kern="0" dirty="0">
                <a:solidFill>
                  <a:srgbClr val="333399"/>
                </a:solidFill>
                <a:effectLst>
                  <a:outerShdw blurRad="50800" dist="50800" dir="2460000" algn="bl" rotWithShape="0">
                    <a:prstClr val="black">
                      <a:alpha val="40000"/>
                    </a:prstClr>
                  </a:outerShdw>
                </a:effectLst>
                <a:latin typeface="Tahoma"/>
              </a:rPr>
              <a:t>‘magic bullets’ and plastic sponges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03560" y="2627620"/>
            <a:ext cx="5432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T = 10 </a:t>
            </a:r>
            <a:r>
              <a:rPr lang="en-GB" baseline="30000" dirty="0" err="1">
                <a:solidFill>
                  <a:srgbClr val="000000"/>
                </a:solidFill>
              </a:rPr>
              <a:t>o</a:t>
            </a:r>
            <a:r>
              <a:rPr lang="en-GB" dirty="0" err="1">
                <a:solidFill>
                  <a:srgbClr val="000000"/>
                </a:solidFill>
              </a:rPr>
              <a:t>C</a:t>
            </a:r>
            <a:r>
              <a:rPr lang="en-GB" dirty="0">
                <a:solidFill>
                  <a:srgbClr val="000000"/>
                </a:solidFill>
              </a:rPr>
              <a:t> 	      25 </a:t>
            </a:r>
            <a:r>
              <a:rPr lang="en-GB" baseline="30000" dirty="0" err="1">
                <a:solidFill>
                  <a:srgbClr val="000000"/>
                </a:solidFill>
              </a:rPr>
              <a:t>o</a:t>
            </a:r>
            <a:r>
              <a:rPr lang="en-GB" dirty="0" err="1">
                <a:solidFill>
                  <a:srgbClr val="000000"/>
                </a:solidFill>
              </a:rPr>
              <a:t>C</a:t>
            </a:r>
            <a:r>
              <a:rPr lang="en-GB" dirty="0">
                <a:solidFill>
                  <a:srgbClr val="000000"/>
                </a:solidFill>
              </a:rPr>
              <a:t>                    30 </a:t>
            </a:r>
            <a:r>
              <a:rPr lang="en-GB" baseline="30000" dirty="0" err="1">
                <a:solidFill>
                  <a:srgbClr val="000000"/>
                </a:solidFill>
              </a:rPr>
              <a:t>o</a:t>
            </a:r>
            <a:r>
              <a:rPr lang="en-GB" dirty="0" err="1">
                <a:solidFill>
                  <a:srgbClr val="000000"/>
                </a:solidFill>
              </a:rPr>
              <a:t>C</a:t>
            </a:r>
            <a:r>
              <a:rPr lang="en-GB" dirty="0">
                <a:solidFill>
                  <a:srgbClr val="000000"/>
                </a:solidFill>
              </a:rPr>
              <a:t>      </a:t>
            </a:r>
          </a:p>
        </p:txBody>
      </p:sp>
      <p:sp>
        <p:nvSpPr>
          <p:cNvPr id="3" name="Oval 2"/>
          <p:cNvSpPr/>
          <p:nvPr/>
        </p:nvSpPr>
        <p:spPr>
          <a:xfrm>
            <a:off x="3909070" y="3126680"/>
            <a:ext cx="1737916" cy="205103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6313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08548" name="Text Box 10"/>
          <p:cNvSpPr txBox="1">
            <a:spLocks noChangeArrowheads="1"/>
          </p:cNvSpPr>
          <p:nvPr/>
        </p:nvSpPr>
        <p:spPr bwMode="auto">
          <a:xfrm>
            <a:off x="1187450" y="1989138"/>
            <a:ext cx="7272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2400" dirty="0">
                <a:solidFill>
                  <a:srgbClr val="333399"/>
                </a:solidFill>
              </a:rPr>
              <a:t> Hydrogel and H</a:t>
            </a:r>
            <a:r>
              <a:rPr lang="en-GB" altLang="en-US" sz="2400" baseline="-25000" dirty="0">
                <a:solidFill>
                  <a:srgbClr val="333399"/>
                </a:solidFill>
              </a:rPr>
              <a:t>2</a:t>
            </a:r>
            <a:r>
              <a:rPr lang="en-GB" altLang="en-US" sz="2400" dirty="0">
                <a:solidFill>
                  <a:srgbClr val="333399"/>
                </a:solidFill>
              </a:rPr>
              <a:t>O</a:t>
            </a:r>
          </a:p>
        </p:txBody>
      </p:sp>
      <p:pic>
        <p:nvPicPr>
          <p:cNvPr id="108554" name="Picture 5" descr="logov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6161088"/>
            <a:ext cx="21050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150938" y="333375"/>
            <a:ext cx="7793037" cy="1462088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GB" sz="2800" kern="0" dirty="0">
              <a:solidFill>
                <a:srgbClr val="333399"/>
              </a:solidFill>
              <a:latin typeface="Tahoma"/>
            </a:endParaRPr>
          </a:p>
          <a:p>
            <a:pPr>
              <a:defRPr/>
            </a:pPr>
            <a:endParaRPr lang="en-GB" sz="2800" kern="0" dirty="0">
              <a:solidFill>
                <a:srgbClr val="333399"/>
              </a:solidFill>
              <a:latin typeface="Tahoma"/>
            </a:endParaRPr>
          </a:p>
          <a:p>
            <a:pPr>
              <a:defRPr/>
            </a:pPr>
            <a:r>
              <a:rPr lang="en-GB" sz="2800" kern="0" dirty="0">
                <a:solidFill>
                  <a:srgbClr val="333399"/>
                </a:solidFill>
                <a:effectLst>
                  <a:outerShdw blurRad="50800" dist="50800" dir="2460000" algn="bl" rotWithShape="0">
                    <a:prstClr val="black">
                      <a:alpha val="40000"/>
                    </a:prstClr>
                  </a:outerShdw>
                </a:effectLst>
                <a:latin typeface="Tahoma"/>
              </a:rPr>
              <a:t>‘magic bullets’ and plastic sponges</a:t>
            </a:r>
          </a:p>
        </p:txBody>
      </p:sp>
      <p:pic>
        <p:nvPicPr>
          <p:cNvPr id="12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28652" y="2564904"/>
            <a:ext cx="2231480" cy="1986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61555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08548" name="Text Box 10"/>
          <p:cNvSpPr txBox="1">
            <a:spLocks noChangeArrowheads="1"/>
          </p:cNvSpPr>
          <p:nvPr/>
        </p:nvSpPr>
        <p:spPr bwMode="auto">
          <a:xfrm>
            <a:off x="1187450" y="1989138"/>
            <a:ext cx="7272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2400" dirty="0">
                <a:solidFill>
                  <a:srgbClr val="333399"/>
                </a:solidFill>
              </a:rPr>
              <a:t> Hydrogel and H</a:t>
            </a:r>
            <a:r>
              <a:rPr lang="en-GB" altLang="en-US" sz="2400" baseline="-25000" dirty="0">
                <a:solidFill>
                  <a:srgbClr val="333399"/>
                </a:solidFill>
              </a:rPr>
              <a:t>2</a:t>
            </a:r>
            <a:r>
              <a:rPr lang="en-GB" altLang="en-US" sz="2400" dirty="0">
                <a:solidFill>
                  <a:srgbClr val="333399"/>
                </a:solidFill>
              </a:rPr>
              <a:t>O</a:t>
            </a:r>
          </a:p>
        </p:txBody>
      </p:sp>
      <p:pic>
        <p:nvPicPr>
          <p:cNvPr id="108554" name="Picture 5" descr="logov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6161088"/>
            <a:ext cx="21050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150938" y="333375"/>
            <a:ext cx="7793037" cy="1462088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GB" sz="2800" kern="0" dirty="0">
              <a:solidFill>
                <a:srgbClr val="333399"/>
              </a:solidFill>
              <a:latin typeface="Tahoma"/>
            </a:endParaRPr>
          </a:p>
          <a:p>
            <a:pPr>
              <a:defRPr/>
            </a:pPr>
            <a:endParaRPr lang="en-GB" sz="2800" kern="0" dirty="0">
              <a:solidFill>
                <a:srgbClr val="333399"/>
              </a:solidFill>
              <a:latin typeface="Tahoma"/>
            </a:endParaRPr>
          </a:p>
          <a:p>
            <a:pPr>
              <a:defRPr/>
            </a:pPr>
            <a:r>
              <a:rPr lang="en-GB" sz="2800" kern="0" dirty="0">
                <a:solidFill>
                  <a:srgbClr val="333399"/>
                </a:solidFill>
                <a:effectLst>
                  <a:outerShdw blurRad="50800" dist="50800" dir="2460000" algn="bl" rotWithShape="0">
                    <a:prstClr val="black">
                      <a:alpha val="40000"/>
                    </a:prstClr>
                  </a:outerShdw>
                </a:effectLst>
                <a:latin typeface="Tahoma"/>
              </a:rPr>
              <a:t>‘magic bullets’ and plastic sponges</a:t>
            </a:r>
          </a:p>
        </p:txBody>
      </p:sp>
      <p:pic>
        <p:nvPicPr>
          <p:cNvPr id="12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28652" y="2564904"/>
            <a:ext cx="2231480" cy="1986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AutoShape 6" descr="https://encrypted-tbn0.gstatic.com/images?q=tbn:ANd9GcS6FfxChYSkamTQ8GGZ8oZKMKsE8TfthSKxZne2BEt0SG2sCpuD"/>
          <p:cNvSpPr>
            <a:spLocks noChangeAspect="1" noChangeArrowheads="1"/>
          </p:cNvSpPr>
          <p:nvPr/>
        </p:nvSpPr>
        <p:spPr bwMode="auto">
          <a:xfrm>
            <a:off x="155575" y="-784225"/>
            <a:ext cx="203835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409715"/>
              </p:ext>
            </p:extLst>
          </p:nvPr>
        </p:nvGraphicFramePr>
        <p:xfrm>
          <a:off x="333375" y="4816475"/>
          <a:ext cx="85058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92" name="Equation" r:id="rId7" imgW="5435600" imgH="266700" progId="Equation.3">
                  <p:embed/>
                </p:oleObj>
              </mc:Choice>
              <mc:Fallback>
                <p:oleObj name="Equation" r:id="rId7" imgW="54356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" y="4816475"/>
                        <a:ext cx="850582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10662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08548" name="Text Box 10"/>
          <p:cNvSpPr txBox="1">
            <a:spLocks noChangeArrowheads="1"/>
          </p:cNvSpPr>
          <p:nvPr/>
        </p:nvSpPr>
        <p:spPr bwMode="auto">
          <a:xfrm>
            <a:off x="1187450" y="1989138"/>
            <a:ext cx="7272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2400" dirty="0">
                <a:solidFill>
                  <a:srgbClr val="333399"/>
                </a:solidFill>
              </a:rPr>
              <a:t> Hydrogel and H</a:t>
            </a:r>
            <a:r>
              <a:rPr lang="en-GB" altLang="en-US" sz="2400" baseline="-25000" dirty="0">
                <a:solidFill>
                  <a:srgbClr val="333399"/>
                </a:solidFill>
              </a:rPr>
              <a:t>2</a:t>
            </a:r>
            <a:r>
              <a:rPr lang="en-GB" altLang="en-US" sz="2400" dirty="0">
                <a:solidFill>
                  <a:srgbClr val="333399"/>
                </a:solidFill>
              </a:rPr>
              <a:t>O</a:t>
            </a:r>
          </a:p>
        </p:txBody>
      </p:sp>
      <p:graphicFrame>
        <p:nvGraphicFramePr>
          <p:cNvPr id="10855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266690"/>
              </p:ext>
            </p:extLst>
          </p:nvPr>
        </p:nvGraphicFramePr>
        <p:xfrm>
          <a:off x="333374" y="4816475"/>
          <a:ext cx="85058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16" name="Equation" r:id="rId4" imgW="5435600" imgH="266700" progId="Equation.3">
                  <p:embed/>
                </p:oleObj>
              </mc:Choice>
              <mc:Fallback>
                <p:oleObj name="Equation" r:id="rId4" imgW="54356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4" y="4816475"/>
                        <a:ext cx="850582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556669" y="5468937"/>
            <a:ext cx="4533900" cy="1416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 b="1" i="1" dirty="0">
                <a:solidFill>
                  <a:srgbClr val="000099"/>
                </a:solidFill>
                <a:latin typeface="Calibri" pitchFamily="34" charset="0"/>
              </a:rPr>
              <a:t>Peak is made up of 3 components</a:t>
            </a:r>
            <a:endParaRPr lang="en-GB" sz="1400" i="1" dirty="0">
              <a:solidFill>
                <a:srgbClr val="000099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GB" sz="1200" dirty="0">
              <a:solidFill>
                <a:srgbClr val="000000"/>
              </a:solidFill>
            </a:endParaRPr>
          </a:p>
          <a:p>
            <a:pPr marL="228600" indent="-228600" algn="ctr">
              <a:buFont typeface="+mj-lt"/>
              <a:buAutoNum type="arabicPeriod"/>
              <a:defRPr/>
            </a:pPr>
            <a:r>
              <a:rPr lang="en-GB" sz="1200" dirty="0">
                <a:solidFill>
                  <a:srgbClr val="0000CC"/>
                </a:solidFill>
              </a:rPr>
              <a:t>polymer relaxation, </a:t>
            </a:r>
            <a:r>
              <a:rPr lang="en-GB" sz="1200" dirty="0">
                <a:solidFill>
                  <a:srgbClr val="0000CC"/>
                </a:solidFill>
                <a:sym typeface="Symbol"/>
              </a:rPr>
              <a:t></a:t>
            </a:r>
            <a:r>
              <a:rPr lang="en-GB" sz="1100" baseline="-25000" dirty="0">
                <a:solidFill>
                  <a:srgbClr val="0000CC"/>
                </a:solidFill>
              </a:rPr>
              <a:t>p</a:t>
            </a:r>
            <a:endParaRPr lang="en-GB" sz="1200" dirty="0">
              <a:solidFill>
                <a:srgbClr val="0000CC"/>
              </a:solidFill>
            </a:endParaRPr>
          </a:p>
          <a:p>
            <a:pPr marL="228600" indent="-228600" algn="ctr">
              <a:buFont typeface="+mj-lt"/>
              <a:buAutoNum type="arabicPeriod"/>
              <a:defRPr/>
            </a:pPr>
            <a:endParaRPr lang="en-GB" sz="1200" dirty="0">
              <a:solidFill>
                <a:srgbClr val="0000CC"/>
              </a:solidFill>
            </a:endParaRPr>
          </a:p>
          <a:p>
            <a:pPr marL="228600" indent="-228600" algn="ctr">
              <a:buFont typeface="+mj-lt"/>
              <a:buAutoNum type="arabicPeriod"/>
              <a:defRPr/>
            </a:pPr>
            <a:r>
              <a:rPr lang="en-GB" sz="1200" dirty="0">
                <a:solidFill>
                  <a:srgbClr val="0000CC"/>
                </a:solidFill>
              </a:rPr>
              <a:t>water diffusive motion, </a:t>
            </a:r>
            <a:r>
              <a:rPr lang="en-GB" sz="1200" dirty="0">
                <a:solidFill>
                  <a:srgbClr val="0000CC"/>
                </a:solidFill>
                <a:sym typeface="Symbol"/>
              </a:rPr>
              <a:t></a:t>
            </a:r>
            <a:r>
              <a:rPr lang="en-GB" sz="1200" baseline="-25000" dirty="0">
                <a:solidFill>
                  <a:srgbClr val="0000CC"/>
                </a:solidFill>
                <a:sym typeface="Symbol"/>
              </a:rPr>
              <a:t>d</a:t>
            </a:r>
            <a:endParaRPr lang="en-GB" sz="1200" dirty="0">
              <a:solidFill>
                <a:srgbClr val="0000CC"/>
              </a:solidFill>
            </a:endParaRPr>
          </a:p>
          <a:p>
            <a:pPr marL="228600" indent="-228600" algn="ctr">
              <a:buFont typeface="+mj-lt"/>
              <a:buAutoNum type="arabicPeriod"/>
              <a:defRPr/>
            </a:pPr>
            <a:endParaRPr lang="en-GB" sz="1200" dirty="0">
              <a:solidFill>
                <a:srgbClr val="0000CC"/>
              </a:solidFill>
            </a:endParaRPr>
          </a:p>
          <a:p>
            <a:pPr marL="228600" indent="-228600" algn="ctr">
              <a:buFont typeface="+mj-lt"/>
              <a:buAutoNum type="arabicPeriod"/>
              <a:defRPr/>
            </a:pPr>
            <a:r>
              <a:rPr lang="en-GB" sz="1200" dirty="0">
                <a:solidFill>
                  <a:srgbClr val="0000CC"/>
                </a:solidFill>
              </a:rPr>
              <a:t>water rotational motion, </a:t>
            </a:r>
            <a:r>
              <a:rPr lang="en-GB" sz="1200" dirty="0">
                <a:solidFill>
                  <a:srgbClr val="0000CC"/>
                </a:solidFill>
                <a:sym typeface="Symbol"/>
              </a:rPr>
              <a:t></a:t>
            </a:r>
            <a:r>
              <a:rPr lang="en-GB" sz="1200" baseline="-25000" dirty="0">
                <a:solidFill>
                  <a:srgbClr val="0000CC"/>
                </a:solidFill>
                <a:sym typeface="Symbol"/>
              </a:rPr>
              <a:t>r</a:t>
            </a:r>
            <a:r>
              <a:rPr lang="en-GB" sz="1200" dirty="0">
                <a:solidFill>
                  <a:srgbClr val="0000CC"/>
                </a:solidFill>
              </a:rPr>
              <a:t> </a:t>
            </a:r>
          </a:p>
        </p:txBody>
      </p:sp>
      <p:pic>
        <p:nvPicPr>
          <p:cNvPr id="108554" name="Picture 5" descr="logov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6161088"/>
            <a:ext cx="21050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150938" y="333375"/>
            <a:ext cx="7793037" cy="1462088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GB" sz="2800" kern="0" dirty="0">
              <a:solidFill>
                <a:srgbClr val="333399"/>
              </a:solidFill>
              <a:latin typeface="Tahoma"/>
            </a:endParaRPr>
          </a:p>
          <a:p>
            <a:pPr>
              <a:defRPr/>
            </a:pPr>
            <a:endParaRPr lang="en-GB" sz="2800" kern="0" dirty="0">
              <a:solidFill>
                <a:srgbClr val="333399"/>
              </a:solidFill>
              <a:latin typeface="Tahoma"/>
            </a:endParaRPr>
          </a:p>
          <a:p>
            <a:pPr>
              <a:defRPr/>
            </a:pPr>
            <a:r>
              <a:rPr lang="en-GB" sz="2800" kern="0" dirty="0">
                <a:solidFill>
                  <a:srgbClr val="333399"/>
                </a:solidFill>
                <a:effectLst>
                  <a:outerShdw blurRad="50800" dist="50800" dir="2460000" algn="bl" rotWithShape="0">
                    <a:prstClr val="black">
                      <a:alpha val="40000"/>
                    </a:prstClr>
                  </a:outerShdw>
                </a:effectLst>
                <a:latin typeface="Tahoma"/>
              </a:rPr>
              <a:t>‘magic bullets’ and plastic sponges</a:t>
            </a:r>
          </a:p>
        </p:txBody>
      </p:sp>
      <p:pic>
        <p:nvPicPr>
          <p:cNvPr id="10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28652" y="2564904"/>
            <a:ext cx="2231480" cy="1986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574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375" y="4627156"/>
            <a:ext cx="1246025" cy="1004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2646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09572" name="Text Box 10"/>
          <p:cNvSpPr txBox="1">
            <a:spLocks noChangeArrowheads="1"/>
          </p:cNvSpPr>
          <p:nvPr/>
        </p:nvSpPr>
        <p:spPr bwMode="auto">
          <a:xfrm>
            <a:off x="1187450" y="1989138"/>
            <a:ext cx="7272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2400" dirty="0">
                <a:solidFill>
                  <a:srgbClr val="333399"/>
                </a:solidFill>
              </a:rPr>
              <a:t> Hydrogel and H</a:t>
            </a:r>
            <a:r>
              <a:rPr lang="en-GB" altLang="en-US" sz="2400" baseline="-25000" dirty="0">
                <a:solidFill>
                  <a:srgbClr val="333399"/>
                </a:solidFill>
              </a:rPr>
              <a:t>2</a:t>
            </a:r>
            <a:r>
              <a:rPr lang="en-GB" altLang="en-US" sz="2400" dirty="0">
                <a:solidFill>
                  <a:srgbClr val="333399"/>
                </a:solidFill>
              </a:rPr>
              <a:t>O vs. Hydrogel and D</a:t>
            </a:r>
            <a:r>
              <a:rPr lang="en-GB" altLang="en-US" sz="2400" baseline="-25000" dirty="0">
                <a:solidFill>
                  <a:srgbClr val="333399"/>
                </a:solidFill>
              </a:rPr>
              <a:t>2</a:t>
            </a:r>
            <a:r>
              <a:rPr lang="en-GB" altLang="en-US" sz="2400" dirty="0">
                <a:solidFill>
                  <a:srgbClr val="333399"/>
                </a:solidFill>
              </a:rPr>
              <a:t>O</a:t>
            </a:r>
          </a:p>
        </p:txBody>
      </p:sp>
      <p:sp>
        <p:nvSpPr>
          <p:cNvPr id="109573" name="Rectangle 6"/>
          <p:cNvSpPr>
            <a:spLocks noChangeArrowheads="1"/>
          </p:cNvSpPr>
          <p:nvPr/>
        </p:nvSpPr>
        <p:spPr bwMode="auto">
          <a:xfrm>
            <a:off x="1485900" y="6000750"/>
            <a:ext cx="6172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A50021"/>
                </a:solidFill>
                <a:latin typeface="Arial Narrow" pitchFamily="34" charset="0"/>
              </a:rPr>
              <a:t>Polymer Segmental Relaxation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>
              <a:solidFill>
                <a:srgbClr val="A50021"/>
              </a:solidFill>
              <a:latin typeface="Arial Narrow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A50021"/>
                </a:solidFill>
                <a:latin typeface="Arial Narrow" pitchFamily="34" charset="0"/>
              </a:rPr>
              <a:t>a) water (H</a:t>
            </a:r>
            <a:r>
              <a:rPr lang="en-GB" altLang="en-US" sz="1400" baseline="-25000">
                <a:solidFill>
                  <a:srgbClr val="A50021"/>
                </a:solidFill>
                <a:latin typeface="Arial Narrow" pitchFamily="34" charset="0"/>
              </a:rPr>
              <a:t>2</a:t>
            </a:r>
            <a:r>
              <a:rPr lang="en-GB" altLang="en-US" sz="1400">
                <a:solidFill>
                  <a:srgbClr val="A50021"/>
                </a:solidFill>
                <a:latin typeface="Arial Narrow" pitchFamily="34" charset="0"/>
              </a:rPr>
              <a:t>O) b) deuterium (D</a:t>
            </a:r>
            <a:r>
              <a:rPr lang="en-GB" altLang="en-US" sz="1400" baseline="-25000">
                <a:solidFill>
                  <a:srgbClr val="A50021"/>
                </a:solidFill>
                <a:latin typeface="Arial Narrow" pitchFamily="34" charset="0"/>
              </a:rPr>
              <a:t>2</a:t>
            </a:r>
            <a:r>
              <a:rPr lang="en-GB" altLang="en-US" sz="1400">
                <a:solidFill>
                  <a:srgbClr val="A50021"/>
                </a:solidFill>
                <a:latin typeface="Arial Narrow" pitchFamily="34" charset="0"/>
              </a:rPr>
              <a:t>O) confined in a PVA based hydrogel</a:t>
            </a:r>
            <a:endParaRPr lang="en-GB" altLang="en-US" sz="1400">
              <a:solidFill>
                <a:srgbClr val="A5002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200">
              <a:solidFill>
                <a:srgbClr val="A50021"/>
              </a:solidFill>
              <a:latin typeface="Times New Roman" pitchFamily="18" charset="0"/>
            </a:endParaRPr>
          </a:p>
        </p:txBody>
      </p:sp>
      <p:pic>
        <p:nvPicPr>
          <p:cNvPr id="109574" name="Picture 5" descr="Diffus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"/>
          <a:stretch>
            <a:fillRect/>
          </a:stretch>
        </p:blipFill>
        <p:spPr bwMode="auto">
          <a:xfrm>
            <a:off x="1644650" y="2857500"/>
            <a:ext cx="585470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5" name="Picture 5" descr="logov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6161088"/>
            <a:ext cx="21050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150938" y="333375"/>
            <a:ext cx="7793037" cy="1462088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GB" sz="28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n-GB" sz="28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en-GB" sz="2800" kern="0" dirty="0">
                <a:solidFill>
                  <a:schemeClr val="tx2"/>
                </a:solidFill>
                <a:effectLst>
                  <a:outerShdw blurRad="50800" dist="50800" dir="246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‘magic bullets’ and plastic sponges</a:t>
            </a:r>
          </a:p>
        </p:txBody>
      </p:sp>
    </p:spTree>
    <p:extLst>
      <p:ext uri="{BB962C8B-B14F-4D97-AF65-F5344CB8AC3E}">
        <p14:creationId xmlns:p14="http://schemas.microsoft.com/office/powerpoint/2010/main" val="16748307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0596" name="Text Box 10"/>
          <p:cNvSpPr txBox="1">
            <a:spLocks noChangeArrowheads="1"/>
          </p:cNvSpPr>
          <p:nvPr/>
        </p:nvSpPr>
        <p:spPr bwMode="auto">
          <a:xfrm>
            <a:off x="1187450" y="1989138"/>
            <a:ext cx="7272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2400" dirty="0">
                <a:solidFill>
                  <a:srgbClr val="333399"/>
                </a:solidFill>
              </a:rPr>
              <a:t> Water dynamics</a:t>
            </a:r>
          </a:p>
        </p:txBody>
      </p:sp>
      <p:grpSp>
        <p:nvGrpSpPr>
          <p:cNvPr id="110597" name="Group 2"/>
          <p:cNvGrpSpPr>
            <a:grpSpLocks/>
          </p:cNvGrpSpPr>
          <p:nvPr/>
        </p:nvGrpSpPr>
        <p:grpSpPr bwMode="auto">
          <a:xfrm>
            <a:off x="539750" y="1879600"/>
            <a:ext cx="8077200" cy="835025"/>
            <a:chOff x="336" y="1207"/>
            <a:chExt cx="5088" cy="526"/>
          </a:xfrm>
        </p:grpSpPr>
        <p:sp>
          <p:nvSpPr>
            <p:cNvPr id="110611" name="Rectangle 3"/>
            <p:cNvSpPr>
              <a:spLocks noChangeArrowheads="1"/>
            </p:cNvSpPr>
            <p:nvPr/>
          </p:nvSpPr>
          <p:spPr bwMode="auto">
            <a:xfrm>
              <a:off x="336" y="1207"/>
              <a:ext cx="50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6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buClr>
                  <a:srgbClr val="3333CC"/>
                </a:buClr>
                <a:buFont typeface="Monotype Sorts" pitchFamily="2" charset="2"/>
                <a:buNone/>
              </a:pPr>
              <a:endParaRPr lang="en-US" altLang="en-US" sz="2400">
                <a:solidFill>
                  <a:srgbClr val="CC3300"/>
                </a:solidFill>
              </a:endParaRPr>
            </a:p>
          </p:txBody>
        </p:sp>
        <p:sp>
          <p:nvSpPr>
            <p:cNvPr id="110612" name="Rectangle 5"/>
            <p:cNvSpPr>
              <a:spLocks noChangeArrowheads="1"/>
            </p:cNvSpPr>
            <p:nvPr/>
          </p:nvSpPr>
          <p:spPr bwMode="auto">
            <a:xfrm>
              <a:off x="336" y="1253"/>
              <a:ext cx="508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6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buClr>
                  <a:srgbClr val="3333CC"/>
                </a:buClr>
                <a:buFont typeface="Monotype Sorts" pitchFamily="2" charset="2"/>
                <a:buNone/>
              </a:pPr>
              <a:endParaRPr lang="en-US" altLang="en-US" sz="1800" b="1">
                <a:solidFill>
                  <a:srgbClr val="A50021"/>
                </a:solidFill>
              </a:endParaRPr>
            </a:p>
          </p:txBody>
        </p:sp>
      </p:grpSp>
      <p:cxnSp>
        <p:nvCxnSpPr>
          <p:cNvPr id="110598" name="Straight Arrow Connector 11"/>
          <p:cNvCxnSpPr>
            <a:cxnSpLocks noChangeShapeType="1"/>
          </p:cNvCxnSpPr>
          <p:nvPr/>
        </p:nvCxnSpPr>
        <p:spPr bwMode="auto">
          <a:xfrm>
            <a:off x="4356100" y="3357563"/>
            <a:ext cx="787400" cy="158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13" y="2624138"/>
            <a:ext cx="2247900" cy="2238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8" y="2635250"/>
            <a:ext cx="2714625" cy="221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1060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604893"/>
              </p:ext>
            </p:extLst>
          </p:nvPr>
        </p:nvGraphicFramePr>
        <p:xfrm>
          <a:off x="3279775" y="3714750"/>
          <a:ext cx="307975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583" name="Equation" r:id="rId7" imgW="2120760" imgH="444240" progId="Equation.3">
                  <p:embed/>
                </p:oleObj>
              </mc:Choice>
              <mc:Fallback>
                <p:oleObj name="Equation" r:id="rId7" imgW="21207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775" y="3714750"/>
                        <a:ext cx="307975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724718"/>
              </p:ext>
            </p:extLst>
          </p:nvPr>
        </p:nvGraphicFramePr>
        <p:xfrm>
          <a:off x="1076325" y="5700713"/>
          <a:ext cx="1270000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584" name="Equation" r:id="rId9" imgW="876300" imgH="241300" progId="Equation.3">
                  <p:embed/>
                </p:oleObj>
              </mc:Choice>
              <mc:Fallback>
                <p:oleObj name="Equation" r:id="rId9" imgW="876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325" y="5700713"/>
                        <a:ext cx="1270000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134831"/>
              </p:ext>
            </p:extLst>
          </p:nvPr>
        </p:nvGraphicFramePr>
        <p:xfrm>
          <a:off x="6553200" y="5553075"/>
          <a:ext cx="1785938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585" name="Equation" r:id="rId11" imgW="1231366" imgH="444307" progId="Equation.3">
                  <p:embed/>
                </p:oleObj>
              </mc:Choice>
              <mc:Fallback>
                <p:oleObj name="Equation" r:id="rId11" imgW="1231366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5553075"/>
                        <a:ext cx="1785938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0606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724400"/>
            <a:ext cx="229711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07" name="TextBox 25"/>
          <p:cNvSpPr txBox="1">
            <a:spLocks noChangeArrowheads="1"/>
          </p:cNvSpPr>
          <p:nvPr/>
        </p:nvSpPr>
        <p:spPr bwMode="auto">
          <a:xfrm>
            <a:off x="428625" y="5195888"/>
            <a:ext cx="256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 err="1">
                <a:solidFill>
                  <a:srgbClr val="000000"/>
                </a:solidFill>
              </a:rPr>
              <a:t>Fickian</a:t>
            </a:r>
            <a:r>
              <a:rPr lang="en-GB" altLang="en-US" sz="1800" dirty="0">
                <a:solidFill>
                  <a:srgbClr val="000000"/>
                </a:solidFill>
              </a:rPr>
              <a:t> Diffusion Model</a:t>
            </a:r>
          </a:p>
        </p:txBody>
      </p:sp>
      <p:sp>
        <p:nvSpPr>
          <p:cNvPr id="110608" name="TextBox 26"/>
          <p:cNvSpPr txBox="1">
            <a:spLocks noChangeArrowheads="1"/>
          </p:cNvSpPr>
          <p:nvPr/>
        </p:nvSpPr>
        <p:spPr bwMode="auto">
          <a:xfrm>
            <a:off x="6092825" y="5195888"/>
            <a:ext cx="2706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rgbClr val="000000"/>
                </a:solidFill>
              </a:rPr>
              <a:t>Random, Jump Diffusion</a:t>
            </a:r>
          </a:p>
        </p:txBody>
      </p:sp>
      <p:sp>
        <p:nvSpPr>
          <p:cNvPr id="110609" name="TextBox 17"/>
          <p:cNvSpPr txBox="1">
            <a:spLocks noChangeArrowheads="1"/>
          </p:cNvSpPr>
          <p:nvPr/>
        </p:nvSpPr>
        <p:spPr bwMode="auto">
          <a:xfrm>
            <a:off x="3419475" y="5876925"/>
            <a:ext cx="25685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rgbClr val="000000"/>
                </a:solidFill>
              </a:rPr>
              <a:t>D = diffusion coefficient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80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rgbClr val="000000"/>
                </a:solidFill>
                <a:sym typeface="Symbol" pitchFamily="18" charset="2"/>
              </a:rPr>
              <a:t></a:t>
            </a:r>
            <a:r>
              <a:rPr lang="en-GB" altLang="en-US" sz="1800" baseline="-25000">
                <a:solidFill>
                  <a:srgbClr val="000000"/>
                </a:solidFill>
                <a:sym typeface="Symbol" pitchFamily="18" charset="2"/>
              </a:rPr>
              <a:t>o </a:t>
            </a:r>
            <a:r>
              <a:rPr lang="en-GB" altLang="en-US" sz="1800">
                <a:solidFill>
                  <a:srgbClr val="000000"/>
                </a:solidFill>
                <a:sym typeface="Symbol" pitchFamily="18" charset="2"/>
              </a:rPr>
              <a:t>= residence time</a:t>
            </a:r>
            <a:endParaRPr lang="en-GB" altLang="en-US" sz="1800" baseline="-25000">
              <a:solidFill>
                <a:srgbClr val="000000"/>
              </a:solidFill>
            </a:endParaRPr>
          </a:p>
        </p:txBody>
      </p:sp>
      <p:pic>
        <p:nvPicPr>
          <p:cNvPr id="110610" name="Picture 5" descr="logov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6161088"/>
            <a:ext cx="21050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1150938" y="333375"/>
            <a:ext cx="7793037" cy="1462088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GB" sz="28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n-GB" sz="28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en-GB" sz="2800" kern="0" dirty="0">
                <a:solidFill>
                  <a:schemeClr val="tx2"/>
                </a:solidFill>
                <a:effectLst>
                  <a:outerShdw blurRad="50800" dist="50800" dir="246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‘magic bullets’ and plastic sponges</a:t>
            </a:r>
          </a:p>
        </p:txBody>
      </p:sp>
      <p:cxnSp>
        <p:nvCxnSpPr>
          <p:cNvPr id="19" name="Straight Arrow Connector 11"/>
          <p:cNvCxnSpPr>
            <a:cxnSpLocks noChangeShapeType="1"/>
          </p:cNvCxnSpPr>
          <p:nvPr/>
        </p:nvCxnSpPr>
        <p:spPr bwMode="auto">
          <a:xfrm flipV="1">
            <a:off x="6900007" y="2761547"/>
            <a:ext cx="659519" cy="1224136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sysDot"/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690829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1622" name="Rectangle 26"/>
          <p:cNvSpPr>
            <a:spLocks noChangeArrowheads="1"/>
          </p:cNvSpPr>
          <p:nvPr/>
        </p:nvSpPr>
        <p:spPr bwMode="auto">
          <a:xfrm>
            <a:off x="4139951" y="2272110"/>
            <a:ext cx="4896545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227013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227013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227013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227013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227013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2270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2270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2270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2270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en-GB" altLang="en-US" sz="16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Neutrons have helped us understand …</a:t>
            </a:r>
          </a:p>
          <a:p>
            <a:pPr marL="285750" indent="-285750" eaLnBrk="1" hangingPunct="1">
              <a:spcBef>
                <a:spcPct val="0"/>
              </a:spcBef>
              <a:buClrTx/>
            </a:pPr>
            <a:endParaRPr lang="en-GB" altLang="en-US" sz="1600" dirty="0"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ClrTx/>
            </a:pPr>
            <a:r>
              <a:rPr lang="en-GB" altLang="en-US" sz="16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… how we can tune diffusivity     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en-GB" altLang="en-US" sz="16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			</a:t>
            </a:r>
            <a:r>
              <a:rPr lang="en-GB" altLang="en-US" sz="12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cross link dependent diffusion, </a:t>
            </a:r>
            <a:r>
              <a:rPr lang="en-GB" altLang="en-US" sz="1200" dirty="0" err="1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D</a:t>
            </a:r>
            <a:r>
              <a:rPr lang="en-GB" altLang="en-US" sz="1200" baseline="-25000" dirty="0" err="1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water</a:t>
            </a:r>
            <a:r>
              <a:rPr lang="en-GB" altLang="en-US" sz="12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en-GB" altLang="en-US" sz="16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			</a:t>
            </a:r>
          </a:p>
          <a:p>
            <a:pPr marL="285750" indent="-285750" eaLnBrk="1" hangingPunct="1">
              <a:spcBef>
                <a:spcPct val="0"/>
              </a:spcBef>
              <a:buClrTx/>
            </a:pPr>
            <a:r>
              <a:rPr lang="en-GB" altLang="en-US" sz="16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… the nature of the water-polymer interaction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en-GB" altLang="en-US" sz="16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			</a:t>
            </a:r>
            <a:r>
              <a:rPr lang="en-GB" altLang="en-US" sz="12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governed by hydrogen-bonding </a:t>
            </a:r>
          </a:p>
          <a:p>
            <a:pPr marL="285750" indent="-285750" eaLnBrk="1" hangingPunct="1">
              <a:spcBef>
                <a:spcPct val="0"/>
              </a:spcBef>
              <a:buClrTx/>
            </a:pPr>
            <a:endParaRPr lang="en-GB" altLang="en-US" sz="1600" dirty="0"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ClrTx/>
            </a:pPr>
            <a:r>
              <a:rPr lang="en-GB" altLang="en-US" sz="16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… that diffusion is not continuous (Fick's Law)</a:t>
            </a:r>
          </a:p>
          <a:p>
            <a:pPr marL="285750" indent="-285750" eaLnBrk="1" hangingPunct="1">
              <a:spcBef>
                <a:spcPct val="0"/>
              </a:spcBef>
              <a:buClrTx/>
            </a:pPr>
            <a:endParaRPr lang="en-GB" altLang="en-US" sz="1600" dirty="0"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ClrTx/>
            </a:pPr>
            <a:r>
              <a:rPr lang="en-GB" altLang="en-US" sz="16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… that the diffusion rate is Arrhenius :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en-GB" altLang="en-US" sz="18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			</a:t>
            </a:r>
            <a:r>
              <a:rPr lang="en-GB" altLang="en-US" sz="1200" dirty="0" err="1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D</a:t>
            </a:r>
            <a:r>
              <a:rPr lang="en-GB" altLang="en-US" sz="1200" baseline="-25000" dirty="0" err="1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water</a:t>
            </a:r>
            <a:r>
              <a:rPr lang="en-GB" altLang="en-US" sz="1200" baseline="-250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</a:t>
            </a:r>
            <a:r>
              <a:rPr lang="en-GB" altLang="en-US" sz="12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= </a:t>
            </a:r>
            <a:r>
              <a:rPr lang="en-GB" altLang="en-US" sz="1200" dirty="0" err="1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D</a:t>
            </a:r>
            <a:r>
              <a:rPr lang="en-GB" altLang="en-US" sz="1200" baseline="-25000" dirty="0" err="1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o</a:t>
            </a:r>
            <a:r>
              <a:rPr lang="en-GB" altLang="en-US" sz="1200" dirty="0" err="1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exp</a:t>
            </a:r>
            <a:r>
              <a:rPr lang="en-GB" altLang="en-US" sz="12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(-</a:t>
            </a:r>
            <a:r>
              <a:rPr lang="en-GB" altLang="en-US" sz="1200" dirty="0" err="1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E</a:t>
            </a:r>
            <a:r>
              <a:rPr lang="en-GB" altLang="en-US" sz="1200" baseline="-25000" dirty="0" err="1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a</a:t>
            </a:r>
            <a:r>
              <a:rPr lang="en-GB" altLang="en-US" sz="12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/RT)</a:t>
            </a:r>
            <a:endParaRPr lang="en-GB" altLang="en-US" sz="1200" baseline="-25000" dirty="0"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ClrTx/>
              <a:buNone/>
            </a:pPr>
            <a:endParaRPr lang="en-GB" altLang="en-US" sz="1800" dirty="0"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ClrTx/>
            </a:pPr>
            <a:r>
              <a:rPr lang="en-GB" altLang="en-US" sz="18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… </a:t>
            </a:r>
            <a:r>
              <a:rPr lang="en-GB" altLang="en-US" sz="16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that T = 290K, </a:t>
            </a:r>
            <a:r>
              <a:rPr lang="en-GB" altLang="en-US" sz="1600" dirty="0" err="1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D</a:t>
            </a:r>
            <a:r>
              <a:rPr lang="en-GB" altLang="en-US" sz="1600" baseline="-25000" dirty="0" err="1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water</a:t>
            </a:r>
            <a:r>
              <a:rPr lang="en-GB" altLang="en-US" sz="16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is less than </a:t>
            </a:r>
            <a:r>
              <a:rPr lang="en-GB" altLang="en-US" sz="1600" dirty="0" err="1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D</a:t>
            </a:r>
            <a:r>
              <a:rPr lang="en-GB" altLang="en-US" sz="1600" baseline="-25000" dirty="0" err="1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bulk</a:t>
            </a:r>
            <a:r>
              <a:rPr lang="en-GB" altLang="en-US" sz="1600" baseline="-250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water</a:t>
            </a:r>
            <a:r>
              <a:rPr lang="en-GB" altLang="en-US" sz="16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en-GB" altLang="en-US" sz="18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			</a:t>
            </a:r>
            <a:r>
              <a:rPr lang="en-GB" altLang="en-US" sz="12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super cooling effect</a:t>
            </a:r>
          </a:p>
        </p:txBody>
      </p:sp>
      <p:grpSp>
        <p:nvGrpSpPr>
          <p:cNvPr id="111623" name="Group 16"/>
          <p:cNvGrpSpPr>
            <a:grpSpLocks/>
          </p:cNvGrpSpPr>
          <p:nvPr/>
        </p:nvGrpSpPr>
        <p:grpSpPr bwMode="auto">
          <a:xfrm>
            <a:off x="530735" y="2636912"/>
            <a:ext cx="3231497" cy="2664296"/>
            <a:chOff x="5000625" y="3143250"/>
            <a:chExt cx="3471863" cy="2724150"/>
          </a:xfrm>
        </p:grpSpPr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00625" y="3143250"/>
              <a:ext cx="3471863" cy="27241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cxnSp>
          <p:nvCxnSpPr>
            <p:cNvPr id="111626" name="Straight Connector 25"/>
            <p:cNvCxnSpPr>
              <a:cxnSpLocks noChangeShapeType="1"/>
            </p:cNvCxnSpPr>
            <p:nvPr/>
          </p:nvCxnSpPr>
          <p:spPr bwMode="auto">
            <a:xfrm rot="16200000" flipH="1">
              <a:off x="7036594" y="4464844"/>
              <a:ext cx="857250" cy="642938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1627" name="TextBox 28"/>
            <p:cNvSpPr txBox="1">
              <a:spLocks noChangeArrowheads="1"/>
            </p:cNvSpPr>
            <p:nvPr/>
          </p:nvSpPr>
          <p:spPr bwMode="auto">
            <a:xfrm>
              <a:off x="7286625" y="4286250"/>
              <a:ext cx="87153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6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200">
                  <a:solidFill>
                    <a:srgbClr val="000000"/>
                  </a:solidFill>
                  <a:latin typeface="Calibri" pitchFamily="34" charset="0"/>
                </a:rPr>
                <a:t>Bulk Water</a:t>
              </a:r>
            </a:p>
          </p:txBody>
        </p:sp>
        <p:sp>
          <p:nvSpPr>
            <p:cNvPr id="111628" name="TextBox 29"/>
            <p:cNvSpPr txBox="1">
              <a:spLocks noChangeArrowheads="1"/>
            </p:cNvSpPr>
            <p:nvPr/>
          </p:nvSpPr>
          <p:spPr bwMode="auto">
            <a:xfrm>
              <a:off x="6500813" y="3571875"/>
              <a:ext cx="45878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6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200">
                  <a:solidFill>
                    <a:srgbClr val="000000"/>
                  </a:solidFill>
                  <a:latin typeface="Calibri" pitchFamily="34" charset="0"/>
                </a:rPr>
                <a:t>0.05</a:t>
              </a:r>
            </a:p>
          </p:txBody>
        </p:sp>
        <p:sp>
          <p:nvSpPr>
            <p:cNvPr id="111629" name="TextBox 30"/>
            <p:cNvSpPr txBox="1">
              <a:spLocks noChangeArrowheads="1"/>
            </p:cNvSpPr>
            <p:nvPr/>
          </p:nvSpPr>
          <p:spPr bwMode="auto">
            <a:xfrm>
              <a:off x="5786438" y="3786188"/>
              <a:ext cx="45878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6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200">
                  <a:solidFill>
                    <a:srgbClr val="000000"/>
                  </a:solidFill>
                  <a:latin typeface="Calibri" pitchFamily="34" charset="0"/>
                </a:rPr>
                <a:t>0.02</a:t>
              </a:r>
            </a:p>
          </p:txBody>
        </p:sp>
        <p:sp>
          <p:nvSpPr>
            <p:cNvPr id="111630" name="TextBox 31"/>
            <p:cNvSpPr txBox="1">
              <a:spLocks noChangeArrowheads="1"/>
            </p:cNvSpPr>
            <p:nvPr/>
          </p:nvSpPr>
          <p:spPr bwMode="auto">
            <a:xfrm>
              <a:off x="6500813" y="4929188"/>
              <a:ext cx="3810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6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200" dirty="0">
                  <a:solidFill>
                    <a:srgbClr val="000000"/>
                  </a:solidFill>
                  <a:latin typeface="Calibri" pitchFamily="34" charset="0"/>
                </a:rPr>
                <a:t>0.1</a:t>
              </a:r>
            </a:p>
          </p:txBody>
        </p:sp>
      </p:grpSp>
      <p:pic>
        <p:nvPicPr>
          <p:cNvPr id="111624" name="Picture 5" descr="logov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6161088"/>
            <a:ext cx="21050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150938" y="333375"/>
            <a:ext cx="7793037" cy="1462088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GB" sz="28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n-GB" sz="28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en-GB" sz="2800" kern="0" dirty="0">
                <a:solidFill>
                  <a:schemeClr val="tx2"/>
                </a:solidFill>
                <a:effectLst>
                  <a:outerShdw blurRad="50800" dist="50800" dir="246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‘magic bullets’ and plastic sponges</a:t>
            </a:r>
          </a:p>
        </p:txBody>
      </p:sp>
      <p:sp>
        <p:nvSpPr>
          <p:cNvPr id="2" name="Oval 1"/>
          <p:cNvSpPr/>
          <p:nvPr/>
        </p:nvSpPr>
        <p:spPr>
          <a:xfrm>
            <a:off x="2468377" y="3708579"/>
            <a:ext cx="231415" cy="1016565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9557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50938" y="333375"/>
            <a:ext cx="7793037" cy="1462088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GB" sz="2800" kern="0" dirty="0">
              <a:solidFill>
                <a:srgbClr val="333399"/>
              </a:solidFill>
              <a:latin typeface="Tahoma"/>
              <a:ea typeface="+mj-ea"/>
              <a:cs typeface="+mj-cs"/>
            </a:endParaRPr>
          </a:p>
          <a:p>
            <a:pPr>
              <a:defRPr/>
            </a:pPr>
            <a:endParaRPr lang="en-GB" sz="2800" kern="0" dirty="0">
              <a:solidFill>
                <a:srgbClr val="333399"/>
              </a:solidFill>
              <a:latin typeface="Tahoma"/>
              <a:ea typeface="+mj-ea"/>
              <a:cs typeface="+mj-cs"/>
            </a:endParaRPr>
          </a:p>
          <a:p>
            <a:pPr>
              <a:defRPr/>
            </a:pPr>
            <a:r>
              <a:rPr lang="en-GB" sz="2800" kern="0" dirty="0">
                <a:solidFill>
                  <a:srgbClr val="333399"/>
                </a:solidFill>
                <a:effectLst>
                  <a:outerShdw blurRad="50800" dist="50800" dir="2460000" algn="bl" rotWithShape="0">
                    <a:prstClr val="black">
                      <a:alpha val="40000"/>
                    </a:prstClr>
                  </a:outerShdw>
                </a:effectLst>
                <a:latin typeface="Tahoma"/>
                <a:ea typeface="+mj-ea"/>
                <a:cs typeface="+mj-cs"/>
              </a:rPr>
              <a:t>Tutorial : Guided Data Reduction and Analysis</a:t>
            </a:r>
          </a:p>
        </p:txBody>
      </p:sp>
      <p:pic>
        <p:nvPicPr>
          <p:cNvPr id="4802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48880"/>
            <a:ext cx="2700287" cy="38353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9552" y="2132856"/>
            <a:ext cx="4507904" cy="45811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 eaLnBrk="1" hangingPunct="1">
              <a:lnSpc>
                <a:spcPct val="150000"/>
              </a:lnSpc>
              <a:spcBef>
                <a:spcPct val="0"/>
              </a:spcBef>
              <a:buClr>
                <a:schemeClr val="folHlink"/>
              </a:buClr>
              <a:buFont typeface="Courier New" panose="02070309020205020404" pitchFamily="49" charset="0"/>
              <a:buChar char="o"/>
            </a:pPr>
            <a:r>
              <a:rPr lang="en-GB" altLang="en-US" sz="1200" kern="0" dirty="0"/>
              <a:t>Using a guided ‘workbook’ approach the ideas presented in this lecture will be enforced by following standard raw data reduction and analysis procedures to: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en-GB" altLang="en-US" sz="400" kern="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en-GB" altLang="en-US" sz="100" kern="0" dirty="0"/>
          </a:p>
          <a:p>
            <a:pPr marL="1000125" lvl="1" eaLnBrk="1" hangingPunct="1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altLang="en-US" sz="1000" kern="0" dirty="0"/>
              <a:t>explore translational diffusion characteristics (water)</a:t>
            </a:r>
          </a:p>
          <a:p>
            <a:pPr marL="1000125" lvl="1" eaLnBrk="1" hangingPunct="1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altLang="en-US" sz="1000" kern="0" dirty="0"/>
              <a:t>explore rotational diffusion characteristics (protein)</a:t>
            </a:r>
          </a:p>
          <a:p>
            <a:pPr marL="1000125" lvl="1" eaLnBrk="1" hangingPunct="1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altLang="en-US" sz="1000" kern="0" dirty="0"/>
              <a:t>familiarise yourself issues faced when analysing QENS data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en-GB" altLang="en-US" sz="1200" kern="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altLang="en-US" sz="1200" kern="0" dirty="0"/>
              <a:t>Analysis will be performed using the Mantid package</a:t>
            </a:r>
          </a:p>
          <a:p>
            <a:pPr marL="1000125" lvl="1" eaLnBrk="1" hangingPunct="1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en-GB" altLang="en-US" sz="100" kern="0" dirty="0"/>
          </a:p>
          <a:p>
            <a:pPr marL="1000125" lvl="1" eaLnBrk="1" hangingPunct="1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en-GB" altLang="en-US" sz="400" kern="0" dirty="0"/>
          </a:p>
          <a:p>
            <a:pPr marL="1000125" lvl="1" eaLnBrk="1" hangingPunct="1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altLang="en-US" sz="1000" kern="0" dirty="0"/>
              <a:t>the software platform adopted at ESS, ISIS, ILL and SNS</a:t>
            </a:r>
          </a:p>
          <a:p>
            <a:pPr marL="1000125" lvl="1" eaLnBrk="1" hangingPunct="1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altLang="en-US" sz="1000" kern="0" dirty="0"/>
              <a:t>workbook based on version 4.0.0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en-GB" altLang="en-US" sz="1200" kern="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altLang="en-US" sz="1200" kern="0" dirty="0"/>
              <a:t>On the USB stick you should find:</a:t>
            </a:r>
            <a:endParaRPr lang="en-GB" altLang="en-US" sz="100" kern="0" dirty="0"/>
          </a:p>
          <a:p>
            <a:pPr marL="1000125" lvl="1" eaLnBrk="1" hangingPunct="1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en-GB" altLang="en-US" sz="400" kern="0" dirty="0"/>
          </a:p>
          <a:p>
            <a:pPr marL="1000125" lvl="1" eaLnBrk="1" hangingPunct="1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altLang="en-US" sz="1000" kern="0" dirty="0"/>
              <a:t>workbook</a:t>
            </a:r>
          </a:p>
          <a:p>
            <a:pPr marL="1000125" lvl="1" eaLnBrk="1" hangingPunct="1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altLang="en-US" sz="1000" kern="0" dirty="0"/>
              <a:t>all experimental data sets required</a:t>
            </a:r>
          </a:p>
          <a:p>
            <a:pPr marL="1000125" lvl="1" eaLnBrk="1" hangingPunct="1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altLang="en-US" sz="1000" kern="0" dirty="0"/>
              <a:t>supplementary data files</a:t>
            </a:r>
          </a:p>
          <a:p>
            <a:pPr marL="1000125" lvl="1" eaLnBrk="1" hangingPunct="1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altLang="en-US" sz="1000" kern="0" dirty="0"/>
              <a:t>further reading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en-GB" altLang="en-US" sz="1200" kern="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en-GB" altLang="en-US" sz="1200" kern="0" dirty="0"/>
          </a:p>
        </p:txBody>
      </p:sp>
    </p:spTree>
    <p:extLst>
      <p:ext uri="{BB962C8B-B14F-4D97-AF65-F5344CB8AC3E}">
        <p14:creationId xmlns:p14="http://schemas.microsoft.com/office/powerpoint/2010/main" val="1629828735"/>
      </p:ext>
    </p:extLst>
  </p:cSld>
  <p:clrMapOvr>
    <a:masterClrMapping/>
  </p:clrMapOvr>
  <p:transition advTm="56576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0" y="362267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en-GB" kern="0" dirty="0">
              <a:solidFill>
                <a:srgbClr val="333399"/>
              </a:solidFill>
              <a:effectLst>
                <a:outerShdw blurRad="50800" dist="50800" dir="246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defRPr/>
            </a:pPr>
            <a:r>
              <a:rPr lang="en-GB" kern="0" dirty="0">
                <a:solidFill>
                  <a:srgbClr val="333399"/>
                </a:solidFill>
                <a:effectLst>
                  <a:outerShdw blurRad="50800" dist="50800" dir="2460000" algn="bl" rotWithShape="0">
                    <a:prstClr val="black">
                      <a:alpha val="40000"/>
                    </a:prstClr>
                  </a:outerShdw>
                </a:effectLst>
              </a:rPr>
              <a:t>e-mail: mark.telling@stfc.ac.uk</a:t>
            </a:r>
          </a:p>
          <a:p>
            <a:pPr algn="ctr">
              <a:defRPr/>
            </a:pPr>
            <a:endParaRPr lang="en-GB" kern="0" dirty="0">
              <a:solidFill>
                <a:srgbClr val="333399"/>
              </a:solidFill>
              <a:effectLst>
                <a:outerShdw blurRad="50800" dist="50800" dir="246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1795463"/>
            <a:ext cx="9144000" cy="1462087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algn="ctr">
              <a:defRPr/>
            </a:pPr>
            <a:endParaRPr lang="en-GB" sz="2800" kern="0" dirty="0">
              <a:solidFill>
                <a:srgbClr val="333399"/>
              </a:solidFill>
            </a:endParaRPr>
          </a:p>
          <a:p>
            <a:pPr algn="ctr">
              <a:defRPr/>
            </a:pPr>
            <a:endParaRPr lang="en-GB" sz="2800" kern="0" dirty="0">
              <a:solidFill>
                <a:srgbClr val="333399"/>
              </a:solidFill>
              <a:effectLst>
                <a:outerShdw blurRad="50800" dist="50800" dir="246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defRPr/>
            </a:pPr>
            <a:endParaRPr lang="en-GB" sz="2800" kern="0" dirty="0">
              <a:solidFill>
                <a:srgbClr val="333399"/>
              </a:solidFill>
              <a:effectLst>
                <a:outerShdw blurRad="50800" dist="50800" dir="246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defRPr/>
            </a:pPr>
            <a:r>
              <a:rPr lang="en-GB" sz="2800" kern="0" dirty="0">
                <a:solidFill>
                  <a:srgbClr val="333399"/>
                </a:solidFill>
                <a:effectLst>
                  <a:outerShdw blurRad="50800" dist="50800" dir="2460000" algn="bl" rotWithShape="0">
                    <a:prstClr val="black">
                      <a:alpha val="40000"/>
                    </a:prstClr>
                  </a:outerShdw>
                </a:effectLst>
              </a:rPr>
              <a:t>Thank you!</a:t>
            </a:r>
          </a:p>
          <a:p>
            <a:pPr algn="ctr">
              <a:defRPr/>
            </a:pPr>
            <a:endParaRPr lang="en-GB" sz="2800" kern="0" dirty="0">
              <a:solidFill>
                <a:srgbClr val="333399"/>
              </a:solidFill>
              <a:effectLst>
                <a:outerShdw blurRad="50800" dist="50800" dir="246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092801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36912"/>
            <a:ext cx="2922588" cy="3095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igure_1_300_dpi_Neutron_Dynamic_Landscape_Telling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71550" y="2343866"/>
            <a:ext cx="4464050" cy="3527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Oval 7"/>
          <p:cNvSpPr/>
          <p:nvPr/>
        </p:nvSpPr>
        <p:spPr bwMode="auto">
          <a:xfrm rot="1130001">
            <a:off x="3043070" y="3567493"/>
            <a:ext cx="713861" cy="1564893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810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150938" y="333375"/>
            <a:ext cx="7793037" cy="1462088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GB" sz="2800" kern="0" dirty="0">
              <a:solidFill>
                <a:srgbClr val="333399"/>
              </a:solidFill>
              <a:latin typeface="Tahoma"/>
            </a:endParaRPr>
          </a:p>
          <a:p>
            <a:pPr>
              <a:defRPr/>
            </a:pPr>
            <a:endParaRPr lang="en-GB" sz="2800" kern="0" dirty="0">
              <a:solidFill>
                <a:srgbClr val="333399"/>
              </a:solidFill>
              <a:latin typeface="Tahoma"/>
            </a:endParaRPr>
          </a:p>
          <a:p>
            <a:pPr>
              <a:defRPr/>
            </a:pPr>
            <a:r>
              <a:rPr lang="en-GB" sz="2800" kern="0" dirty="0">
                <a:solidFill>
                  <a:srgbClr val="333399"/>
                </a:solidFill>
                <a:effectLst>
                  <a:outerShdw blurRad="50800" dist="50800" dir="2460000" algn="bl" rotWithShape="0">
                    <a:prstClr val="black">
                      <a:alpha val="40000"/>
                    </a:prstClr>
                  </a:outerShdw>
                </a:effectLst>
                <a:latin typeface="Tahoma"/>
              </a:rPr>
              <a:t>QENS: spatial and temporal landscape</a:t>
            </a:r>
          </a:p>
        </p:txBody>
      </p:sp>
    </p:spTree>
    <p:extLst>
      <p:ext uri="{BB962C8B-B14F-4D97-AF65-F5344CB8AC3E}">
        <p14:creationId xmlns:p14="http://schemas.microsoft.com/office/powerpoint/2010/main" val="30468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45"/>
    </mc:Choice>
    <mc:Fallback xmlns="">
      <p:transition spd="slow" advTm="5504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Line 3528"/>
          <p:cNvSpPr>
            <a:spLocks noChangeShapeType="1"/>
          </p:cNvSpPr>
          <p:nvPr/>
        </p:nvSpPr>
        <p:spPr bwMode="auto">
          <a:xfrm flipV="1">
            <a:off x="5246688" y="2681288"/>
            <a:ext cx="66992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pic>
        <p:nvPicPr>
          <p:cNvPr id="388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393" y="1974595"/>
            <a:ext cx="752375" cy="94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Text Box 9"/>
          <p:cNvSpPr txBox="1">
            <a:spLocks noChangeArrowheads="1"/>
          </p:cNvSpPr>
          <p:nvPr/>
        </p:nvSpPr>
        <p:spPr bwMode="auto">
          <a:xfrm>
            <a:off x="465138" y="3443288"/>
            <a:ext cx="180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</a:rPr>
              <a:t>Neutron Source</a:t>
            </a:r>
          </a:p>
        </p:txBody>
      </p:sp>
      <p:sp>
        <p:nvSpPr>
          <p:cNvPr id="41987" name="Line 11"/>
          <p:cNvSpPr>
            <a:spLocks noChangeShapeType="1"/>
          </p:cNvSpPr>
          <p:nvPr/>
        </p:nvSpPr>
        <p:spPr bwMode="auto">
          <a:xfrm>
            <a:off x="2528887" y="3662363"/>
            <a:ext cx="1463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1990" name="Line 3528"/>
          <p:cNvSpPr>
            <a:spLocks noChangeShapeType="1"/>
          </p:cNvSpPr>
          <p:nvPr/>
        </p:nvSpPr>
        <p:spPr bwMode="auto">
          <a:xfrm flipV="1">
            <a:off x="4895850" y="2278063"/>
            <a:ext cx="36513" cy="958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1991" name="Text Box 3527"/>
          <p:cNvSpPr txBox="1">
            <a:spLocks noChangeArrowheads="1"/>
          </p:cNvSpPr>
          <p:nvPr/>
        </p:nvSpPr>
        <p:spPr bwMode="auto">
          <a:xfrm>
            <a:off x="3992563" y="1908175"/>
            <a:ext cx="20907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000000"/>
                </a:solidFill>
              </a:rPr>
              <a:t>Detector 1,  Intensity(</a:t>
            </a:r>
            <a:r>
              <a:rPr lang="en-GB" altLang="en-US" sz="1200">
                <a:solidFill>
                  <a:srgbClr val="000000"/>
                </a:solidFill>
                <a:sym typeface="Symbol" pitchFamily="18" charset="2"/>
              </a:rPr>
              <a:t></a:t>
            </a:r>
            <a:r>
              <a:rPr lang="en-GB" altLang="en-US" sz="1200" baseline="-2500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GB" altLang="en-US" sz="1200">
                <a:solidFill>
                  <a:srgbClr val="000000"/>
                </a:solidFill>
              </a:rPr>
              <a:t>,E</a:t>
            </a:r>
            <a:r>
              <a:rPr lang="en-GB" altLang="en-US" sz="1200" baseline="-25000">
                <a:solidFill>
                  <a:srgbClr val="000000"/>
                </a:solidFill>
              </a:rPr>
              <a:t>s</a:t>
            </a:r>
            <a:r>
              <a:rPr lang="en-GB" altLang="en-US" sz="1200">
                <a:solidFill>
                  <a:srgbClr val="000000"/>
                </a:solidFill>
              </a:rPr>
              <a:t>)</a:t>
            </a:r>
            <a:endParaRPr lang="en-GB" altLang="en-US" sz="1200" baseline="-25000">
              <a:solidFill>
                <a:srgbClr val="000000"/>
              </a:solidFill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150938" y="333375"/>
            <a:ext cx="7793037" cy="1462088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GB" sz="2800" kern="0" dirty="0">
              <a:solidFill>
                <a:srgbClr val="333399"/>
              </a:solidFill>
              <a:latin typeface="Tahoma"/>
            </a:endParaRPr>
          </a:p>
          <a:p>
            <a:pPr>
              <a:defRPr/>
            </a:pPr>
            <a:endParaRPr lang="en-GB" sz="2800" kern="0" dirty="0">
              <a:solidFill>
                <a:srgbClr val="333399"/>
              </a:solidFill>
              <a:latin typeface="Tahoma"/>
            </a:endParaRPr>
          </a:p>
          <a:p>
            <a:pPr>
              <a:defRPr/>
            </a:pPr>
            <a:r>
              <a:rPr lang="en-GB" sz="2800" kern="0" dirty="0">
                <a:solidFill>
                  <a:srgbClr val="333399"/>
                </a:solidFill>
                <a:effectLst>
                  <a:outerShdw blurRad="50800" dist="50800" dir="2460000" algn="bl" rotWithShape="0">
                    <a:prstClr val="black">
                      <a:alpha val="40000"/>
                    </a:prstClr>
                  </a:outerShdw>
                </a:effectLst>
                <a:latin typeface="Tahoma"/>
              </a:rPr>
              <a:t>QENS and the Time of Flight (</a:t>
            </a:r>
            <a:r>
              <a:rPr lang="en-GB" sz="2800" kern="0" dirty="0" err="1">
                <a:solidFill>
                  <a:srgbClr val="333399"/>
                </a:solidFill>
                <a:effectLst>
                  <a:outerShdw blurRad="50800" dist="50800" dir="2460000" algn="bl" rotWithShape="0">
                    <a:prstClr val="black">
                      <a:alpha val="40000"/>
                    </a:prstClr>
                  </a:outerShdw>
                </a:effectLst>
                <a:latin typeface="Tahoma"/>
              </a:rPr>
              <a:t>ToF</a:t>
            </a:r>
            <a:r>
              <a:rPr lang="en-GB" sz="2800" kern="0" dirty="0">
                <a:solidFill>
                  <a:srgbClr val="333399"/>
                </a:solidFill>
                <a:effectLst>
                  <a:outerShdw blurRad="50800" dist="50800" dir="2460000" algn="bl" rotWithShape="0">
                    <a:prstClr val="black">
                      <a:alpha val="40000"/>
                    </a:prstClr>
                  </a:outerShdw>
                </a:effectLst>
                <a:latin typeface="Tahoma"/>
              </a:rPr>
              <a:t>) technique</a:t>
            </a:r>
          </a:p>
        </p:txBody>
      </p:sp>
      <p:sp>
        <p:nvSpPr>
          <p:cNvPr id="41994" name="Line 11"/>
          <p:cNvSpPr>
            <a:spLocks noChangeShapeType="1"/>
          </p:cNvSpPr>
          <p:nvPr/>
        </p:nvSpPr>
        <p:spPr bwMode="auto">
          <a:xfrm>
            <a:off x="5397500" y="3627438"/>
            <a:ext cx="1582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484438" y="3443288"/>
            <a:ext cx="44450" cy="417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1996" name="TextBox 29"/>
          <p:cNvSpPr txBox="1">
            <a:spLocks noChangeArrowheads="1"/>
          </p:cNvSpPr>
          <p:nvPr/>
        </p:nvSpPr>
        <p:spPr bwMode="auto">
          <a:xfrm>
            <a:off x="1325563" y="2825750"/>
            <a:ext cx="11811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100">
                <a:solidFill>
                  <a:srgbClr val="000000"/>
                </a:solidFill>
              </a:rPr>
              <a:t>velocity selector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206625" y="3103563"/>
            <a:ext cx="200025" cy="265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8" name="Text Box 13"/>
          <p:cNvSpPr txBox="1">
            <a:spLocks noChangeArrowheads="1"/>
          </p:cNvSpPr>
          <p:nvPr/>
        </p:nvSpPr>
        <p:spPr bwMode="auto">
          <a:xfrm>
            <a:off x="2932113" y="3167063"/>
            <a:ext cx="754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0000"/>
                </a:solidFill>
              </a:rPr>
              <a:t> E</a:t>
            </a:r>
            <a:r>
              <a:rPr lang="en-GB" altLang="en-US" sz="1400" baseline="-25000">
                <a:solidFill>
                  <a:srgbClr val="000000"/>
                </a:solidFill>
              </a:rPr>
              <a:t>incident</a:t>
            </a:r>
          </a:p>
        </p:txBody>
      </p:sp>
      <p:sp>
        <p:nvSpPr>
          <p:cNvPr id="41999" name="Text Box 13"/>
          <p:cNvSpPr txBox="1">
            <a:spLocks noChangeArrowheads="1"/>
          </p:cNvSpPr>
          <p:nvPr/>
        </p:nvSpPr>
        <p:spPr bwMode="auto">
          <a:xfrm>
            <a:off x="5163910" y="2334116"/>
            <a:ext cx="768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dirty="0" err="1">
                <a:solidFill>
                  <a:srgbClr val="000000"/>
                </a:solidFill>
              </a:rPr>
              <a:t>E</a:t>
            </a:r>
            <a:r>
              <a:rPr lang="en-GB" altLang="en-US" sz="1400" baseline="-25000" dirty="0" err="1">
                <a:solidFill>
                  <a:srgbClr val="000000"/>
                </a:solidFill>
              </a:rPr>
              <a:t>scattered</a:t>
            </a:r>
            <a:endParaRPr lang="en-GB" altLang="en-US" sz="1400" baseline="-25000" dirty="0">
              <a:solidFill>
                <a:srgbClr val="000000"/>
              </a:solidFill>
            </a:endParaRPr>
          </a:p>
        </p:txBody>
      </p:sp>
      <p:sp>
        <p:nvSpPr>
          <p:cNvPr id="42000" name="TextBox 37"/>
          <p:cNvSpPr txBox="1">
            <a:spLocks noChangeArrowheads="1"/>
          </p:cNvSpPr>
          <p:nvPr/>
        </p:nvSpPr>
        <p:spPr bwMode="auto">
          <a:xfrm>
            <a:off x="2843213" y="3811588"/>
            <a:ext cx="9318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100">
                <a:solidFill>
                  <a:srgbClr val="000000"/>
                </a:solidFill>
              </a:rPr>
              <a:t>distance, L</a:t>
            </a:r>
            <a:r>
              <a:rPr lang="en-GB" altLang="en-US" sz="1100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2001" name="TextBox 38"/>
          <p:cNvSpPr txBox="1">
            <a:spLocks noChangeArrowheads="1"/>
          </p:cNvSpPr>
          <p:nvPr/>
        </p:nvSpPr>
        <p:spPr bwMode="auto">
          <a:xfrm>
            <a:off x="5618163" y="2955925"/>
            <a:ext cx="9318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100">
                <a:solidFill>
                  <a:srgbClr val="000000"/>
                </a:solidFill>
              </a:rPr>
              <a:t>distance, L</a:t>
            </a:r>
            <a:r>
              <a:rPr lang="en-GB" altLang="en-US" sz="1100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2002" name="Text Box 3530"/>
          <p:cNvSpPr txBox="1">
            <a:spLocks noChangeArrowheads="1"/>
          </p:cNvSpPr>
          <p:nvPr/>
        </p:nvSpPr>
        <p:spPr bwMode="auto">
          <a:xfrm>
            <a:off x="5397500" y="3167063"/>
            <a:ext cx="381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rgbClr val="000000"/>
                </a:solidFill>
                <a:latin typeface="Symbol" pitchFamily="18" charset="2"/>
              </a:rPr>
              <a:t>q</a:t>
            </a:r>
            <a:r>
              <a:rPr lang="en-GB" altLang="en-US" sz="1800" baseline="-25000">
                <a:solidFill>
                  <a:srgbClr val="000000"/>
                </a:solidFill>
                <a:latin typeface="Symbol" pitchFamily="18" charset="2"/>
              </a:rPr>
              <a:t>2</a:t>
            </a:r>
          </a:p>
        </p:txBody>
      </p:sp>
      <p:sp>
        <p:nvSpPr>
          <p:cNvPr id="42003" name="Text Box 3530"/>
          <p:cNvSpPr txBox="1">
            <a:spLocks noChangeArrowheads="1"/>
          </p:cNvSpPr>
          <p:nvPr/>
        </p:nvSpPr>
        <p:spPr bwMode="auto">
          <a:xfrm>
            <a:off x="4997450" y="2825750"/>
            <a:ext cx="382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rgbClr val="000000"/>
                </a:solidFill>
                <a:latin typeface="Symbol" pitchFamily="18" charset="2"/>
              </a:rPr>
              <a:t>q</a:t>
            </a:r>
            <a:r>
              <a:rPr lang="en-GB" altLang="en-US" sz="1800" baseline="-25000">
                <a:solidFill>
                  <a:srgbClr val="000000"/>
                </a:solidFill>
                <a:latin typeface="Symbol" pitchFamily="18" charset="2"/>
              </a:rPr>
              <a:t>1</a:t>
            </a:r>
          </a:p>
        </p:txBody>
      </p:sp>
      <p:sp>
        <p:nvSpPr>
          <p:cNvPr id="21" name="Text Box 3527"/>
          <p:cNvSpPr txBox="1">
            <a:spLocks noChangeArrowheads="1"/>
          </p:cNvSpPr>
          <p:nvPr/>
        </p:nvSpPr>
        <p:spPr bwMode="auto">
          <a:xfrm>
            <a:off x="6059488" y="2405063"/>
            <a:ext cx="12134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solidFill>
                  <a:srgbClr val="000000"/>
                </a:solidFill>
                <a:latin typeface="Tahoma" pitchFamily="34" charset="0"/>
              </a:rPr>
              <a:t>Detector 2, 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solidFill>
                  <a:srgbClr val="000000"/>
                </a:solidFill>
                <a:latin typeface="Tahoma" pitchFamily="34" charset="0"/>
              </a:rPr>
              <a:t>Intensity(</a:t>
            </a:r>
            <a:r>
              <a:rPr lang="en-GB" altLang="en-US" sz="1200" dirty="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</a:t>
            </a:r>
            <a:r>
              <a:rPr lang="en-GB" altLang="en-US" sz="1200" baseline="-25000" dirty="0">
                <a:solidFill>
                  <a:srgbClr val="000000"/>
                </a:solidFill>
                <a:latin typeface="Tahoma" pitchFamily="34" charset="0"/>
              </a:rPr>
              <a:t>2</a:t>
            </a:r>
            <a:r>
              <a:rPr lang="en-GB" altLang="en-US" sz="1200" dirty="0">
                <a:solidFill>
                  <a:srgbClr val="000000"/>
                </a:solidFill>
                <a:latin typeface="Tahoma" pitchFamily="34" charset="0"/>
              </a:rPr>
              <a:t>,E</a:t>
            </a:r>
            <a:r>
              <a:rPr lang="en-GB" altLang="en-US" sz="1200" baseline="-25000" dirty="0">
                <a:solidFill>
                  <a:srgbClr val="000000"/>
                </a:solidFill>
                <a:latin typeface="Tahoma" pitchFamily="34" charset="0"/>
              </a:rPr>
              <a:t>s</a:t>
            </a:r>
            <a:r>
              <a:rPr lang="en-GB" altLang="en-US" sz="1200" dirty="0">
                <a:solidFill>
                  <a:srgbClr val="000000"/>
                </a:solidFill>
                <a:latin typeface="Tahoma" pitchFamily="34" charset="0"/>
              </a:rPr>
              <a:t>)</a:t>
            </a:r>
            <a:endParaRPr lang="en-GB" altLang="en-US" sz="1200" baseline="-25000" dirty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9" r="11238"/>
          <a:stretch/>
        </p:blipFill>
        <p:spPr bwMode="auto">
          <a:xfrm>
            <a:off x="4222239" y="3183641"/>
            <a:ext cx="966505" cy="957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59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597"/>
    </mc:Choice>
    <mc:Fallback xmlns="">
      <p:transition spd="slow" advTm="9159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303" name="Chart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9669806"/>
              </p:ext>
            </p:extLst>
          </p:nvPr>
        </p:nvGraphicFramePr>
        <p:xfrm>
          <a:off x="3060700" y="3143250"/>
          <a:ext cx="4673600" cy="284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94" name="Chart" r:id="rId3" imgW="4676037" imgH="2840982" progId="Excel.Chart.8">
                  <p:embed/>
                </p:oleObj>
              </mc:Choice>
              <mc:Fallback>
                <p:oleObj name="Chart" r:id="rId3" imgW="4676037" imgH="284098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700" y="3143250"/>
                        <a:ext cx="4673600" cy="284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Chart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5866995"/>
              </p:ext>
            </p:extLst>
          </p:nvPr>
        </p:nvGraphicFramePr>
        <p:xfrm>
          <a:off x="3117850" y="31940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4274" name="Text Box 9"/>
          <p:cNvSpPr txBox="1">
            <a:spLocks noChangeArrowheads="1"/>
          </p:cNvSpPr>
          <p:nvPr/>
        </p:nvSpPr>
        <p:spPr bwMode="auto">
          <a:xfrm>
            <a:off x="465138" y="3443288"/>
            <a:ext cx="180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1800">
                <a:solidFill>
                  <a:srgbClr val="000000"/>
                </a:solidFill>
                <a:latin typeface="Tahoma" pitchFamily="34" charset="0"/>
              </a:rPr>
              <a:t>Neutron Source</a:t>
            </a:r>
          </a:p>
        </p:txBody>
      </p:sp>
      <p:sp>
        <p:nvSpPr>
          <p:cNvPr id="54275" name="Line 11"/>
          <p:cNvSpPr>
            <a:spLocks noChangeShapeType="1"/>
          </p:cNvSpPr>
          <p:nvPr/>
        </p:nvSpPr>
        <p:spPr bwMode="auto">
          <a:xfrm>
            <a:off x="2409825" y="3662363"/>
            <a:ext cx="1582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276" name="Line 3528"/>
          <p:cNvSpPr>
            <a:spLocks noChangeShapeType="1"/>
          </p:cNvSpPr>
          <p:nvPr/>
        </p:nvSpPr>
        <p:spPr bwMode="auto">
          <a:xfrm flipV="1">
            <a:off x="5246688" y="2681288"/>
            <a:ext cx="66992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278" name="Line 3528"/>
          <p:cNvSpPr>
            <a:spLocks noChangeShapeType="1"/>
          </p:cNvSpPr>
          <p:nvPr/>
        </p:nvSpPr>
        <p:spPr bwMode="auto">
          <a:xfrm flipV="1">
            <a:off x="4895850" y="2278063"/>
            <a:ext cx="36513" cy="958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279" name="Text Box 3527"/>
          <p:cNvSpPr txBox="1">
            <a:spLocks noChangeArrowheads="1"/>
          </p:cNvSpPr>
          <p:nvPr/>
        </p:nvSpPr>
        <p:spPr bwMode="auto">
          <a:xfrm>
            <a:off x="3992563" y="1908175"/>
            <a:ext cx="20907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000000"/>
                </a:solidFill>
                <a:latin typeface="Tahoma" pitchFamily="34" charset="0"/>
              </a:rPr>
              <a:t>Detector 1,  Intensity(</a:t>
            </a:r>
            <a:r>
              <a:rPr lang="en-GB" altLang="en-US" sz="120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</a:t>
            </a:r>
            <a:r>
              <a:rPr lang="en-GB" altLang="en-US" sz="1200" baseline="-2500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1</a:t>
            </a:r>
            <a:r>
              <a:rPr lang="en-GB" altLang="en-US" sz="1200">
                <a:solidFill>
                  <a:srgbClr val="000000"/>
                </a:solidFill>
                <a:latin typeface="Tahoma" pitchFamily="34" charset="0"/>
              </a:rPr>
              <a:t>,E</a:t>
            </a:r>
            <a:r>
              <a:rPr lang="en-GB" altLang="en-US" sz="1200" baseline="-25000">
                <a:solidFill>
                  <a:srgbClr val="000000"/>
                </a:solidFill>
                <a:latin typeface="Tahoma" pitchFamily="34" charset="0"/>
              </a:rPr>
              <a:t>s</a:t>
            </a:r>
            <a:r>
              <a:rPr lang="en-GB" altLang="en-US" sz="1200">
                <a:solidFill>
                  <a:srgbClr val="000000"/>
                </a:solidFill>
                <a:latin typeface="Tahoma" pitchFamily="34" charset="0"/>
              </a:rPr>
              <a:t>)</a:t>
            </a:r>
            <a:endParaRPr lang="en-GB" altLang="en-US" sz="1200" baseline="-250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4281" name="Line 11"/>
          <p:cNvSpPr>
            <a:spLocks noChangeShapeType="1"/>
          </p:cNvSpPr>
          <p:nvPr/>
        </p:nvSpPr>
        <p:spPr bwMode="auto">
          <a:xfrm>
            <a:off x="5397500" y="3627438"/>
            <a:ext cx="1582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282" name="Text Box 4"/>
          <p:cNvSpPr txBox="1">
            <a:spLocks noChangeArrowheads="1"/>
          </p:cNvSpPr>
          <p:nvPr/>
        </p:nvSpPr>
        <p:spPr bwMode="auto">
          <a:xfrm>
            <a:off x="928688" y="4470400"/>
            <a:ext cx="128587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40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40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4283" name="Line 1907"/>
          <p:cNvSpPr>
            <a:spLocks noChangeShapeType="1"/>
          </p:cNvSpPr>
          <p:nvPr/>
        </p:nvSpPr>
        <p:spPr bwMode="auto">
          <a:xfrm>
            <a:off x="906463" y="4541838"/>
            <a:ext cx="0" cy="13573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284" name="Line 1908"/>
          <p:cNvSpPr>
            <a:spLocks noChangeShapeType="1"/>
          </p:cNvSpPr>
          <p:nvPr/>
        </p:nvSpPr>
        <p:spPr bwMode="auto">
          <a:xfrm>
            <a:off x="906463" y="5913438"/>
            <a:ext cx="21653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" name="Text Box 3522"/>
          <p:cNvSpPr txBox="1">
            <a:spLocks noChangeArrowheads="1"/>
          </p:cNvSpPr>
          <p:nvPr/>
        </p:nvSpPr>
        <p:spPr bwMode="auto">
          <a:xfrm>
            <a:off x="500034" y="4600758"/>
            <a:ext cx="369332" cy="132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rgbClr val="000000"/>
                </a:solidFill>
                <a:cs typeface="+mn-cs"/>
              </a:rPr>
              <a:t>Detected Intensity</a:t>
            </a:r>
          </a:p>
        </p:txBody>
      </p:sp>
      <p:cxnSp>
        <p:nvCxnSpPr>
          <p:cNvPr id="54287" name="Straight Connector 2826"/>
          <p:cNvCxnSpPr>
            <a:cxnSpLocks noChangeShapeType="1"/>
          </p:cNvCxnSpPr>
          <p:nvPr/>
        </p:nvCxnSpPr>
        <p:spPr bwMode="auto">
          <a:xfrm flipV="1">
            <a:off x="1946275" y="5516563"/>
            <a:ext cx="0" cy="400050"/>
          </a:xfrm>
          <a:prstGeom prst="line">
            <a:avLst/>
          </a:prstGeom>
          <a:noFill/>
          <a:ln w="38100" algn="ctr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88" name="Text Box 9"/>
          <p:cNvSpPr txBox="1">
            <a:spLocks noChangeArrowheads="1"/>
          </p:cNvSpPr>
          <p:nvPr/>
        </p:nvSpPr>
        <p:spPr bwMode="auto">
          <a:xfrm>
            <a:off x="928688" y="4179888"/>
            <a:ext cx="20621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1200" dirty="0" err="1">
                <a:solidFill>
                  <a:srgbClr val="000000"/>
                </a:solidFill>
                <a:latin typeface="Tahoma" pitchFamily="34" charset="0"/>
              </a:rPr>
              <a:t>E</a:t>
            </a:r>
            <a:r>
              <a:rPr lang="en-GB" altLang="en-US" sz="1200" baseline="-25000" dirty="0" err="1">
                <a:solidFill>
                  <a:srgbClr val="000000"/>
                </a:solidFill>
                <a:latin typeface="Tahoma" pitchFamily="34" charset="0"/>
              </a:rPr>
              <a:t>i</a:t>
            </a:r>
            <a:r>
              <a:rPr lang="en-GB" altLang="en-US" sz="1200" dirty="0">
                <a:solidFill>
                  <a:srgbClr val="000000"/>
                </a:solidFill>
                <a:latin typeface="Tahoma" pitchFamily="34" charset="0"/>
              </a:rPr>
              <a:t> = </a:t>
            </a:r>
            <a:r>
              <a:rPr lang="en-GB" altLang="en-US" sz="1200" dirty="0" err="1">
                <a:solidFill>
                  <a:srgbClr val="000000"/>
                </a:solidFill>
                <a:latin typeface="Tahoma" pitchFamily="34" charset="0"/>
              </a:rPr>
              <a:t>E</a:t>
            </a:r>
            <a:r>
              <a:rPr lang="en-GB" altLang="en-US" sz="1200" baseline="-25000" dirty="0" err="1">
                <a:solidFill>
                  <a:srgbClr val="000000"/>
                </a:solidFill>
                <a:latin typeface="Tahoma" pitchFamily="34" charset="0"/>
              </a:rPr>
              <a:t>s</a:t>
            </a:r>
            <a:r>
              <a:rPr lang="en-GB" altLang="en-US" sz="1200" baseline="-25000" dirty="0">
                <a:solidFill>
                  <a:srgbClr val="000000"/>
                </a:solidFill>
                <a:latin typeface="Tahoma" pitchFamily="34" charset="0"/>
              </a:rPr>
              <a:t> : </a:t>
            </a:r>
            <a:r>
              <a:rPr lang="en-GB" altLang="en-US" sz="1200" dirty="0">
                <a:solidFill>
                  <a:srgbClr val="000000"/>
                </a:solidFill>
                <a:latin typeface="Tahoma" pitchFamily="34" charset="0"/>
              </a:rPr>
              <a:t>elastic scattering</a:t>
            </a:r>
            <a:endParaRPr lang="en-GB" altLang="en-US" sz="1200" baseline="-25000" dirty="0">
              <a:solidFill>
                <a:srgbClr val="000000"/>
              </a:solidFill>
              <a:latin typeface="Tahoma" pitchFamily="34" charset="0"/>
            </a:endParaRPr>
          </a:p>
        </p:txBody>
      </p:sp>
      <p:cxnSp>
        <p:nvCxnSpPr>
          <p:cNvPr id="54289" name="Straight Connector 2826"/>
          <p:cNvCxnSpPr>
            <a:cxnSpLocks noChangeShapeType="1"/>
          </p:cNvCxnSpPr>
          <p:nvPr/>
        </p:nvCxnSpPr>
        <p:spPr bwMode="auto">
          <a:xfrm flipV="1">
            <a:off x="1946275" y="5126038"/>
            <a:ext cx="0" cy="400050"/>
          </a:xfrm>
          <a:prstGeom prst="line">
            <a:avLst/>
          </a:prstGeom>
          <a:noFill/>
          <a:ln w="38100" algn="ctr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90" name="Straight Connector 2826"/>
          <p:cNvCxnSpPr>
            <a:cxnSpLocks noChangeShapeType="1"/>
          </p:cNvCxnSpPr>
          <p:nvPr/>
        </p:nvCxnSpPr>
        <p:spPr bwMode="auto">
          <a:xfrm flipV="1">
            <a:off x="1946275" y="4733925"/>
            <a:ext cx="0" cy="400050"/>
          </a:xfrm>
          <a:prstGeom prst="line">
            <a:avLst/>
          </a:prstGeom>
          <a:noFill/>
          <a:ln w="38100" algn="ctr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2484438" y="3443288"/>
            <a:ext cx="44450" cy="417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4292" name="TextBox 2"/>
          <p:cNvSpPr txBox="1">
            <a:spLocks noChangeArrowheads="1"/>
          </p:cNvSpPr>
          <p:nvPr/>
        </p:nvSpPr>
        <p:spPr bwMode="auto">
          <a:xfrm>
            <a:off x="1325563" y="2825750"/>
            <a:ext cx="11811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100"/>
              <a:t>velocity selector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206625" y="3103563"/>
            <a:ext cx="200025" cy="265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94" name="Text Box 13"/>
          <p:cNvSpPr txBox="1">
            <a:spLocks noChangeArrowheads="1"/>
          </p:cNvSpPr>
          <p:nvPr/>
        </p:nvSpPr>
        <p:spPr bwMode="auto">
          <a:xfrm>
            <a:off x="2932113" y="3167063"/>
            <a:ext cx="754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Tahoma" pitchFamily="34" charset="0"/>
              </a:rPr>
              <a:t> E</a:t>
            </a:r>
            <a:r>
              <a:rPr lang="en-GB" altLang="en-US" sz="1400" baseline="-25000">
                <a:solidFill>
                  <a:srgbClr val="000000"/>
                </a:solidFill>
                <a:latin typeface="Tahoma" pitchFamily="34" charset="0"/>
              </a:rPr>
              <a:t>incident</a:t>
            </a:r>
          </a:p>
        </p:txBody>
      </p:sp>
      <p:sp>
        <p:nvSpPr>
          <p:cNvPr id="54295" name="Text Box 13"/>
          <p:cNvSpPr txBox="1">
            <a:spLocks noChangeArrowheads="1"/>
          </p:cNvSpPr>
          <p:nvPr/>
        </p:nvSpPr>
        <p:spPr bwMode="auto">
          <a:xfrm>
            <a:off x="4967288" y="2278063"/>
            <a:ext cx="768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Tahoma" pitchFamily="34" charset="0"/>
              </a:rPr>
              <a:t>E</a:t>
            </a:r>
            <a:r>
              <a:rPr lang="en-GB" altLang="en-US" sz="1400" baseline="-25000">
                <a:solidFill>
                  <a:srgbClr val="000000"/>
                </a:solidFill>
                <a:latin typeface="Tahoma" pitchFamily="34" charset="0"/>
              </a:rPr>
              <a:t>scattered</a:t>
            </a:r>
          </a:p>
        </p:txBody>
      </p:sp>
      <p:sp>
        <p:nvSpPr>
          <p:cNvPr id="54296" name="TextBox 30"/>
          <p:cNvSpPr txBox="1">
            <a:spLocks noChangeArrowheads="1"/>
          </p:cNvSpPr>
          <p:nvPr/>
        </p:nvSpPr>
        <p:spPr bwMode="auto">
          <a:xfrm>
            <a:off x="2843213" y="3811588"/>
            <a:ext cx="9318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100"/>
              <a:t>distance, L</a:t>
            </a:r>
            <a:r>
              <a:rPr lang="en-GB" altLang="en-US" sz="1100" baseline="-25000"/>
              <a:t>1</a:t>
            </a:r>
          </a:p>
        </p:txBody>
      </p:sp>
      <p:sp>
        <p:nvSpPr>
          <p:cNvPr id="54297" name="TextBox 31"/>
          <p:cNvSpPr txBox="1">
            <a:spLocks noChangeArrowheads="1"/>
          </p:cNvSpPr>
          <p:nvPr/>
        </p:nvSpPr>
        <p:spPr bwMode="auto">
          <a:xfrm>
            <a:off x="5618163" y="2955925"/>
            <a:ext cx="9318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100"/>
              <a:t>distance, L</a:t>
            </a:r>
            <a:r>
              <a:rPr lang="en-GB" altLang="en-US" sz="1100" baseline="-25000"/>
              <a:t>2</a:t>
            </a:r>
          </a:p>
        </p:txBody>
      </p:sp>
      <p:sp>
        <p:nvSpPr>
          <p:cNvPr id="54298" name="Text Box 3530"/>
          <p:cNvSpPr txBox="1">
            <a:spLocks noChangeArrowheads="1"/>
          </p:cNvSpPr>
          <p:nvPr/>
        </p:nvSpPr>
        <p:spPr bwMode="auto">
          <a:xfrm>
            <a:off x="5397500" y="3167063"/>
            <a:ext cx="381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rgbClr val="000000"/>
                </a:solidFill>
                <a:latin typeface="Symbol" pitchFamily="18" charset="2"/>
              </a:rPr>
              <a:t>q</a:t>
            </a:r>
            <a:r>
              <a:rPr lang="en-GB" altLang="en-US" sz="1800" baseline="-25000">
                <a:solidFill>
                  <a:srgbClr val="000000"/>
                </a:solidFill>
                <a:latin typeface="Symbol" pitchFamily="18" charset="2"/>
              </a:rPr>
              <a:t>2</a:t>
            </a:r>
          </a:p>
        </p:txBody>
      </p:sp>
      <p:sp>
        <p:nvSpPr>
          <p:cNvPr id="54299" name="Text Box 3530"/>
          <p:cNvSpPr txBox="1">
            <a:spLocks noChangeArrowheads="1"/>
          </p:cNvSpPr>
          <p:nvPr/>
        </p:nvSpPr>
        <p:spPr bwMode="auto">
          <a:xfrm>
            <a:off x="4997450" y="2825750"/>
            <a:ext cx="382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rgbClr val="000000"/>
                </a:solidFill>
                <a:latin typeface="Symbol" pitchFamily="18" charset="2"/>
              </a:rPr>
              <a:t>q</a:t>
            </a:r>
            <a:r>
              <a:rPr lang="en-GB" altLang="en-US" sz="1800" baseline="-25000">
                <a:solidFill>
                  <a:srgbClr val="000000"/>
                </a:solidFill>
                <a:latin typeface="Symbol" pitchFamily="18" charset="2"/>
              </a:rPr>
              <a:t>1</a:t>
            </a:r>
          </a:p>
        </p:txBody>
      </p:sp>
      <p:sp>
        <p:nvSpPr>
          <p:cNvPr id="35" name="Text Box 3522"/>
          <p:cNvSpPr txBox="1">
            <a:spLocks noChangeArrowheads="1"/>
          </p:cNvSpPr>
          <p:nvPr/>
        </p:nvSpPr>
        <p:spPr bwMode="auto">
          <a:xfrm>
            <a:off x="3356887" y="4615792"/>
            <a:ext cx="369332" cy="132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rgbClr val="000000"/>
                </a:solidFill>
                <a:cs typeface="+mn-cs"/>
              </a:rPr>
              <a:t>Detected Intensity</a:t>
            </a:r>
          </a:p>
        </p:txBody>
      </p:sp>
      <p:sp>
        <p:nvSpPr>
          <p:cNvPr id="54301" name="Line 1907"/>
          <p:cNvSpPr>
            <a:spLocks noChangeShapeType="1"/>
          </p:cNvSpPr>
          <p:nvPr/>
        </p:nvSpPr>
        <p:spPr bwMode="auto">
          <a:xfrm>
            <a:off x="3776663" y="4540250"/>
            <a:ext cx="0" cy="13573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304" name="Line 1908"/>
          <p:cNvSpPr>
            <a:spLocks noChangeShapeType="1"/>
          </p:cNvSpPr>
          <p:nvPr/>
        </p:nvSpPr>
        <p:spPr bwMode="auto">
          <a:xfrm>
            <a:off x="3776663" y="5910263"/>
            <a:ext cx="21653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54305" name="Straight Connector 2826"/>
          <p:cNvCxnSpPr>
            <a:cxnSpLocks noChangeShapeType="1"/>
          </p:cNvCxnSpPr>
          <p:nvPr/>
        </p:nvCxnSpPr>
        <p:spPr bwMode="auto">
          <a:xfrm flipV="1">
            <a:off x="4770438" y="4743450"/>
            <a:ext cx="0" cy="1165225"/>
          </a:xfrm>
          <a:prstGeom prst="line">
            <a:avLst/>
          </a:prstGeom>
          <a:noFill/>
          <a:ln w="127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Rectangle 2"/>
          <p:cNvSpPr txBox="1">
            <a:spLocks noChangeArrowheads="1"/>
          </p:cNvSpPr>
          <p:nvPr/>
        </p:nvSpPr>
        <p:spPr>
          <a:xfrm>
            <a:off x="1150938" y="333375"/>
            <a:ext cx="7793037" cy="1462088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GB" sz="2800" kern="0" dirty="0">
              <a:solidFill>
                <a:srgbClr val="333399"/>
              </a:solidFill>
              <a:latin typeface="Tahoma"/>
              <a:ea typeface="+mj-ea"/>
              <a:cs typeface="+mj-cs"/>
            </a:endParaRPr>
          </a:p>
          <a:p>
            <a:pPr>
              <a:defRPr/>
            </a:pPr>
            <a:endParaRPr lang="en-GB" sz="2800" kern="0" dirty="0">
              <a:solidFill>
                <a:srgbClr val="333399"/>
              </a:solidFill>
              <a:latin typeface="Tahoma"/>
              <a:ea typeface="+mj-ea"/>
              <a:cs typeface="+mj-cs"/>
            </a:endParaRPr>
          </a:p>
          <a:p>
            <a:pPr>
              <a:defRPr/>
            </a:pPr>
            <a:r>
              <a:rPr lang="en-GB" sz="2800" kern="0" dirty="0">
                <a:solidFill>
                  <a:srgbClr val="333399"/>
                </a:solidFill>
                <a:effectLst>
                  <a:outerShdw blurRad="50800" dist="50800" dir="2460000" algn="bl" rotWithShape="0">
                    <a:prstClr val="black">
                      <a:alpha val="40000"/>
                    </a:prstClr>
                  </a:outerShdw>
                </a:effectLst>
                <a:latin typeface="Tahoma"/>
                <a:ea typeface="+mj-ea"/>
                <a:cs typeface="+mj-cs"/>
              </a:rPr>
              <a:t>Lets heat things up …</a:t>
            </a:r>
          </a:p>
        </p:txBody>
      </p:sp>
      <p:sp>
        <p:nvSpPr>
          <p:cNvPr id="36" name="Text Box 3522"/>
          <p:cNvSpPr txBox="1">
            <a:spLocks noChangeArrowheads="1"/>
          </p:cNvSpPr>
          <p:nvPr/>
        </p:nvSpPr>
        <p:spPr bwMode="auto">
          <a:xfrm>
            <a:off x="785931" y="5988050"/>
            <a:ext cx="22603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time of arrival at detector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800" dirty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37" name="Text Box 3522"/>
          <p:cNvSpPr txBox="1">
            <a:spLocks noChangeArrowheads="1"/>
          </p:cNvSpPr>
          <p:nvPr/>
        </p:nvSpPr>
        <p:spPr bwMode="auto">
          <a:xfrm>
            <a:off x="3702123" y="5988050"/>
            <a:ext cx="22603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time of arrival at detector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800" dirty="0">
              <a:solidFill>
                <a:srgbClr val="000000"/>
              </a:solidFill>
              <a:latin typeface="Symbol" pitchFamily="18" charset="2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9" r="11238"/>
          <a:stretch/>
        </p:blipFill>
        <p:spPr bwMode="auto">
          <a:xfrm>
            <a:off x="4222239" y="3183641"/>
            <a:ext cx="966505" cy="957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393" y="1974595"/>
            <a:ext cx="752375" cy="94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 Box 3527"/>
          <p:cNvSpPr txBox="1">
            <a:spLocks noChangeArrowheads="1"/>
          </p:cNvSpPr>
          <p:nvPr/>
        </p:nvSpPr>
        <p:spPr bwMode="auto">
          <a:xfrm>
            <a:off x="6059488" y="2405063"/>
            <a:ext cx="12134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solidFill>
                  <a:srgbClr val="000000"/>
                </a:solidFill>
                <a:latin typeface="Tahoma" pitchFamily="34" charset="0"/>
              </a:rPr>
              <a:t>Detector 2, 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solidFill>
                  <a:srgbClr val="000000"/>
                </a:solidFill>
                <a:latin typeface="Tahoma" pitchFamily="34" charset="0"/>
              </a:rPr>
              <a:t>Intensity(</a:t>
            </a:r>
            <a:r>
              <a:rPr lang="en-GB" altLang="en-US" sz="1200" dirty="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</a:t>
            </a:r>
            <a:r>
              <a:rPr lang="en-GB" altLang="en-US" sz="1200" baseline="-25000" dirty="0">
                <a:solidFill>
                  <a:srgbClr val="000000"/>
                </a:solidFill>
                <a:latin typeface="Tahoma" pitchFamily="34" charset="0"/>
              </a:rPr>
              <a:t>2</a:t>
            </a:r>
            <a:r>
              <a:rPr lang="en-GB" altLang="en-US" sz="1200" dirty="0">
                <a:solidFill>
                  <a:srgbClr val="000000"/>
                </a:solidFill>
                <a:latin typeface="Tahoma" pitchFamily="34" charset="0"/>
              </a:rPr>
              <a:t>,E</a:t>
            </a:r>
            <a:r>
              <a:rPr lang="en-GB" altLang="en-US" sz="1200" baseline="-25000" dirty="0">
                <a:solidFill>
                  <a:srgbClr val="000000"/>
                </a:solidFill>
                <a:latin typeface="Tahoma" pitchFamily="34" charset="0"/>
              </a:rPr>
              <a:t>s</a:t>
            </a:r>
            <a:r>
              <a:rPr lang="en-GB" altLang="en-US" sz="1200" dirty="0">
                <a:solidFill>
                  <a:srgbClr val="000000"/>
                </a:solidFill>
                <a:latin typeface="Tahoma" pitchFamily="34" charset="0"/>
              </a:rPr>
              <a:t>)</a:t>
            </a:r>
            <a:endParaRPr lang="en-GB" altLang="en-US" sz="1200" baseline="-25000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88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28"/>
    </mc:Choice>
    <mc:Fallback xmlns="">
      <p:transition spd="slow" advTm="1542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1" r="7460" b="31339"/>
          <a:stretch>
            <a:fillRect/>
          </a:stretch>
        </p:blipFill>
        <p:spPr bwMode="auto">
          <a:xfrm>
            <a:off x="5422328" y="4859867"/>
            <a:ext cx="988569" cy="33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060700" y="3143250"/>
            <a:ext cx="4673600" cy="3152576"/>
            <a:chOff x="3060700" y="3143250"/>
            <a:chExt cx="4673600" cy="3152576"/>
          </a:xfrm>
        </p:grpSpPr>
        <p:graphicFrame>
          <p:nvGraphicFramePr>
            <p:cNvPr id="56352" name="Chart 37"/>
            <p:cNvGraphicFramePr>
              <a:graphicFrameLocks/>
            </p:cNvGraphicFramePr>
            <p:nvPr/>
          </p:nvGraphicFramePr>
          <p:xfrm>
            <a:off x="3060700" y="3143250"/>
            <a:ext cx="4673600" cy="284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9706" name="Chart" r:id="rId5" imgW="4676037" imgH="2840982" progId="Excel.Chart.8">
                    <p:embed/>
                  </p:oleObj>
                </mc:Choice>
                <mc:Fallback>
                  <p:oleObj name="Chart" r:id="rId5" imgW="4676037" imgH="2840982" progId="Excel.Chart.8">
                    <p:embed/>
                    <p:pic>
                      <p:nvPicPr>
                        <p:cNvPr id="56352" name="Chart 3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0700" y="3143250"/>
                          <a:ext cx="4673600" cy="284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2"/>
            <p:cNvGrpSpPr/>
            <p:nvPr/>
          </p:nvGrpSpPr>
          <p:grpSpPr>
            <a:xfrm>
              <a:off x="3356887" y="3443288"/>
              <a:ext cx="2891513" cy="2852538"/>
              <a:chOff x="3356887" y="3443288"/>
              <a:chExt cx="2891513" cy="2852538"/>
            </a:xfrm>
          </p:grpSpPr>
          <p:grpSp>
            <p:nvGrpSpPr>
              <p:cNvPr id="56322" name="Group 5"/>
              <p:cNvGrpSpPr>
                <a:grpSpLocks/>
              </p:cNvGrpSpPr>
              <p:nvPr/>
            </p:nvGrpSpPr>
            <p:grpSpPr bwMode="auto">
              <a:xfrm>
                <a:off x="4183063" y="3443288"/>
                <a:ext cx="2065337" cy="2517775"/>
                <a:chOff x="7596336" y="2916654"/>
                <a:chExt cx="2066651" cy="2743200"/>
              </a:xfrm>
            </p:grpSpPr>
            <p:graphicFrame>
              <p:nvGraphicFramePr>
                <p:cNvPr id="57234" name="Chart 40"/>
                <p:cNvGraphicFramePr>
                  <a:graphicFrameLocks/>
                </p:cNvGraphicFramePr>
                <p:nvPr/>
              </p:nvGraphicFramePr>
              <p:xfrm>
                <a:off x="7545536" y="2861279"/>
                <a:ext cx="2168251" cy="28539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49707" name="Chart" r:id="rId7" imgW="2164268" imgH="2615411" progId="Excel.Chart.8">
                        <p:embed/>
                      </p:oleObj>
                    </mc:Choice>
                    <mc:Fallback>
                      <p:oleObj name="Chart" r:id="rId7" imgW="2164268" imgH="2615411" progId="Excel.Chart.8">
                        <p:embed/>
                        <p:pic>
                          <p:nvPicPr>
                            <p:cNvPr id="57234" name="Chart 40"/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545536" y="2861279"/>
                              <a:ext cx="2168251" cy="285395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" name="Rectangle 3"/>
                <p:cNvSpPr/>
                <p:nvPr/>
              </p:nvSpPr>
              <p:spPr>
                <a:xfrm>
                  <a:off x="7831435" y="4219068"/>
                  <a:ext cx="142966" cy="13992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5" name="Text Box 3522"/>
              <p:cNvSpPr txBox="1">
                <a:spLocks noChangeArrowheads="1"/>
              </p:cNvSpPr>
              <p:nvPr/>
            </p:nvSpPr>
            <p:spPr bwMode="auto">
              <a:xfrm>
                <a:off x="3356887" y="4615792"/>
                <a:ext cx="369332" cy="13218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vert270"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Arial" charset="0"/>
                  </a:rPr>
                  <a:t>Detected Intensity</a:t>
                </a:r>
              </a:p>
            </p:txBody>
          </p:sp>
          <p:sp>
            <p:nvSpPr>
              <p:cNvPr id="56350" name="Line 1907"/>
              <p:cNvSpPr>
                <a:spLocks noChangeShapeType="1"/>
              </p:cNvSpPr>
              <p:nvPr/>
            </p:nvSpPr>
            <p:spPr bwMode="auto">
              <a:xfrm>
                <a:off x="3776663" y="4540250"/>
                <a:ext cx="0" cy="135731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56353" name="Line 1908"/>
              <p:cNvSpPr>
                <a:spLocks noChangeShapeType="1"/>
              </p:cNvSpPr>
              <p:nvPr/>
            </p:nvSpPr>
            <p:spPr bwMode="auto">
              <a:xfrm>
                <a:off x="3776663" y="5910263"/>
                <a:ext cx="216535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920" name="Text Box 3522"/>
              <p:cNvSpPr txBox="1">
                <a:spLocks noChangeArrowheads="1"/>
              </p:cNvSpPr>
              <p:nvPr/>
            </p:nvSpPr>
            <p:spPr bwMode="auto">
              <a:xfrm>
                <a:off x="5603416" y="5988049"/>
                <a:ext cx="45236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Arial" charset="0"/>
                  </a:rPr>
                  <a:t>D</a:t>
                </a:r>
                <a:r>
                  <a:rPr kumimoji="0" lang="en-GB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Arial" charset="0"/>
                  </a:rPr>
                  <a:t>E </a:t>
                </a:r>
              </a:p>
            </p:txBody>
          </p:sp>
        </p:grpSp>
        <p:cxnSp>
          <p:nvCxnSpPr>
            <p:cNvPr id="56354" name="Straight Connector 2826"/>
            <p:cNvCxnSpPr>
              <a:cxnSpLocks noChangeShapeType="1"/>
            </p:cNvCxnSpPr>
            <p:nvPr/>
          </p:nvCxnSpPr>
          <p:spPr bwMode="auto">
            <a:xfrm flipV="1">
              <a:off x="4770438" y="4743450"/>
              <a:ext cx="0" cy="1165225"/>
            </a:xfrm>
            <a:prstGeom prst="line">
              <a:avLst/>
            </a:prstGeom>
            <a:noFill/>
            <a:ln w="127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6" name="Object 5"/>
          <p:cNvGraphicFramePr>
            <a:graphicFrameLocks/>
          </p:cNvGraphicFramePr>
          <p:nvPr/>
        </p:nvGraphicFramePr>
        <p:xfrm>
          <a:off x="3060700" y="4419600"/>
          <a:ext cx="4673600" cy="155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708" name="Chart" r:id="rId9" imgW="4676037" imgH="1560711" progId="Excel.Chart.8">
                  <p:embed/>
                </p:oleObj>
              </mc:Choice>
              <mc:Fallback>
                <p:oleObj name="Chart" r:id="rId9" imgW="4676037" imgH="1560711" progId="Excel.Chart.8">
                  <p:embed/>
                  <p:pic>
                    <p:nvPicPr>
                      <p:cNvPr id="6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700" y="4419600"/>
                        <a:ext cx="4673600" cy="155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3" name="Text Box 9"/>
          <p:cNvSpPr txBox="1">
            <a:spLocks noChangeArrowheads="1"/>
          </p:cNvSpPr>
          <p:nvPr/>
        </p:nvSpPr>
        <p:spPr bwMode="auto">
          <a:xfrm>
            <a:off x="465138" y="3443288"/>
            <a:ext cx="180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Neutron Source</a:t>
            </a:r>
          </a:p>
        </p:txBody>
      </p:sp>
      <p:sp>
        <p:nvSpPr>
          <p:cNvPr id="56324" name="Line 11"/>
          <p:cNvSpPr>
            <a:spLocks noChangeShapeType="1"/>
          </p:cNvSpPr>
          <p:nvPr/>
        </p:nvSpPr>
        <p:spPr bwMode="auto">
          <a:xfrm>
            <a:off x="2409825" y="3662363"/>
            <a:ext cx="1582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56325" name="Line 3528"/>
          <p:cNvSpPr>
            <a:spLocks noChangeShapeType="1"/>
          </p:cNvSpPr>
          <p:nvPr/>
        </p:nvSpPr>
        <p:spPr bwMode="auto">
          <a:xfrm flipV="1">
            <a:off x="5246688" y="2681288"/>
            <a:ext cx="66992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56327" name="Line 3528"/>
          <p:cNvSpPr>
            <a:spLocks noChangeShapeType="1"/>
          </p:cNvSpPr>
          <p:nvPr/>
        </p:nvSpPr>
        <p:spPr bwMode="auto">
          <a:xfrm flipV="1">
            <a:off x="4895850" y="2278063"/>
            <a:ext cx="36513" cy="958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56328" name="Text Box 3527"/>
          <p:cNvSpPr txBox="1">
            <a:spLocks noChangeArrowheads="1"/>
          </p:cNvSpPr>
          <p:nvPr/>
        </p:nvSpPr>
        <p:spPr bwMode="auto">
          <a:xfrm>
            <a:off x="3992563" y="1908175"/>
            <a:ext cx="21255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Detector 1,  Intensity(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sym typeface="Symbol" pitchFamily="18" charset="2"/>
              </a:rPr>
              <a:t></a:t>
            </a:r>
            <a:r>
              <a:rPr kumimoji="0" lang="en-GB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sym typeface="Symbol" pitchFamily="18" charset="2"/>
              </a:rPr>
              <a:t>1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,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</a:rPr>
              <a:t>D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E)</a:t>
            </a:r>
            <a:endParaRPr kumimoji="0" lang="en-GB" altLang="en-US" sz="12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56330" name="Line 11"/>
          <p:cNvSpPr>
            <a:spLocks noChangeShapeType="1"/>
          </p:cNvSpPr>
          <p:nvPr/>
        </p:nvSpPr>
        <p:spPr bwMode="auto">
          <a:xfrm>
            <a:off x="5397500" y="3627438"/>
            <a:ext cx="1582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56331" name="Text Box 4"/>
          <p:cNvSpPr txBox="1">
            <a:spLocks noChangeArrowheads="1"/>
          </p:cNvSpPr>
          <p:nvPr/>
        </p:nvSpPr>
        <p:spPr bwMode="auto">
          <a:xfrm>
            <a:off x="928688" y="4470400"/>
            <a:ext cx="128587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56332" name="Line 1907"/>
          <p:cNvSpPr>
            <a:spLocks noChangeShapeType="1"/>
          </p:cNvSpPr>
          <p:nvPr/>
        </p:nvSpPr>
        <p:spPr bwMode="auto">
          <a:xfrm>
            <a:off x="906463" y="4541838"/>
            <a:ext cx="0" cy="13573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56333" name="Line 1908"/>
          <p:cNvSpPr>
            <a:spLocks noChangeShapeType="1"/>
          </p:cNvSpPr>
          <p:nvPr/>
        </p:nvSpPr>
        <p:spPr bwMode="auto">
          <a:xfrm>
            <a:off x="906463" y="5913438"/>
            <a:ext cx="21653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2" name="Text Box 3522"/>
          <p:cNvSpPr txBox="1">
            <a:spLocks noChangeArrowheads="1"/>
          </p:cNvSpPr>
          <p:nvPr/>
        </p:nvSpPr>
        <p:spPr bwMode="auto">
          <a:xfrm>
            <a:off x="500034" y="4600758"/>
            <a:ext cx="369332" cy="132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Detected Intensity</a:t>
            </a:r>
          </a:p>
        </p:txBody>
      </p:sp>
      <p:cxnSp>
        <p:nvCxnSpPr>
          <p:cNvPr id="56336" name="Straight Connector 2826"/>
          <p:cNvCxnSpPr>
            <a:cxnSpLocks noChangeShapeType="1"/>
          </p:cNvCxnSpPr>
          <p:nvPr/>
        </p:nvCxnSpPr>
        <p:spPr bwMode="auto">
          <a:xfrm flipV="1">
            <a:off x="1946275" y="5516563"/>
            <a:ext cx="0" cy="400050"/>
          </a:xfrm>
          <a:prstGeom prst="line">
            <a:avLst/>
          </a:prstGeom>
          <a:noFill/>
          <a:ln w="38100" algn="ctr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37" name="Text Box 9"/>
          <p:cNvSpPr txBox="1">
            <a:spLocks noChangeArrowheads="1"/>
          </p:cNvSpPr>
          <p:nvPr/>
        </p:nvSpPr>
        <p:spPr bwMode="auto">
          <a:xfrm>
            <a:off x="928688" y="4179888"/>
            <a:ext cx="20621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E</a:t>
            </a:r>
            <a:r>
              <a:rPr kumimoji="0" lang="en-GB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i</a:t>
            </a:r>
            <a:r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 = E</a:t>
            </a:r>
            <a:r>
              <a:rPr kumimoji="0" lang="en-GB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s : </a:t>
            </a:r>
            <a:r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elastic scattering</a:t>
            </a:r>
            <a:endParaRPr kumimoji="0" lang="en-GB" altLang="en-US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cxnSp>
        <p:nvCxnSpPr>
          <p:cNvPr id="56338" name="Straight Connector 2826"/>
          <p:cNvCxnSpPr>
            <a:cxnSpLocks noChangeShapeType="1"/>
          </p:cNvCxnSpPr>
          <p:nvPr/>
        </p:nvCxnSpPr>
        <p:spPr bwMode="auto">
          <a:xfrm flipV="1">
            <a:off x="1946275" y="5126038"/>
            <a:ext cx="0" cy="400050"/>
          </a:xfrm>
          <a:prstGeom prst="line">
            <a:avLst/>
          </a:prstGeom>
          <a:noFill/>
          <a:ln w="38100" algn="ctr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39" name="Straight Connector 2826"/>
          <p:cNvCxnSpPr>
            <a:cxnSpLocks noChangeShapeType="1"/>
          </p:cNvCxnSpPr>
          <p:nvPr/>
        </p:nvCxnSpPr>
        <p:spPr bwMode="auto">
          <a:xfrm flipV="1">
            <a:off x="1946275" y="4733925"/>
            <a:ext cx="0" cy="400050"/>
          </a:xfrm>
          <a:prstGeom prst="line">
            <a:avLst/>
          </a:prstGeom>
          <a:noFill/>
          <a:ln w="38100" algn="ctr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2484438" y="3443288"/>
            <a:ext cx="44450" cy="417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6341" name="TextBox 2"/>
          <p:cNvSpPr txBox="1">
            <a:spLocks noChangeArrowheads="1"/>
          </p:cNvSpPr>
          <p:nvPr/>
        </p:nvSpPr>
        <p:spPr bwMode="auto">
          <a:xfrm>
            <a:off x="1325563" y="2825750"/>
            <a:ext cx="11811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velocity selector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206625" y="3103563"/>
            <a:ext cx="200025" cy="265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43" name="Text Box 13"/>
          <p:cNvSpPr txBox="1">
            <a:spLocks noChangeArrowheads="1"/>
          </p:cNvSpPr>
          <p:nvPr/>
        </p:nvSpPr>
        <p:spPr bwMode="auto">
          <a:xfrm>
            <a:off x="2932113" y="3167063"/>
            <a:ext cx="754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 E</a:t>
            </a:r>
            <a:r>
              <a:rPr kumimoji="0" lang="en-GB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incident</a:t>
            </a:r>
          </a:p>
        </p:txBody>
      </p:sp>
      <p:sp>
        <p:nvSpPr>
          <p:cNvPr id="56344" name="Text Box 13"/>
          <p:cNvSpPr txBox="1">
            <a:spLocks noChangeArrowheads="1"/>
          </p:cNvSpPr>
          <p:nvPr/>
        </p:nvSpPr>
        <p:spPr bwMode="auto">
          <a:xfrm>
            <a:off x="4967288" y="2278063"/>
            <a:ext cx="768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E</a:t>
            </a:r>
            <a:r>
              <a:rPr kumimoji="0" lang="en-GB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scattered</a:t>
            </a:r>
          </a:p>
        </p:txBody>
      </p:sp>
      <p:sp>
        <p:nvSpPr>
          <p:cNvPr id="56345" name="TextBox 30"/>
          <p:cNvSpPr txBox="1">
            <a:spLocks noChangeArrowheads="1"/>
          </p:cNvSpPr>
          <p:nvPr/>
        </p:nvSpPr>
        <p:spPr bwMode="auto">
          <a:xfrm>
            <a:off x="2843213" y="3811588"/>
            <a:ext cx="9318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distance, L</a:t>
            </a:r>
            <a:r>
              <a:rPr kumimoji="0" lang="en-GB" altLang="en-US" sz="11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56346" name="TextBox 31"/>
          <p:cNvSpPr txBox="1">
            <a:spLocks noChangeArrowheads="1"/>
          </p:cNvSpPr>
          <p:nvPr/>
        </p:nvSpPr>
        <p:spPr bwMode="auto">
          <a:xfrm>
            <a:off x="5618163" y="2955925"/>
            <a:ext cx="9318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distance, L</a:t>
            </a:r>
            <a:r>
              <a:rPr kumimoji="0" lang="en-GB" altLang="en-US" sz="11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56347" name="Text Box 3530"/>
          <p:cNvSpPr txBox="1">
            <a:spLocks noChangeArrowheads="1"/>
          </p:cNvSpPr>
          <p:nvPr/>
        </p:nvSpPr>
        <p:spPr bwMode="auto">
          <a:xfrm>
            <a:off x="5397500" y="3167063"/>
            <a:ext cx="381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Arial" charset="0"/>
              </a:rPr>
              <a:t>q</a:t>
            </a:r>
            <a:r>
              <a:rPr kumimoji="0" lang="en-GB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Arial" charset="0"/>
              </a:rPr>
              <a:t>2</a:t>
            </a:r>
          </a:p>
        </p:txBody>
      </p:sp>
      <p:sp>
        <p:nvSpPr>
          <p:cNvPr id="56348" name="Text Box 3530"/>
          <p:cNvSpPr txBox="1">
            <a:spLocks noChangeArrowheads="1"/>
          </p:cNvSpPr>
          <p:nvPr/>
        </p:nvSpPr>
        <p:spPr bwMode="auto">
          <a:xfrm>
            <a:off x="4997450" y="2825750"/>
            <a:ext cx="382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Arial" charset="0"/>
              </a:rPr>
              <a:t>q</a:t>
            </a:r>
            <a:r>
              <a:rPr kumimoji="0" lang="en-GB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Arial" charset="0"/>
              </a:rPr>
              <a:t>1</a:t>
            </a:r>
          </a:p>
        </p:txBody>
      </p:sp>
      <p:sp>
        <p:nvSpPr>
          <p:cNvPr id="43" name="Right Arrow 42"/>
          <p:cNvSpPr/>
          <p:nvPr/>
        </p:nvSpPr>
        <p:spPr>
          <a:xfrm>
            <a:off x="5916613" y="4935575"/>
            <a:ext cx="431800" cy="2159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21" name="Rectangle 2"/>
          <p:cNvSpPr txBox="1">
            <a:spLocks noChangeArrowheads="1"/>
          </p:cNvSpPr>
          <p:nvPr/>
        </p:nvSpPr>
        <p:spPr>
          <a:xfrm>
            <a:off x="1150938" y="333375"/>
            <a:ext cx="7793037" cy="1462088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ahoma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ahoma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>
                  <a:outerShdw blurRad="50800" dist="50800" dir="246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Arial" charset="0"/>
              </a:rPr>
              <a:t>Lets heat things up …</a:t>
            </a:r>
          </a:p>
        </p:txBody>
      </p:sp>
      <p:sp>
        <p:nvSpPr>
          <p:cNvPr id="919" name="Text Box 3522"/>
          <p:cNvSpPr txBox="1">
            <a:spLocks noChangeArrowheads="1"/>
          </p:cNvSpPr>
          <p:nvPr/>
        </p:nvSpPr>
        <p:spPr bwMode="auto">
          <a:xfrm>
            <a:off x="719406" y="5988050"/>
            <a:ext cx="23934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Arial" charset="0"/>
              </a:rPr>
              <a:t>D</a:t>
            </a: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E (energy transferred) = 0</a:t>
            </a:r>
          </a:p>
        </p:txBody>
      </p:sp>
      <p:sp>
        <p:nvSpPr>
          <p:cNvPr id="916" name="TextBox 2"/>
          <p:cNvSpPr txBox="1">
            <a:spLocks noChangeArrowheads="1"/>
          </p:cNvSpPr>
          <p:nvPr/>
        </p:nvSpPr>
        <p:spPr bwMode="auto">
          <a:xfrm>
            <a:off x="5227109" y="5280819"/>
            <a:ext cx="113364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mobile material</a:t>
            </a:r>
          </a:p>
        </p:txBody>
      </p:sp>
      <p:sp>
        <p:nvSpPr>
          <p:cNvPr id="917" name="TextBox 2"/>
          <p:cNvSpPr txBox="1">
            <a:spLocks noChangeArrowheads="1"/>
          </p:cNvSpPr>
          <p:nvPr/>
        </p:nvSpPr>
        <p:spPr bwMode="auto">
          <a:xfrm>
            <a:off x="5023729" y="4385314"/>
            <a:ext cx="129394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E4A8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Signal from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E4A8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immobile material</a:t>
            </a:r>
          </a:p>
        </p:txBody>
      </p:sp>
      <p:sp>
        <p:nvSpPr>
          <p:cNvPr id="918" name="Line 3528"/>
          <p:cNvSpPr>
            <a:spLocks noChangeShapeType="1"/>
          </p:cNvSpPr>
          <p:nvPr/>
        </p:nvSpPr>
        <p:spPr bwMode="auto">
          <a:xfrm flipH="1">
            <a:off x="4842653" y="4801307"/>
            <a:ext cx="249269" cy="240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922" name="Line 3528"/>
          <p:cNvSpPr>
            <a:spLocks noChangeShapeType="1"/>
          </p:cNvSpPr>
          <p:nvPr/>
        </p:nvSpPr>
        <p:spPr bwMode="auto">
          <a:xfrm flipH="1">
            <a:off x="5054320" y="5554841"/>
            <a:ext cx="249269" cy="240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pic>
        <p:nvPicPr>
          <p:cNvPr id="924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9" r="11238"/>
          <a:stretch/>
        </p:blipFill>
        <p:spPr bwMode="auto">
          <a:xfrm>
            <a:off x="4222239" y="3183641"/>
            <a:ext cx="966505" cy="957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393" y="1974595"/>
            <a:ext cx="752375" cy="94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6" name="Text Box 3527"/>
          <p:cNvSpPr txBox="1">
            <a:spLocks noChangeArrowheads="1"/>
          </p:cNvSpPr>
          <p:nvPr/>
        </p:nvSpPr>
        <p:spPr bwMode="auto">
          <a:xfrm>
            <a:off x="6035443" y="2405063"/>
            <a:ext cx="1261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Detector 2,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Intensity(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sym typeface="Symbol" pitchFamily="18" charset="2"/>
              </a:rPr>
              <a:t></a:t>
            </a:r>
            <a:r>
              <a:rPr kumimoji="0" lang="en-GB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2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,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</a:rPr>
              <a:t>D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E)</a:t>
            </a:r>
            <a:endParaRPr kumimoji="0" lang="en-GB" altLang="en-US" sz="12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3753" y="4912720"/>
            <a:ext cx="4138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FFT</a:t>
            </a:r>
          </a:p>
        </p:txBody>
      </p:sp>
      <p:sp>
        <p:nvSpPr>
          <p:cNvPr id="932" name="Text Box 3522"/>
          <p:cNvSpPr txBox="1">
            <a:spLocks noChangeArrowheads="1"/>
          </p:cNvSpPr>
          <p:nvPr/>
        </p:nvSpPr>
        <p:spPr bwMode="auto">
          <a:xfrm>
            <a:off x="-6350" y="6481095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itchFamily="34" charset="0"/>
                <a:ea typeface="+mn-ea"/>
                <a:cs typeface="Arial" charset="0"/>
              </a:rPr>
              <a:t>neutron instruments can see motions that occur on the pico-second to </a:t>
            </a:r>
            <a:r>
              <a:rPr kumimoji="0" lang="en-GB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itchFamily="34" charset="0"/>
                <a:ea typeface="+mn-ea"/>
                <a:cs typeface="Arial" charset="0"/>
              </a:rPr>
              <a:t>nano</a:t>
            </a: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itchFamily="34" charset="0"/>
                <a:ea typeface="+mn-ea"/>
                <a:cs typeface="Arial" charset="0"/>
              </a:rPr>
              <a:t>-second time scale</a:t>
            </a:r>
          </a:p>
        </p:txBody>
      </p:sp>
      <p:graphicFrame>
        <p:nvGraphicFramePr>
          <p:cNvPr id="933" name="Chart 40"/>
          <p:cNvGraphicFramePr>
            <a:graphicFrameLocks/>
          </p:cNvGraphicFramePr>
          <p:nvPr/>
        </p:nvGraphicFramePr>
        <p:xfrm>
          <a:off x="3117850" y="31940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extLst>
      <p:ext uri="{BB962C8B-B14F-4D97-AF65-F5344CB8AC3E}">
        <p14:creationId xmlns:p14="http://schemas.microsoft.com/office/powerpoint/2010/main" val="396177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71"/>
    </mc:Choice>
    <mc:Fallback xmlns="">
      <p:transition spd="slow" advTm="3087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1" r="7460" b="31339"/>
          <a:stretch>
            <a:fillRect/>
          </a:stretch>
        </p:blipFill>
        <p:spPr bwMode="auto">
          <a:xfrm>
            <a:off x="5422328" y="4859867"/>
            <a:ext cx="988569" cy="33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060700" y="3143250"/>
            <a:ext cx="4673600" cy="3152576"/>
            <a:chOff x="3060700" y="3143250"/>
            <a:chExt cx="4673600" cy="3152576"/>
          </a:xfrm>
        </p:grpSpPr>
        <p:graphicFrame>
          <p:nvGraphicFramePr>
            <p:cNvPr id="56352" name="Chart 3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47883804"/>
                </p:ext>
              </p:extLst>
            </p:nvPr>
          </p:nvGraphicFramePr>
          <p:xfrm>
            <a:off x="3060700" y="3143250"/>
            <a:ext cx="4673600" cy="284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5472" name="Chart" r:id="rId5" imgW="4676037" imgH="2840982" progId="Excel.Chart.8">
                    <p:embed/>
                  </p:oleObj>
                </mc:Choice>
                <mc:Fallback>
                  <p:oleObj name="Chart" r:id="rId5" imgW="4676037" imgH="2840982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0700" y="3143250"/>
                          <a:ext cx="4673600" cy="284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2"/>
            <p:cNvGrpSpPr/>
            <p:nvPr/>
          </p:nvGrpSpPr>
          <p:grpSpPr>
            <a:xfrm>
              <a:off x="3356887" y="3443288"/>
              <a:ext cx="2891513" cy="2852538"/>
              <a:chOff x="3356887" y="3443288"/>
              <a:chExt cx="2891513" cy="2852538"/>
            </a:xfrm>
          </p:grpSpPr>
          <p:grpSp>
            <p:nvGrpSpPr>
              <p:cNvPr id="56322" name="Group 5"/>
              <p:cNvGrpSpPr>
                <a:grpSpLocks/>
              </p:cNvGrpSpPr>
              <p:nvPr/>
            </p:nvGrpSpPr>
            <p:grpSpPr bwMode="auto">
              <a:xfrm>
                <a:off x="4183063" y="3443288"/>
                <a:ext cx="2065337" cy="2517775"/>
                <a:chOff x="7596336" y="2916654"/>
                <a:chExt cx="2066651" cy="2743200"/>
              </a:xfrm>
            </p:grpSpPr>
            <p:graphicFrame>
              <p:nvGraphicFramePr>
                <p:cNvPr id="57234" name="Chart 40"/>
                <p:cNvGraphicFramePr>
                  <a:graphicFrameLocks/>
                </p:cNvGraphicFramePr>
                <p:nvPr/>
              </p:nvGraphicFramePr>
              <p:xfrm>
                <a:off x="7545536" y="2861279"/>
                <a:ext cx="2168251" cy="28539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35473" name="Chart" r:id="rId7" imgW="2164268" imgH="2615411" progId="Excel.Chart.8">
                        <p:embed/>
                      </p:oleObj>
                    </mc:Choice>
                    <mc:Fallback>
                      <p:oleObj name="Chart" r:id="rId7" imgW="2164268" imgH="2615411" progId="Excel.Chart.8">
                        <p:embed/>
                        <p:pic>
                          <p:nvPicPr>
                            <p:cNvPr id="0" name=""/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545536" y="2861279"/>
                              <a:ext cx="2168251" cy="285395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" name="Rectangle 3"/>
                <p:cNvSpPr/>
                <p:nvPr/>
              </p:nvSpPr>
              <p:spPr>
                <a:xfrm>
                  <a:off x="7831435" y="4219068"/>
                  <a:ext cx="142966" cy="13992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sp>
            <p:nvSpPr>
              <p:cNvPr id="35" name="Text Box 3522"/>
              <p:cNvSpPr txBox="1">
                <a:spLocks noChangeArrowheads="1"/>
              </p:cNvSpPr>
              <p:nvPr/>
            </p:nvSpPr>
            <p:spPr bwMode="auto">
              <a:xfrm>
                <a:off x="3356887" y="4615792"/>
                <a:ext cx="369332" cy="13218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vert270" wrap="none">
                <a:spAutoFit/>
              </a:bodyPr>
              <a:lstStyle/>
              <a:p>
                <a:pPr>
                  <a:defRPr/>
                </a:pPr>
                <a:r>
                  <a:rPr lang="en-GB" sz="1200" dirty="0">
                    <a:solidFill>
                      <a:srgbClr val="000000"/>
                    </a:solidFill>
                    <a:cs typeface="+mn-cs"/>
                  </a:rPr>
                  <a:t>Detected Intensity</a:t>
                </a:r>
              </a:p>
            </p:txBody>
          </p:sp>
          <p:sp>
            <p:nvSpPr>
              <p:cNvPr id="56350" name="Line 1907"/>
              <p:cNvSpPr>
                <a:spLocks noChangeShapeType="1"/>
              </p:cNvSpPr>
              <p:nvPr/>
            </p:nvSpPr>
            <p:spPr bwMode="auto">
              <a:xfrm>
                <a:off x="3776663" y="4540250"/>
                <a:ext cx="0" cy="135731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353" name="Line 1908"/>
              <p:cNvSpPr>
                <a:spLocks noChangeShapeType="1"/>
              </p:cNvSpPr>
              <p:nvPr/>
            </p:nvSpPr>
            <p:spPr bwMode="auto">
              <a:xfrm>
                <a:off x="3776663" y="5910263"/>
                <a:ext cx="216535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0" name="Text Box 3522"/>
              <p:cNvSpPr txBox="1">
                <a:spLocks noChangeArrowheads="1"/>
              </p:cNvSpPr>
              <p:nvPr/>
            </p:nvSpPr>
            <p:spPr bwMode="auto">
              <a:xfrm>
                <a:off x="5603416" y="5988049"/>
                <a:ext cx="45236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GB" altLang="en-US" sz="1400" dirty="0">
                    <a:solidFill>
                      <a:srgbClr val="000000"/>
                    </a:solidFill>
                    <a:latin typeface="Symbol" pitchFamily="18" charset="2"/>
                  </a:rPr>
                  <a:t>D</a:t>
                </a:r>
                <a:r>
                  <a:rPr lang="en-GB" altLang="en-US" sz="1400" dirty="0">
                    <a:solidFill>
                      <a:srgbClr val="000000"/>
                    </a:solidFill>
                    <a:latin typeface="Tahoma" pitchFamily="34" charset="0"/>
                  </a:rPr>
                  <a:t>E </a:t>
                </a:r>
              </a:p>
            </p:txBody>
          </p:sp>
        </p:grpSp>
        <p:cxnSp>
          <p:nvCxnSpPr>
            <p:cNvPr id="56354" name="Straight Connector 2826"/>
            <p:cNvCxnSpPr>
              <a:cxnSpLocks noChangeShapeType="1"/>
            </p:cNvCxnSpPr>
            <p:nvPr/>
          </p:nvCxnSpPr>
          <p:spPr bwMode="auto">
            <a:xfrm flipV="1">
              <a:off x="4770438" y="4743450"/>
              <a:ext cx="0" cy="1165225"/>
            </a:xfrm>
            <a:prstGeom prst="line">
              <a:avLst/>
            </a:prstGeom>
            <a:noFill/>
            <a:ln w="127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6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7212727"/>
              </p:ext>
            </p:extLst>
          </p:nvPr>
        </p:nvGraphicFramePr>
        <p:xfrm>
          <a:off x="3060700" y="4419600"/>
          <a:ext cx="4673600" cy="155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474" name="Chart" r:id="rId9" imgW="4676037" imgH="1560711" progId="Excel.Chart.8">
                  <p:embed/>
                </p:oleObj>
              </mc:Choice>
              <mc:Fallback>
                <p:oleObj name="Chart" r:id="rId9" imgW="4676037" imgH="1560711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700" y="4419600"/>
                        <a:ext cx="4673600" cy="155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3" name="Text Box 9"/>
          <p:cNvSpPr txBox="1">
            <a:spLocks noChangeArrowheads="1"/>
          </p:cNvSpPr>
          <p:nvPr/>
        </p:nvSpPr>
        <p:spPr bwMode="auto">
          <a:xfrm>
            <a:off x="465138" y="3443288"/>
            <a:ext cx="180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1800">
                <a:solidFill>
                  <a:srgbClr val="000000"/>
                </a:solidFill>
                <a:latin typeface="Tahoma" pitchFamily="34" charset="0"/>
              </a:rPr>
              <a:t>Neutron Source</a:t>
            </a:r>
          </a:p>
        </p:txBody>
      </p:sp>
      <p:sp>
        <p:nvSpPr>
          <p:cNvPr id="56324" name="Line 11"/>
          <p:cNvSpPr>
            <a:spLocks noChangeShapeType="1"/>
          </p:cNvSpPr>
          <p:nvPr/>
        </p:nvSpPr>
        <p:spPr bwMode="auto">
          <a:xfrm>
            <a:off x="2409825" y="3662363"/>
            <a:ext cx="1582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325" name="Line 3528"/>
          <p:cNvSpPr>
            <a:spLocks noChangeShapeType="1"/>
          </p:cNvSpPr>
          <p:nvPr/>
        </p:nvSpPr>
        <p:spPr bwMode="auto">
          <a:xfrm flipV="1">
            <a:off x="5246688" y="2681288"/>
            <a:ext cx="66992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327" name="Line 3528"/>
          <p:cNvSpPr>
            <a:spLocks noChangeShapeType="1"/>
          </p:cNvSpPr>
          <p:nvPr/>
        </p:nvSpPr>
        <p:spPr bwMode="auto">
          <a:xfrm flipV="1">
            <a:off x="4895850" y="2278063"/>
            <a:ext cx="36513" cy="958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330" name="Line 11"/>
          <p:cNvSpPr>
            <a:spLocks noChangeShapeType="1"/>
          </p:cNvSpPr>
          <p:nvPr/>
        </p:nvSpPr>
        <p:spPr bwMode="auto">
          <a:xfrm>
            <a:off x="5397500" y="3627438"/>
            <a:ext cx="1582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331" name="Text Box 4"/>
          <p:cNvSpPr txBox="1">
            <a:spLocks noChangeArrowheads="1"/>
          </p:cNvSpPr>
          <p:nvPr/>
        </p:nvSpPr>
        <p:spPr bwMode="auto">
          <a:xfrm>
            <a:off x="928688" y="4470400"/>
            <a:ext cx="128587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40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40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6332" name="Line 1907"/>
          <p:cNvSpPr>
            <a:spLocks noChangeShapeType="1"/>
          </p:cNvSpPr>
          <p:nvPr/>
        </p:nvSpPr>
        <p:spPr bwMode="auto">
          <a:xfrm>
            <a:off x="906463" y="4541838"/>
            <a:ext cx="0" cy="13573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333" name="Line 1908"/>
          <p:cNvSpPr>
            <a:spLocks noChangeShapeType="1"/>
          </p:cNvSpPr>
          <p:nvPr/>
        </p:nvSpPr>
        <p:spPr bwMode="auto">
          <a:xfrm>
            <a:off x="906463" y="5913438"/>
            <a:ext cx="21653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" name="Text Box 3522"/>
          <p:cNvSpPr txBox="1">
            <a:spLocks noChangeArrowheads="1"/>
          </p:cNvSpPr>
          <p:nvPr/>
        </p:nvSpPr>
        <p:spPr bwMode="auto">
          <a:xfrm>
            <a:off x="500034" y="4600758"/>
            <a:ext cx="369332" cy="132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rgbClr val="000000"/>
                </a:solidFill>
                <a:cs typeface="+mn-cs"/>
              </a:rPr>
              <a:t>Detected Intensity</a:t>
            </a:r>
          </a:p>
        </p:txBody>
      </p:sp>
      <p:cxnSp>
        <p:nvCxnSpPr>
          <p:cNvPr id="56336" name="Straight Connector 2826"/>
          <p:cNvCxnSpPr>
            <a:cxnSpLocks noChangeShapeType="1"/>
          </p:cNvCxnSpPr>
          <p:nvPr/>
        </p:nvCxnSpPr>
        <p:spPr bwMode="auto">
          <a:xfrm flipV="1">
            <a:off x="1946275" y="5516563"/>
            <a:ext cx="0" cy="400050"/>
          </a:xfrm>
          <a:prstGeom prst="line">
            <a:avLst/>
          </a:prstGeom>
          <a:noFill/>
          <a:ln w="38100" algn="ctr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37" name="Text Box 9"/>
          <p:cNvSpPr txBox="1">
            <a:spLocks noChangeArrowheads="1"/>
          </p:cNvSpPr>
          <p:nvPr/>
        </p:nvSpPr>
        <p:spPr bwMode="auto">
          <a:xfrm>
            <a:off x="928688" y="4179888"/>
            <a:ext cx="20621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1200">
                <a:solidFill>
                  <a:srgbClr val="000000"/>
                </a:solidFill>
                <a:latin typeface="Tahoma" pitchFamily="34" charset="0"/>
              </a:rPr>
              <a:t>E</a:t>
            </a:r>
            <a:r>
              <a:rPr lang="en-GB" altLang="en-US" sz="1200" baseline="-25000">
                <a:solidFill>
                  <a:srgbClr val="000000"/>
                </a:solidFill>
                <a:latin typeface="Tahoma" pitchFamily="34" charset="0"/>
              </a:rPr>
              <a:t>i</a:t>
            </a:r>
            <a:r>
              <a:rPr lang="en-GB" altLang="en-US" sz="1200">
                <a:solidFill>
                  <a:srgbClr val="000000"/>
                </a:solidFill>
                <a:latin typeface="Tahoma" pitchFamily="34" charset="0"/>
              </a:rPr>
              <a:t> = E</a:t>
            </a:r>
            <a:r>
              <a:rPr lang="en-GB" altLang="en-US" sz="1200" baseline="-25000">
                <a:solidFill>
                  <a:srgbClr val="000000"/>
                </a:solidFill>
                <a:latin typeface="Tahoma" pitchFamily="34" charset="0"/>
              </a:rPr>
              <a:t>s : </a:t>
            </a:r>
            <a:r>
              <a:rPr lang="en-GB" altLang="en-US" sz="1200">
                <a:solidFill>
                  <a:srgbClr val="000000"/>
                </a:solidFill>
                <a:latin typeface="Tahoma" pitchFamily="34" charset="0"/>
              </a:rPr>
              <a:t>elastic scattering</a:t>
            </a:r>
            <a:endParaRPr lang="en-GB" altLang="en-US" sz="1200" baseline="-25000">
              <a:solidFill>
                <a:srgbClr val="000000"/>
              </a:solidFill>
              <a:latin typeface="Tahoma" pitchFamily="34" charset="0"/>
            </a:endParaRPr>
          </a:p>
        </p:txBody>
      </p:sp>
      <p:cxnSp>
        <p:nvCxnSpPr>
          <p:cNvPr id="56338" name="Straight Connector 2826"/>
          <p:cNvCxnSpPr>
            <a:cxnSpLocks noChangeShapeType="1"/>
          </p:cNvCxnSpPr>
          <p:nvPr/>
        </p:nvCxnSpPr>
        <p:spPr bwMode="auto">
          <a:xfrm flipV="1">
            <a:off x="1946275" y="5126038"/>
            <a:ext cx="0" cy="400050"/>
          </a:xfrm>
          <a:prstGeom prst="line">
            <a:avLst/>
          </a:prstGeom>
          <a:noFill/>
          <a:ln w="38100" algn="ctr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39" name="Straight Connector 2826"/>
          <p:cNvCxnSpPr>
            <a:cxnSpLocks noChangeShapeType="1"/>
          </p:cNvCxnSpPr>
          <p:nvPr/>
        </p:nvCxnSpPr>
        <p:spPr bwMode="auto">
          <a:xfrm flipV="1">
            <a:off x="1946275" y="4733925"/>
            <a:ext cx="0" cy="400050"/>
          </a:xfrm>
          <a:prstGeom prst="line">
            <a:avLst/>
          </a:prstGeom>
          <a:noFill/>
          <a:ln w="38100" algn="ctr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2484438" y="3443288"/>
            <a:ext cx="44450" cy="417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6341" name="TextBox 2"/>
          <p:cNvSpPr txBox="1">
            <a:spLocks noChangeArrowheads="1"/>
          </p:cNvSpPr>
          <p:nvPr/>
        </p:nvSpPr>
        <p:spPr bwMode="auto">
          <a:xfrm>
            <a:off x="1325563" y="2825750"/>
            <a:ext cx="11811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100"/>
              <a:t>velocity selector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206625" y="3103563"/>
            <a:ext cx="200025" cy="265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43" name="Text Box 13"/>
          <p:cNvSpPr txBox="1">
            <a:spLocks noChangeArrowheads="1"/>
          </p:cNvSpPr>
          <p:nvPr/>
        </p:nvSpPr>
        <p:spPr bwMode="auto">
          <a:xfrm>
            <a:off x="2932113" y="3167063"/>
            <a:ext cx="754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Tahoma" pitchFamily="34" charset="0"/>
              </a:rPr>
              <a:t> E</a:t>
            </a:r>
            <a:r>
              <a:rPr lang="en-GB" altLang="en-US" sz="1400" baseline="-25000">
                <a:solidFill>
                  <a:srgbClr val="000000"/>
                </a:solidFill>
                <a:latin typeface="Tahoma" pitchFamily="34" charset="0"/>
              </a:rPr>
              <a:t>incident</a:t>
            </a:r>
          </a:p>
        </p:txBody>
      </p:sp>
      <p:sp>
        <p:nvSpPr>
          <p:cNvPr id="56344" name="Text Box 13"/>
          <p:cNvSpPr txBox="1">
            <a:spLocks noChangeArrowheads="1"/>
          </p:cNvSpPr>
          <p:nvPr/>
        </p:nvSpPr>
        <p:spPr bwMode="auto">
          <a:xfrm>
            <a:off x="4967288" y="2278063"/>
            <a:ext cx="768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Tahoma" pitchFamily="34" charset="0"/>
              </a:rPr>
              <a:t>E</a:t>
            </a:r>
            <a:r>
              <a:rPr lang="en-GB" altLang="en-US" sz="1400" baseline="-25000">
                <a:solidFill>
                  <a:srgbClr val="000000"/>
                </a:solidFill>
                <a:latin typeface="Tahoma" pitchFamily="34" charset="0"/>
              </a:rPr>
              <a:t>scattered</a:t>
            </a:r>
          </a:p>
        </p:txBody>
      </p:sp>
      <p:sp>
        <p:nvSpPr>
          <p:cNvPr id="56345" name="TextBox 30"/>
          <p:cNvSpPr txBox="1">
            <a:spLocks noChangeArrowheads="1"/>
          </p:cNvSpPr>
          <p:nvPr/>
        </p:nvSpPr>
        <p:spPr bwMode="auto">
          <a:xfrm>
            <a:off x="2843213" y="3811588"/>
            <a:ext cx="9318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100"/>
              <a:t>distance, L</a:t>
            </a:r>
            <a:r>
              <a:rPr lang="en-GB" altLang="en-US" sz="1100" baseline="-25000"/>
              <a:t>1</a:t>
            </a:r>
          </a:p>
        </p:txBody>
      </p:sp>
      <p:sp>
        <p:nvSpPr>
          <p:cNvPr id="56346" name="TextBox 31"/>
          <p:cNvSpPr txBox="1">
            <a:spLocks noChangeArrowheads="1"/>
          </p:cNvSpPr>
          <p:nvPr/>
        </p:nvSpPr>
        <p:spPr bwMode="auto">
          <a:xfrm>
            <a:off x="5618163" y="2955925"/>
            <a:ext cx="9318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100"/>
              <a:t>distance, L</a:t>
            </a:r>
            <a:r>
              <a:rPr lang="en-GB" altLang="en-US" sz="1100" baseline="-25000"/>
              <a:t>2</a:t>
            </a:r>
          </a:p>
        </p:txBody>
      </p:sp>
      <p:sp>
        <p:nvSpPr>
          <p:cNvPr id="56347" name="Text Box 3530"/>
          <p:cNvSpPr txBox="1">
            <a:spLocks noChangeArrowheads="1"/>
          </p:cNvSpPr>
          <p:nvPr/>
        </p:nvSpPr>
        <p:spPr bwMode="auto">
          <a:xfrm>
            <a:off x="5397500" y="3167063"/>
            <a:ext cx="381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rgbClr val="000000"/>
                </a:solidFill>
                <a:latin typeface="Symbol" pitchFamily="18" charset="2"/>
              </a:rPr>
              <a:t>q</a:t>
            </a:r>
            <a:r>
              <a:rPr lang="en-GB" altLang="en-US" sz="1800" baseline="-25000">
                <a:solidFill>
                  <a:srgbClr val="000000"/>
                </a:solidFill>
                <a:latin typeface="Symbol" pitchFamily="18" charset="2"/>
              </a:rPr>
              <a:t>2</a:t>
            </a:r>
          </a:p>
        </p:txBody>
      </p:sp>
      <p:sp>
        <p:nvSpPr>
          <p:cNvPr id="56348" name="Text Box 3530"/>
          <p:cNvSpPr txBox="1">
            <a:spLocks noChangeArrowheads="1"/>
          </p:cNvSpPr>
          <p:nvPr/>
        </p:nvSpPr>
        <p:spPr bwMode="auto">
          <a:xfrm>
            <a:off x="4997450" y="2825750"/>
            <a:ext cx="382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  <a:latin typeface="Symbol" pitchFamily="18" charset="2"/>
              </a:rPr>
              <a:t>q</a:t>
            </a:r>
            <a:r>
              <a:rPr lang="en-GB" altLang="en-US" sz="1800" baseline="-25000" dirty="0">
                <a:solidFill>
                  <a:srgbClr val="000000"/>
                </a:solidFill>
                <a:latin typeface="Symbol" pitchFamily="18" charset="2"/>
              </a:rPr>
              <a:t>1</a:t>
            </a:r>
          </a:p>
        </p:txBody>
      </p:sp>
      <p:sp>
        <p:nvSpPr>
          <p:cNvPr id="43" name="Right Arrow 42"/>
          <p:cNvSpPr/>
          <p:nvPr/>
        </p:nvSpPr>
        <p:spPr>
          <a:xfrm>
            <a:off x="5916613" y="4935575"/>
            <a:ext cx="431800" cy="2159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6363" name="Line 812"/>
          <p:cNvSpPr>
            <a:spLocks noChangeShapeType="1"/>
          </p:cNvSpPr>
          <p:nvPr/>
        </p:nvSpPr>
        <p:spPr bwMode="auto">
          <a:xfrm>
            <a:off x="6759486" y="5206982"/>
            <a:ext cx="10480" cy="14655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364" name="Line 813"/>
          <p:cNvSpPr>
            <a:spLocks noChangeShapeType="1"/>
          </p:cNvSpPr>
          <p:nvPr/>
        </p:nvSpPr>
        <p:spPr bwMode="auto">
          <a:xfrm>
            <a:off x="6769966" y="5221638"/>
            <a:ext cx="9171" cy="1352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365" name="Line 814"/>
          <p:cNvSpPr>
            <a:spLocks noChangeShapeType="1"/>
          </p:cNvSpPr>
          <p:nvPr/>
        </p:nvSpPr>
        <p:spPr bwMode="auto">
          <a:xfrm>
            <a:off x="6779137" y="5235165"/>
            <a:ext cx="11791" cy="124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366" name="Line 815"/>
          <p:cNvSpPr>
            <a:spLocks noChangeShapeType="1"/>
          </p:cNvSpPr>
          <p:nvPr/>
        </p:nvSpPr>
        <p:spPr bwMode="auto">
          <a:xfrm>
            <a:off x="6790927" y="5247565"/>
            <a:ext cx="9171" cy="124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367" name="Line 816"/>
          <p:cNvSpPr>
            <a:spLocks noChangeShapeType="1"/>
          </p:cNvSpPr>
          <p:nvPr/>
        </p:nvSpPr>
        <p:spPr bwMode="auto">
          <a:xfrm>
            <a:off x="6800098" y="5259965"/>
            <a:ext cx="11791" cy="11273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368" name="Line 817"/>
          <p:cNvSpPr>
            <a:spLocks noChangeShapeType="1"/>
          </p:cNvSpPr>
          <p:nvPr/>
        </p:nvSpPr>
        <p:spPr bwMode="auto">
          <a:xfrm>
            <a:off x="6811888" y="5271238"/>
            <a:ext cx="10480" cy="9019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369" name="Line 818"/>
          <p:cNvSpPr>
            <a:spLocks noChangeShapeType="1"/>
          </p:cNvSpPr>
          <p:nvPr/>
        </p:nvSpPr>
        <p:spPr bwMode="auto">
          <a:xfrm>
            <a:off x="6822369" y="5280256"/>
            <a:ext cx="9171" cy="7891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370" name="Line 819"/>
          <p:cNvSpPr>
            <a:spLocks noChangeShapeType="1"/>
          </p:cNvSpPr>
          <p:nvPr/>
        </p:nvSpPr>
        <p:spPr bwMode="auto">
          <a:xfrm>
            <a:off x="6831539" y="5288147"/>
            <a:ext cx="11791" cy="9019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371" name="Line 820"/>
          <p:cNvSpPr>
            <a:spLocks noChangeShapeType="1"/>
          </p:cNvSpPr>
          <p:nvPr/>
        </p:nvSpPr>
        <p:spPr bwMode="auto">
          <a:xfrm>
            <a:off x="6843329" y="5297166"/>
            <a:ext cx="9171" cy="6764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372" name="Line 821"/>
          <p:cNvSpPr>
            <a:spLocks noChangeShapeType="1"/>
          </p:cNvSpPr>
          <p:nvPr/>
        </p:nvSpPr>
        <p:spPr bwMode="auto">
          <a:xfrm>
            <a:off x="6852500" y="5303929"/>
            <a:ext cx="10480" cy="6764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373" name="Line 822"/>
          <p:cNvSpPr>
            <a:spLocks noChangeShapeType="1"/>
          </p:cNvSpPr>
          <p:nvPr/>
        </p:nvSpPr>
        <p:spPr bwMode="auto">
          <a:xfrm>
            <a:off x="6862980" y="5310693"/>
            <a:ext cx="10480" cy="7891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374" name="Line 823"/>
          <p:cNvSpPr>
            <a:spLocks noChangeShapeType="1"/>
          </p:cNvSpPr>
          <p:nvPr/>
        </p:nvSpPr>
        <p:spPr bwMode="auto">
          <a:xfrm>
            <a:off x="6873461" y="5318584"/>
            <a:ext cx="11791" cy="4509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375" name="Line 824"/>
          <p:cNvSpPr>
            <a:spLocks noChangeShapeType="1"/>
          </p:cNvSpPr>
          <p:nvPr/>
        </p:nvSpPr>
        <p:spPr bwMode="auto">
          <a:xfrm>
            <a:off x="6885252" y="5323093"/>
            <a:ext cx="9171" cy="6764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376" name="Line 825"/>
          <p:cNvSpPr>
            <a:spLocks noChangeShapeType="1"/>
          </p:cNvSpPr>
          <p:nvPr/>
        </p:nvSpPr>
        <p:spPr bwMode="auto">
          <a:xfrm>
            <a:off x="6894421" y="5329857"/>
            <a:ext cx="11791" cy="563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377" name="Line 826"/>
          <p:cNvSpPr>
            <a:spLocks noChangeShapeType="1"/>
          </p:cNvSpPr>
          <p:nvPr/>
        </p:nvSpPr>
        <p:spPr bwMode="auto">
          <a:xfrm>
            <a:off x="6906212" y="5335494"/>
            <a:ext cx="9171" cy="563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378" name="Line 827"/>
          <p:cNvSpPr>
            <a:spLocks noChangeShapeType="1"/>
          </p:cNvSpPr>
          <p:nvPr/>
        </p:nvSpPr>
        <p:spPr bwMode="auto">
          <a:xfrm>
            <a:off x="6915382" y="5341130"/>
            <a:ext cx="10480" cy="4509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379" name="Line 828"/>
          <p:cNvSpPr>
            <a:spLocks noChangeShapeType="1"/>
          </p:cNvSpPr>
          <p:nvPr/>
        </p:nvSpPr>
        <p:spPr bwMode="auto">
          <a:xfrm>
            <a:off x="6925863" y="5345639"/>
            <a:ext cx="10480" cy="4509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380" name="Line 829"/>
          <p:cNvSpPr>
            <a:spLocks noChangeShapeType="1"/>
          </p:cNvSpPr>
          <p:nvPr/>
        </p:nvSpPr>
        <p:spPr bwMode="auto">
          <a:xfrm>
            <a:off x="6936343" y="5350148"/>
            <a:ext cx="10480" cy="563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381" name="Line 830"/>
          <p:cNvSpPr>
            <a:spLocks noChangeShapeType="1"/>
          </p:cNvSpPr>
          <p:nvPr/>
        </p:nvSpPr>
        <p:spPr bwMode="auto">
          <a:xfrm>
            <a:off x="6946824" y="5355785"/>
            <a:ext cx="10480" cy="563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382" name="Line 831"/>
          <p:cNvSpPr>
            <a:spLocks noChangeShapeType="1"/>
          </p:cNvSpPr>
          <p:nvPr/>
        </p:nvSpPr>
        <p:spPr bwMode="auto">
          <a:xfrm>
            <a:off x="6957304" y="5361421"/>
            <a:ext cx="10480" cy="3382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383" name="Line 832"/>
          <p:cNvSpPr>
            <a:spLocks noChangeShapeType="1"/>
          </p:cNvSpPr>
          <p:nvPr/>
        </p:nvSpPr>
        <p:spPr bwMode="auto">
          <a:xfrm>
            <a:off x="6967784" y="5364803"/>
            <a:ext cx="10480" cy="563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384" name="Line 833"/>
          <p:cNvSpPr>
            <a:spLocks noChangeShapeType="1"/>
          </p:cNvSpPr>
          <p:nvPr/>
        </p:nvSpPr>
        <p:spPr bwMode="auto">
          <a:xfrm>
            <a:off x="6978265" y="5370440"/>
            <a:ext cx="10480" cy="4509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385" name="Line 834"/>
          <p:cNvSpPr>
            <a:spLocks noChangeShapeType="1"/>
          </p:cNvSpPr>
          <p:nvPr/>
        </p:nvSpPr>
        <p:spPr bwMode="auto">
          <a:xfrm>
            <a:off x="6988745" y="5374949"/>
            <a:ext cx="10480" cy="2254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386" name="Line 835"/>
          <p:cNvSpPr>
            <a:spLocks noChangeShapeType="1"/>
          </p:cNvSpPr>
          <p:nvPr/>
        </p:nvSpPr>
        <p:spPr bwMode="auto">
          <a:xfrm>
            <a:off x="6999225" y="5377203"/>
            <a:ext cx="10480" cy="563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387" name="Line 836"/>
          <p:cNvSpPr>
            <a:spLocks noChangeShapeType="1"/>
          </p:cNvSpPr>
          <p:nvPr/>
        </p:nvSpPr>
        <p:spPr bwMode="auto">
          <a:xfrm>
            <a:off x="7009706" y="5382839"/>
            <a:ext cx="10480" cy="3382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388" name="Line 837"/>
          <p:cNvSpPr>
            <a:spLocks noChangeShapeType="1"/>
          </p:cNvSpPr>
          <p:nvPr/>
        </p:nvSpPr>
        <p:spPr bwMode="auto">
          <a:xfrm>
            <a:off x="7020187" y="5386222"/>
            <a:ext cx="10480" cy="3382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389" name="Line 838"/>
          <p:cNvSpPr>
            <a:spLocks noChangeShapeType="1"/>
          </p:cNvSpPr>
          <p:nvPr/>
        </p:nvSpPr>
        <p:spPr bwMode="auto">
          <a:xfrm>
            <a:off x="7030667" y="5389604"/>
            <a:ext cx="10480" cy="3382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390" name="Line 839"/>
          <p:cNvSpPr>
            <a:spLocks noChangeShapeType="1"/>
          </p:cNvSpPr>
          <p:nvPr/>
        </p:nvSpPr>
        <p:spPr bwMode="auto">
          <a:xfrm>
            <a:off x="7041147" y="5392985"/>
            <a:ext cx="10480" cy="2254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391" name="Line 840"/>
          <p:cNvSpPr>
            <a:spLocks noChangeShapeType="1"/>
          </p:cNvSpPr>
          <p:nvPr/>
        </p:nvSpPr>
        <p:spPr bwMode="auto">
          <a:xfrm>
            <a:off x="7051628" y="5395240"/>
            <a:ext cx="10480" cy="3382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392" name="Line 841"/>
          <p:cNvSpPr>
            <a:spLocks noChangeShapeType="1"/>
          </p:cNvSpPr>
          <p:nvPr/>
        </p:nvSpPr>
        <p:spPr bwMode="auto">
          <a:xfrm>
            <a:off x="7062108" y="5398621"/>
            <a:ext cx="10480" cy="4509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393" name="Line 842"/>
          <p:cNvSpPr>
            <a:spLocks noChangeShapeType="1"/>
          </p:cNvSpPr>
          <p:nvPr/>
        </p:nvSpPr>
        <p:spPr bwMode="auto">
          <a:xfrm>
            <a:off x="7072588" y="5403131"/>
            <a:ext cx="10480" cy="2254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394" name="Line 843"/>
          <p:cNvSpPr>
            <a:spLocks noChangeShapeType="1"/>
          </p:cNvSpPr>
          <p:nvPr/>
        </p:nvSpPr>
        <p:spPr bwMode="auto">
          <a:xfrm>
            <a:off x="7083069" y="5405386"/>
            <a:ext cx="10480" cy="3382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395" name="Line 844"/>
          <p:cNvSpPr>
            <a:spLocks noChangeShapeType="1"/>
          </p:cNvSpPr>
          <p:nvPr/>
        </p:nvSpPr>
        <p:spPr bwMode="auto">
          <a:xfrm>
            <a:off x="7093549" y="5408768"/>
            <a:ext cx="10480" cy="3382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396" name="Line 845"/>
          <p:cNvSpPr>
            <a:spLocks noChangeShapeType="1"/>
          </p:cNvSpPr>
          <p:nvPr/>
        </p:nvSpPr>
        <p:spPr bwMode="auto">
          <a:xfrm>
            <a:off x="7104030" y="5412149"/>
            <a:ext cx="10480" cy="112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397" name="Line 846"/>
          <p:cNvSpPr>
            <a:spLocks noChangeShapeType="1"/>
          </p:cNvSpPr>
          <p:nvPr/>
        </p:nvSpPr>
        <p:spPr bwMode="auto">
          <a:xfrm>
            <a:off x="7114510" y="5413277"/>
            <a:ext cx="10480" cy="3382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398" name="Line 847"/>
          <p:cNvSpPr>
            <a:spLocks noChangeShapeType="1"/>
          </p:cNvSpPr>
          <p:nvPr/>
        </p:nvSpPr>
        <p:spPr bwMode="auto">
          <a:xfrm>
            <a:off x="7124991" y="5416659"/>
            <a:ext cx="10480" cy="3382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399" name="Line 848"/>
          <p:cNvSpPr>
            <a:spLocks noChangeShapeType="1"/>
          </p:cNvSpPr>
          <p:nvPr/>
        </p:nvSpPr>
        <p:spPr bwMode="auto">
          <a:xfrm>
            <a:off x="7135471" y="5420041"/>
            <a:ext cx="10480" cy="2254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00" name="Line 849"/>
          <p:cNvSpPr>
            <a:spLocks noChangeShapeType="1"/>
          </p:cNvSpPr>
          <p:nvPr/>
        </p:nvSpPr>
        <p:spPr bwMode="auto">
          <a:xfrm>
            <a:off x="7145951" y="5422295"/>
            <a:ext cx="9171" cy="112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01" name="Line 850"/>
          <p:cNvSpPr>
            <a:spLocks noChangeShapeType="1"/>
          </p:cNvSpPr>
          <p:nvPr/>
        </p:nvSpPr>
        <p:spPr bwMode="auto">
          <a:xfrm>
            <a:off x="7155122" y="5423422"/>
            <a:ext cx="11791" cy="3382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02" name="Line 851"/>
          <p:cNvSpPr>
            <a:spLocks noChangeShapeType="1"/>
          </p:cNvSpPr>
          <p:nvPr/>
        </p:nvSpPr>
        <p:spPr bwMode="auto">
          <a:xfrm>
            <a:off x="7166912" y="5426804"/>
            <a:ext cx="10480" cy="3382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03" name="Line 852"/>
          <p:cNvSpPr>
            <a:spLocks noChangeShapeType="1"/>
          </p:cNvSpPr>
          <p:nvPr/>
        </p:nvSpPr>
        <p:spPr bwMode="auto">
          <a:xfrm>
            <a:off x="7177392" y="5430186"/>
            <a:ext cx="10480" cy="2254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04" name="Line 853"/>
          <p:cNvSpPr>
            <a:spLocks noChangeShapeType="1"/>
          </p:cNvSpPr>
          <p:nvPr/>
        </p:nvSpPr>
        <p:spPr bwMode="auto">
          <a:xfrm>
            <a:off x="7187873" y="5432441"/>
            <a:ext cx="10480" cy="112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05" name="Line 854"/>
          <p:cNvSpPr>
            <a:spLocks noChangeShapeType="1"/>
          </p:cNvSpPr>
          <p:nvPr/>
        </p:nvSpPr>
        <p:spPr bwMode="auto">
          <a:xfrm>
            <a:off x="7198354" y="5433568"/>
            <a:ext cx="10480" cy="3382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06" name="Line 855"/>
          <p:cNvSpPr>
            <a:spLocks noChangeShapeType="1"/>
          </p:cNvSpPr>
          <p:nvPr/>
        </p:nvSpPr>
        <p:spPr bwMode="auto">
          <a:xfrm>
            <a:off x="7208834" y="5436949"/>
            <a:ext cx="9171" cy="2254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07" name="Line 856"/>
          <p:cNvSpPr>
            <a:spLocks noChangeShapeType="1"/>
          </p:cNvSpPr>
          <p:nvPr/>
        </p:nvSpPr>
        <p:spPr bwMode="auto">
          <a:xfrm>
            <a:off x="7218004" y="5439204"/>
            <a:ext cx="10480" cy="2254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08" name="Line 857"/>
          <p:cNvSpPr>
            <a:spLocks noChangeShapeType="1"/>
          </p:cNvSpPr>
          <p:nvPr/>
        </p:nvSpPr>
        <p:spPr bwMode="auto">
          <a:xfrm>
            <a:off x="7228484" y="5441459"/>
            <a:ext cx="11791" cy="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09" name="Line 858"/>
          <p:cNvSpPr>
            <a:spLocks noChangeShapeType="1"/>
          </p:cNvSpPr>
          <p:nvPr/>
        </p:nvSpPr>
        <p:spPr bwMode="auto">
          <a:xfrm>
            <a:off x="7240275" y="5441459"/>
            <a:ext cx="9171" cy="2254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10" name="Line 859"/>
          <p:cNvSpPr>
            <a:spLocks noChangeShapeType="1"/>
          </p:cNvSpPr>
          <p:nvPr/>
        </p:nvSpPr>
        <p:spPr bwMode="auto">
          <a:xfrm>
            <a:off x="7249446" y="5443714"/>
            <a:ext cx="11791" cy="2254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11" name="Line 860"/>
          <p:cNvSpPr>
            <a:spLocks noChangeShapeType="1"/>
          </p:cNvSpPr>
          <p:nvPr/>
        </p:nvSpPr>
        <p:spPr bwMode="auto">
          <a:xfrm>
            <a:off x="7261236" y="5445968"/>
            <a:ext cx="9171" cy="112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12" name="Line 861"/>
          <p:cNvSpPr>
            <a:spLocks noChangeShapeType="1"/>
          </p:cNvSpPr>
          <p:nvPr/>
        </p:nvSpPr>
        <p:spPr bwMode="auto">
          <a:xfrm>
            <a:off x="7270406" y="5447096"/>
            <a:ext cx="10480" cy="3382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13" name="Line 862"/>
          <p:cNvSpPr>
            <a:spLocks noChangeShapeType="1"/>
          </p:cNvSpPr>
          <p:nvPr/>
        </p:nvSpPr>
        <p:spPr bwMode="auto">
          <a:xfrm>
            <a:off x="7280887" y="5450477"/>
            <a:ext cx="10480" cy="112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14" name="Line 863"/>
          <p:cNvSpPr>
            <a:spLocks noChangeShapeType="1"/>
          </p:cNvSpPr>
          <p:nvPr/>
        </p:nvSpPr>
        <p:spPr bwMode="auto">
          <a:xfrm>
            <a:off x="7291367" y="5451605"/>
            <a:ext cx="11791" cy="112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15" name="Line 864"/>
          <p:cNvSpPr>
            <a:spLocks noChangeShapeType="1"/>
          </p:cNvSpPr>
          <p:nvPr/>
        </p:nvSpPr>
        <p:spPr bwMode="auto">
          <a:xfrm>
            <a:off x="7303158" y="5452731"/>
            <a:ext cx="10480" cy="2254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16" name="Line 865"/>
          <p:cNvSpPr>
            <a:spLocks noChangeShapeType="1"/>
          </p:cNvSpPr>
          <p:nvPr/>
        </p:nvSpPr>
        <p:spPr bwMode="auto">
          <a:xfrm>
            <a:off x="7313638" y="5454987"/>
            <a:ext cx="10480" cy="2254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17" name="Line 866"/>
          <p:cNvSpPr>
            <a:spLocks noChangeShapeType="1"/>
          </p:cNvSpPr>
          <p:nvPr/>
        </p:nvSpPr>
        <p:spPr bwMode="auto">
          <a:xfrm>
            <a:off x="7324118" y="5457241"/>
            <a:ext cx="9171" cy="112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18" name="Line 867"/>
          <p:cNvSpPr>
            <a:spLocks noChangeShapeType="1"/>
          </p:cNvSpPr>
          <p:nvPr/>
        </p:nvSpPr>
        <p:spPr bwMode="auto">
          <a:xfrm>
            <a:off x="7333289" y="5458368"/>
            <a:ext cx="10480" cy="112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19" name="Line 868"/>
          <p:cNvSpPr>
            <a:spLocks noChangeShapeType="1"/>
          </p:cNvSpPr>
          <p:nvPr/>
        </p:nvSpPr>
        <p:spPr bwMode="auto">
          <a:xfrm>
            <a:off x="7343769" y="5459495"/>
            <a:ext cx="10480" cy="112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20" name="Line 869"/>
          <p:cNvSpPr>
            <a:spLocks noChangeShapeType="1"/>
          </p:cNvSpPr>
          <p:nvPr/>
        </p:nvSpPr>
        <p:spPr bwMode="auto">
          <a:xfrm>
            <a:off x="7354250" y="5460623"/>
            <a:ext cx="10480" cy="2254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21" name="Line 870"/>
          <p:cNvSpPr>
            <a:spLocks noChangeShapeType="1"/>
          </p:cNvSpPr>
          <p:nvPr/>
        </p:nvSpPr>
        <p:spPr bwMode="auto">
          <a:xfrm>
            <a:off x="7364730" y="5462878"/>
            <a:ext cx="11791" cy="112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22" name="Line 871"/>
          <p:cNvSpPr>
            <a:spLocks noChangeShapeType="1"/>
          </p:cNvSpPr>
          <p:nvPr/>
        </p:nvSpPr>
        <p:spPr bwMode="auto">
          <a:xfrm>
            <a:off x="7376521" y="5464004"/>
            <a:ext cx="9171" cy="112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23" name="Line 872"/>
          <p:cNvSpPr>
            <a:spLocks noChangeShapeType="1"/>
          </p:cNvSpPr>
          <p:nvPr/>
        </p:nvSpPr>
        <p:spPr bwMode="auto">
          <a:xfrm>
            <a:off x="7385691" y="5465132"/>
            <a:ext cx="10480" cy="112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24" name="Line 873"/>
          <p:cNvSpPr>
            <a:spLocks noChangeShapeType="1"/>
          </p:cNvSpPr>
          <p:nvPr/>
        </p:nvSpPr>
        <p:spPr bwMode="auto">
          <a:xfrm>
            <a:off x="7396171" y="5466260"/>
            <a:ext cx="10480" cy="2254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25" name="Line 874"/>
          <p:cNvSpPr>
            <a:spLocks noChangeShapeType="1"/>
          </p:cNvSpPr>
          <p:nvPr/>
        </p:nvSpPr>
        <p:spPr bwMode="auto">
          <a:xfrm>
            <a:off x="7406651" y="5468514"/>
            <a:ext cx="10480" cy="112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26" name="Line 875"/>
          <p:cNvSpPr>
            <a:spLocks noChangeShapeType="1"/>
          </p:cNvSpPr>
          <p:nvPr/>
        </p:nvSpPr>
        <p:spPr bwMode="auto">
          <a:xfrm>
            <a:off x="7417132" y="5469641"/>
            <a:ext cx="10480" cy="112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27" name="Line 876"/>
          <p:cNvSpPr>
            <a:spLocks noChangeShapeType="1"/>
          </p:cNvSpPr>
          <p:nvPr/>
        </p:nvSpPr>
        <p:spPr bwMode="auto">
          <a:xfrm>
            <a:off x="7427613" y="5470769"/>
            <a:ext cx="10480" cy="112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28" name="Line 877"/>
          <p:cNvSpPr>
            <a:spLocks noChangeShapeType="1"/>
          </p:cNvSpPr>
          <p:nvPr/>
        </p:nvSpPr>
        <p:spPr bwMode="auto">
          <a:xfrm>
            <a:off x="7438093" y="5471895"/>
            <a:ext cx="10480" cy="112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29" name="Line 878"/>
          <p:cNvSpPr>
            <a:spLocks noChangeShapeType="1"/>
          </p:cNvSpPr>
          <p:nvPr/>
        </p:nvSpPr>
        <p:spPr bwMode="auto">
          <a:xfrm>
            <a:off x="7448573" y="5473023"/>
            <a:ext cx="9171" cy="2254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30" name="Line 879"/>
          <p:cNvSpPr>
            <a:spLocks noChangeShapeType="1"/>
          </p:cNvSpPr>
          <p:nvPr/>
        </p:nvSpPr>
        <p:spPr bwMode="auto">
          <a:xfrm>
            <a:off x="7457743" y="5475277"/>
            <a:ext cx="11791" cy="112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31" name="Line 880"/>
          <p:cNvSpPr>
            <a:spLocks noChangeShapeType="1"/>
          </p:cNvSpPr>
          <p:nvPr/>
        </p:nvSpPr>
        <p:spPr bwMode="auto">
          <a:xfrm>
            <a:off x="7469534" y="5476405"/>
            <a:ext cx="10480" cy="112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32" name="Line 881"/>
          <p:cNvSpPr>
            <a:spLocks noChangeShapeType="1"/>
          </p:cNvSpPr>
          <p:nvPr/>
        </p:nvSpPr>
        <p:spPr bwMode="auto">
          <a:xfrm>
            <a:off x="7480014" y="5477532"/>
            <a:ext cx="10480" cy="112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33" name="Line 882"/>
          <p:cNvSpPr>
            <a:spLocks noChangeShapeType="1"/>
          </p:cNvSpPr>
          <p:nvPr/>
        </p:nvSpPr>
        <p:spPr bwMode="auto">
          <a:xfrm>
            <a:off x="7490494" y="5478659"/>
            <a:ext cx="10480" cy="112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34" name="Line 883"/>
          <p:cNvSpPr>
            <a:spLocks noChangeShapeType="1"/>
          </p:cNvSpPr>
          <p:nvPr/>
        </p:nvSpPr>
        <p:spPr bwMode="auto">
          <a:xfrm>
            <a:off x="7500975" y="5479787"/>
            <a:ext cx="10480" cy="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35" name="Line 804"/>
          <p:cNvSpPr>
            <a:spLocks noChangeShapeType="1"/>
          </p:cNvSpPr>
          <p:nvPr/>
        </p:nvSpPr>
        <p:spPr bwMode="auto">
          <a:xfrm>
            <a:off x="6709705" y="4643337"/>
            <a:ext cx="11791" cy="220949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36" name="Line 805"/>
          <p:cNvSpPr>
            <a:spLocks noChangeShapeType="1"/>
          </p:cNvSpPr>
          <p:nvPr/>
        </p:nvSpPr>
        <p:spPr bwMode="auto">
          <a:xfrm>
            <a:off x="6721494" y="4864286"/>
            <a:ext cx="9171" cy="15105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37" name="Line 806"/>
          <p:cNvSpPr>
            <a:spLocks noChangeShapeType="1"/>
          </p:cNvSpPr>
          <p:nvPr/>
        </p:nvSpPr>
        <p:spPr bwMode="auto">
          <a:xfrm>
            <a:off x="6730665" y="5015343"/>
            <a:ext cx="10480" cy="83419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38" name="Line 807"/>
          <p:cNvSpPr>
            <a:spLocks noChangeShapeType="1"/>
          </p:cNvSpPr>
          <p:nvPr/>
        </p:nvSpPr>
        <p:spPr bwMode="auto">
          <a:xfrm>
            <a:off x="6741146" y="5098763"/>
            <a:ext cx="11791" cy="52982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39" name="Line 808"/>
          <p:cNvSpPr>
            <a:spLocks noChangeShapeType="1"/>
          </p:cNvSpPr>
          <p:nvPr/>
        </p:nvSpPr>
        <p:spPr bwMode="auto">
          <a:xfrm>
            <a:off x="6752936" y="5151745"/>
            <a:ext cx="9171" cy="28183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40" name="Line 809"/>
          <p:cNvSpPr>
            <a:spLocks noChangeShapeType="1"/>
          </p:cNvSpPr>
          <p:nvPr/>
        </p:nvSpPr>
        <p:spPr bwMode="auto">
          <a:xfrm>
            <a:off x="6762106" y="5179927"/>
            <a:ext cx="10480" cy="2592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41" name="Line 810"/>
          <p:cNvSpPr>
            <a:spLocks noChangeShapeType="1"/>
          </p:cNvSpPr>
          <p:nvPr/>
        </p:nvSpPr>
        <p:spPr bwMode="auto">
          <a:xfrm>
            <a:off x="6772586" y="5205855"/>
            <a:ext cx="10480" cy="15782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42" name="Line 458"/>
          <p:cNvSpPr>
            <a:spLocks noChangeShapeType="1"/>
          </p:cNvSpPr>
          <p:nvPr/>
        </p:nvSpPr>
        <p:spPr bwMode="auto">
          <a:xfrm>
            <a:off x="6693983" y="4868796"/>
            <a:ext cx="1311" cy="2818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43" name="Line 459"/>
          <p:cNvSpPr>
            <a:spLocks noChangeShapeType="1"/>
          </p:cNvSpPr>
          <p:nvPr/>
        </p:nvSpPr>
        <p:spPr bwMode="auto">
          <a:xfrm>
            <a:off x="6674333" y="4896977"/>
            <a:ext cx="39301" cy="112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44" name="Line 460"/>
          <p:cNvSpPr>
            <a:spLocks noChangeShapeType="1"/>
          </p:cNvSpPr>
          <p:nvPr/>
        </p:nvSpPr>
        <p:spPr bwMode="auto">
          <a:xfrm>
            <a:off x="6713634" y="5077344"/>
            <a:ext cx="1311" cy="2592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45" name="Line 461"/>
          <p:cNvSpPr>
            <a:spLocks noChangeShapeType="1"/>
          </p:cNvSpPr>
          <p:nvPr/>
        </p:nvSpPr>
        <p:spPr bwMode="auto">
          <a:xfrm>
            <a:off x="6695294" y="5103271"/>
            <a:ext cx="39301" cy="112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46" name="Line 463"/>
          <p:cNvSpPr>
            <a:spLocks noChangeShapeType="1"/>
          </p:cNvSpPr>
          <p:nvPr/>
        </p:nvSpPr>
        <p:spPr bwMode="auto">
          <a:xfrm>
            <a:off x="6714945" y="5144982"/>
            <a:ext cx="40612" cy="112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47" name="Line 464"/>
          <p:cNvSpPr>
            <a:spLocks noChangeShapeType="1"/>
          </p:cNvSpPr>
          <p:nvPr/>
        </p:nvSpPr>
        <p:spPr bwMode="auto">
          <a:xfrm>
            <a:off x="6755556" y="5197964"/>
            <a:ext cx="1311" cy="2254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48" name="Line 465"/>
          <p:cNvSpPr>
            <a:spLocks noChangeShapeType="1"/>
          </p:cNvSpPr>
          <p:nvPr/>
        </p:nvSpPr>
        <p:spPr bwMode="auto">
          <a:xfrm>
            <a:off x="6737215" y="5220510"/>
            <a:ext cx="39301" cy="112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49" name="Line 466"/>
          <p:cNvSpPr>
            <a:spLocks noChangeShapeType="1"/>
          </p:cNvSpPr>
          <p:nvPr/>
        </p:nvSpPr>
        <p:spPr bwMode="auto">
          <a:xfrm>
            <a:off x="6776517" y="5243056"/>
            <a:ext cx="1311" cy="2254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50" name="Line 467"/>
          <p:cNvSpPr>
            <a:spLocks noChangeShapeType="1"/>
          </p:cNvSpPr>
          <p:nvPr/>
        </p:nvSpPr>
        <p:spPr bwMode="auto">
          <a:xfrm>
            <a:off x="6756866" y="5265601"/>
            <a:ext cx="40612" cy="112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51" name="Line 468"/>
          <p:cNvSpPr>
            <a:spLocks noChangeShapeType="1"/>
          </p:cNvSpPr>
          <p:nvPr/>
        </p:nvSpPr>
        <p:spPr bwMode="auto">
          <a:xfrm>
            <a:off x="6797478" y="5307311"/>
            <a:ext cx="1311" cy="2029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52" name="Line 469"/>
          <p:cNvSpPr>
            <a:spLocks noChangeShapeType="1"/>
          </p:cNvSpPr>
          <p:nvPr/>
        </p:nvSpPr>
        <p:spPr bwMode="auto">
          <a:xfrm>
            <a:off x="6777827" y="5327603"/>
            <a:ext cx="40612" cy="112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53" name="Line 470"/>
          <p:cNvSpPr>
            <a:spLocks noChangeShapeType="1"/>
          </p:cNvSpPr>
          <p:nvPr/>
        </p:nvSpPr>
        <p:spPr bwMode="auto">
          <a:xfrm>
            <a:off x="6818438" y="5291529"/>
            <a:ext cx="1311" cy="2029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54" name="Line 471"/>
          <p:cNvSpPr>
            <a:spLocks noChangeShapeType="1"/>
          </p:cNvSpPr>
          <p:nvPr/>
        </p:nvSpPr>
        <p:spPr bwMode="auto">
          <a:xfrm>
            <a:off x="6800098" y="5311820"/>
            <a:ext cx="39301" cy="112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55" name="Line 472"/>
          <p:cNvSpPr>
            <a:spLocks noChangeShapeType="1"/>
          </p:cNvSpPr>
          <p:nvPr/>
        </p:nvSpPr>
        <p:spPr bwMode="auto">
          <a:xfrm>
            <a:off x="6840709" y="5297166"/>
            <a:ext cx="0" cy="2029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56" name="Line 473"/>
          <p:cNvSpPr>
            <a:spLocks noChangeShapeType="1"/>
          </p:cNvSpPr>
          <p:nvPr/>
        </p:nvSpPr>
        <p:spPr bwMode="auto">
          <a:xfrm>
            <a:off x="6821058" y="5317457"/>
            <a:ext cx="39301" cy="112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57" name="Line 474"/>
          <p:cNvSpPr>
            <a:spLocks noChangeShapeType="1"/>
          </p:cNvSpPr>
          <p:nvPr/>
        </p:nvSpPr>
        <p:spPr bwMode="auto">
          <a:xfrm>
            <a:off x="6860360" y="5342257"/>
            <a:ext cx="1311" cy="1916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58" name="Line 475"/>
          <p:cNvSpPr>
            <a:spLocks noChangeShapeType="1"/>
          </p:cNvSpPr>
          <p:nvPr/>
        </p:nvSpPr>
        <p:spPr bwMode="auto">
          <a:xfrm>
            <a:off x="6840709" y="5361421"/>
            <a:ext cx="40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59" name="Line 476"/>
          <p:cNvSpPr>
            <a:spLocks noChangeShapeType="1"/>
          </p:cNvSpPr>
          <p:nvPr/>
        </p:nvSpPr>
        <p:spPr bwMode="auto">
          <a:xfrm>
            <a:off x="6881321" y="5358039"/>
            <a:ext cx="1311" cy="1916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60" name="Line 477"/>
          <p:cNvSpPr>
            <a:spLocks noChangeShapeType="1"/>
          </p:cNvSpPr>
          <p:nvPr/>
        </p:nvSpPr>
        <p:spPr bwMode="auto">
          <a:xfrm>
            <a:off x="6862980" y="5377203"/>
            <a:ext cx="37992" cy="112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61" name="Line 478"/>
          <p:cNvSpPr>
            <a:spLocks noChangeShapeType="1"/>
          </p:cNvSpPr>
          <p:nvPr/>
        </p:nvSpPr>
        <p:spPr bwMode="auto">
          <a:xfrm>
            <a:off x="6903592" y="5369312"/>
            <a:ext cx="0" cy="1803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62" name="Line 479"/>
          <p:cNvSpPr>
            <a:spLocks noChangeShapeType="1"/>
          </p:cNvSpPr>
          <p:nvPr/>
        </p:nvSpPr>
        <p:spPr bwMode="auto">
          <a:xfrm>
            <a:off x="6883941" y="5387349"/>
            <a:ext cx="37992" cy="112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63" name="Line 480"/>
          <p:cNvSpPr>
            <a:spLocks noChangeShapeType="1"/>
          </p:cNvSpPr>
          <p:nvPr/>
        </p:nvSpPr>
        <p:spPr bwMode="auto">
          <a:xfrm>
            <a:off x="6921933" y="5333238"/>
            <a:ext cx="1311" cy="1916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64" name="Line 481"/>
          <p:cNvSpPr>
            <a:spLocks noChangeShapeType="1"/>
          </p:cNvSpPr>
          <p:nvPr/>
        </p:nvSpPr>
        <p:spPr bwMode="auto">
          <a:xfrm>
            <a:off x="6903592" y="5352402"/>
            <a:ext cx="39301" cy="112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65" name="Line 482"/>
          <p:cNvSpPr>
            <a:spLocks noChangeShapeType="1"/>
          </p:cNvSpPr>
          <p:nvPr/>
        </p:nvSpPr>
        <p:spPr bwMode="auto">
          <a:xfrm>
            <a:off x="6944204" y="5390730"/>
            <a:ext cx="0" cy="1803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66" name="Line 483"/>
          <p:cNvSpPr>
            <a:spLocks noChangeShapeType="1"/>
          </p:cNvSpPr>
          <p:nvPr/>
        </p:nvSpPr>
        <p:spPr bwMode="auto">
          <a:xfrm>
            <a:off x="6924553" y="5408768"/>
            <a:ext cx="39301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67" name="Line 484"/>
          <p:cNvSpPr>
            <a:spLocks noChangeShapeType="1"/>
          </p:cNvSpPr>
          <p:nvPr/>
        </p:nvSpPr>
        <p:spPr bwMode="auto">
          <a:xfrm>
            <a:off x="6965164" y="5368185"/>
            <a:ext cx="1311" cy="1916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68" name="Line 485"/>
          <p:cNvSpPr>
            <a:spLocks noChangeShapeType="1"/>
          </p:cNvSpPr>
          <p:nvPr/>
        </p:nvSpPr>
        <p:spPr bwMode="auto">
          <a:xfrm>
            <a:off x="6945513" y="5387349"/>
            <a:ext cx="39301" cy="112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69" name="Line 486"/>
          <p:cNvSpPr>
            <a:spLocks noChangeShapeType="1"/>
          </p:cNvSpPr>
          <p:nvPr/>
        </p:nvSpPr>
        <p:spPr bwMode="auto">
          <a:xfrm>
            <a:off x="6986125" y="5402003"/>
            <a:ext cx="1311" cy="1803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70" name="Line 487"/>
          <p:cNvSpPr>
            <a:spLocks noChangeShapeType="1"/>
          </p:cNvSpPr>
          <p:nvPr/>
        </p:nvSpPr>
        <p:spPr bwMode="auto">
          <a:xfrm>
            <a:off x="6966474" y="5420041"/>
            <a:ext cx="40612" cy="112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71" name="Line 488"/>
          <p:cNvSpPr>
            <a:spLocks noChangeShapeType="1"/>
          </p:cNvSpPr>
          <p:nvPr/>
        </p:nvSpPr>
        <p:spPr bwMode="auto">
          <a:xfrm>
            <a:off x="7007085" y="5398621"/>
            <a:ext cx="0" cy="1803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72" name="Line 489"/>
          <p:cNvSpPr>
            <a:spLocks noChangeShapeType="1"/>
          </p:cNvSpPr>
          <p:nvPr/>
        </p:nvSpPr>
        <p:spPr bwMode="auto">
          <a:xfrm>
            <a:off x="6987435" y="5416659"/>
            <a:ext cx="39301" cy="112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73" name="Line 490"/>
          <p:cNvSpPr>
            <a:spLocks noChangeShapeType="1"/>
          </p:cNvSpPr>
          <p:nvPr/>
        </p:nvSpPr>
        <p:spPr bwMode="auto">
          <a:xfrm>
            <a:off x="7028047" y="5396367"/>
            <a:ext cx="1311" cy="1691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74" name="Line 491"/>
          <p:cNvSpPr>
            <a:spLocks noChangeShapeType="1"/>
          </p:cNvSpPr>
          <p:nvPr/>
        </p:nvSpPr>
        <p:spPr bwMode="auto">
          <a:xfrm>
            <a:off x="7008396" y="5413277"/>
            <a:ext cx="39301" cy="112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75" name="Line 492"/>
          <p:cNvSpPr>
            <a:spLocks noChangeShapeType="1"/>
          </p:cNvSpPr>
          <p:nvPr/>
        </p:nvSpPr>
        <p:spPr bwMode="auto">
          <a:xfrm>
            <a:off x="7049008" y="5390730"/>
            <a:ext cx="1311" cy="1803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76" name="Line 493"/>
          <p:cNvSpPr>
            <a:spLocks noChangeShapeType="1"/>
          </p:cNvSpPr>
          <p:nvPr/>
        </p:nvSpPr>
        <p:spPr bwMode="auto">
          <a:xfrm>
            <a:off x="7029357" y="5408768"/>
            <a:ext cx="40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77" name="Line 494"/>
          <p:cNvSpPr>
            <a:spLocks noChangeShapeType="1"/>
          </p:cNvSpPr>
          <p:nvPr/>
        </p:nvSpPr>
        <p:spPr bwMode="auto">
          <a:xfrm>
            <a:off x="7069968" y="5460623"/>
            <a:ext cx="0" cy="1465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78" name="Line 495"/>
          <p:cNvSpPr>
            <a:spLocks noChangeShapeType="1"/>
          </p:cNvSpPr>
          <p:nvPr/>
        </p:nvSpPr>
        <p:spPr bwMode="auto">
          <a:xfrm>
            <a:off x="7050317" y="5475277"/>
            <a:ext cx="39301" cy="112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79" name="Line 496"/>
          <p:cNvSpPr>
            <a:spLocks noChangeShapeType="1"/>
          </p:cNvSpPr>
          <p:nvPr/>
        </p:nvSpPr>
        <p:spPr bwMode="auto">
          <a:xfrm>
            <a:off x="7090929" y="5406513"/>
            <a:ext cx="1311" cy="1803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80" name="Line 497"/>
          <p:cNvSpPr>
            <a:spLocks noChangeShapeType="1"/>
          </p:cNvSpPr>
          <p:nvPr/>
        </p:nvSpPr>
        <p:spPr bwMode="auto">
          <a:xfrm>
            <a:off x="7071279" y="5424550"/>
            <a:ext cx="39301" cy="112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81" name="Line 498"/>
          <p:cNvSpPr>
            <a:spLocks noChangeShapeType="1"/>
          </p:cNvSpPr>
          <p:nvPr/>
        </p:nvSpPr>
        <p:spPr bwMode="auto">
          <a:xfrm>
            <a:off x="7111890" y="5458368"/>
            <a:ext cx="1311" cy="1578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82" name="Line 499"/>
          <p:cNvSpPr>
            <a:spLocks noChangeShapeType="1"/>
          </p:cNvSpPr>
          <p:nvPr/>
        </p:nvSpPr>
        <p:spPr bwMode="auto">
          <a:xfrm>
            <a:off x="7092239" y="5474151"/>
            <a:ext cx="39301" cy="112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83" name="Line 500"/>
          <p:cNvSpPr>
            <a:spLocks noChangeShapeType="1"/>
          </p:cNvSpPr>
          <p:nvPr/>
        </p:nvSpPr>
        <p:spPr bwMode="auto">
          <a:xfrm>
            <a:off x="7132851" y="5448222"/>
            <a:ext cx="0" cy="1803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84" name="Line 501"/>
          <p:cNvSpPr>
            <a:spLocks noChangeShapeType="1"/>
          </p:cNvSpPr>
          <p:nvPr/>
        </p:nvSpPr>
        <p:spPr bwMode="auto">
          <a:xfrm>
            <a:off x="7113200" y="5466260"/>
            <a:ext cx="39301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85" name="Line 502"/>
          <p:cNvSpPr>
            <a:spLocks noChangeShapeType="1"/>
          </p:cNvSpPr>
          <p:nvPr/>
        </p:nvSpPr>
        <p:spPr bwMode="auto">
          <a:xfrm>
            <a:off x="7152502" y="5447096"/>
            <a:ext cx="1311" cy="1578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86" name="Line 503"/>
          <p:cNvSpPr>
            <a:spLocks noChangeShapeType="1"/>
          </p:cNvSpPr>
          <p:nvPr/>
        </p:nvSpPr>
        <p:spPr bwMode="auto">
          <a:xfrm>
            <a:off x="7132851" y="5462878"/>
            <a:ext cx="40612" cy="112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87" name="Line 504"/>
          <p:cNvSpPr>
            <a:spLocks noChangeShapeType="1"/>
          </p:cNvSpPr>
          <p:nvPr/>
        </p:nvSpPr>
        <p:spPr bwMode="auto">
          <a:xfrm>
            <a:off x="7173463" y="5453859"/>
            <a:ext cx="1311" cy="1691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88" name="Line 505"/>
          <p:cNvSpPr>
            <a:spLocks noChangeShapeType="1"/>
          </p:cNvSpPr>
          <p:nvPr/>
        </p:nvSpPr>
        <p:spPr bwMode="auto">
          <a:xfrm>
            <a:off x="7155122" y="5470769"/>
            <a:ext cx="39301" cy="112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89" name="Line 506"/>
          <p:cNvSpPr>
            <a:spLocks noChangeShapeType="1"/>
          </p:cNvSpPr>
          <p:nvPr/>
        </p:nvSpPr>
        <p:spPr bwMode="auto">
          <a:xfrm>
            <a:off x="7195734" y="5421167"/>
            <a:ext cx="0" cy="1691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90" name="Line 507"/>
          <p:cNvSpPr>
            <a:spLocks noChangeShapeType="1"/>
          </p:cNvSpPr>
          <p:nvPr/>
        </p:nvSpPr>
        <p:spPr bwMode="auto">
          <a:xfrm>
            <a:off x="7176083" y="5438077"/>
            <a:ext cx="39301" cy="112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91" name="Line 508"/>
          <p:cNvSpPr>
            <a:spLocks noChangeShapeType="1"/>
          </p:cNvSpPr>
          <p:nvPr/>
        </p:nvSpPr>
        <p:spPr bwMode="auto">
          <a:xfrm>
            <a:off x="7215384" y="5454987"/>
            <a:ext cx="1311" cy="1578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92" name="Line 509"/>
          <p:cNvSpPr>
            <a:spLocks noChangeShapeType="1"/>
          </p:cNvSpPr>
          <p:nvPr/>
        </p:nvSpPr>
        <p:spPr bwMode="auto">
          <a:xfrm>
            <a:off x="7195734" y="5470769"/>
            <a:ext cx="40612" cy="112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93" name="Line 510"/>
          <p:cNvSpPr>
            <a:spLocks noChangeShapeType="1"/>
          </p:cNvSpPr>
          <p:nvPr/>
        </p:nvSpPr>
        <p:spPr bwMode="auto">
          <a:xfrm>
            <a:off x="7236344" y="5474151"/>
            <a:ext cx="1311" cy="1578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94" name="Line 511"/>
          <p:cNvSpPr>
            <a:spLocks noChangeShapeType="1"/>
          </p:cNvSpPr>
          <p:nvPr/>
        </p:nvSpPr>
        <p:spPr bwMode="auto">
          <a:xfrm>
            <a:off x="7218004" y="5489933"/>
            <a:ext cx="39301" cy="112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95" name="Line 512"/>
          <p:cNvSpPr>
            <a:spLocks noChangeShapeType="1"/>
          </p:cNvSpPr>
          <p:nvPr/>
        </p:nvSpPr>
        <p:spPr bwMode="auto">
          <a:xfrm>
            <a:off x="7258616" y="5469641"/>
            <a:ext cx="0" cy="1578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96" name="Line 513"/>
          <p:cNvSpPr>
            <a:spLocks noChangeShapeType="1"/>
          </p:cNvSpPr>
          <p:nvPr/>
        </p:nvSpPr>
        <p:spPr bwMode="auto">
          <a:xfrm>
            <a:off x="7238965" y="5485423"/>
            <a:ext cx="39301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97" name="Line 514"/>
          <p:cNvSpPr>
            <a:spLocks noChangeShapeType="1"/>
          </p:cNvSpPr>
          <p:nvPr/>
        </p:nvSpPr>
        <p:spPr bwMode="auto">
          <a:xfrm>
            <a:off x="7278267" y="5468514"/>
            <a:ext cx="1311" cy="1578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98" name="Line 515"/>
          <p:cNvSpPr>
            <a:spLocks noChangeShapeType="1"/>
          </p:cNvSpPr>
          <p:nvPr/>
        </p:nvSpPr>
        <p:spPr bwMode="auto">
          <a:xfrm>
            <a:off x="7258616" y="5484296"/>
            <a:ext cx="40612" cy="112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499" name="Line 516"/>
          <p:cNvSpPr>
            <a:spLocks noChangeShapeType="1"/>
          </p:cNvSpPr>
          <p:nvPr/>
        </p:nvSpPr>
        <p:spPr bwMode="auto">
          <a:xfrm>
            <a:off x="7299227" y="5456113"/>
            <a:ext cx="1311" cy="1691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500" name="Line 517"/>
          <p:cNvSpPr>
            <a:spLocks noChangeShapeType="1"/>
          </p:cNvSpPr>
          <p:nvPr/>
        </p:nvSpPr>
        <p:spPr bwMode="auto">
          <a:xfrm>
            <a:off x="7280887" y="5473023"/>
            <a:ext cx="37992" cy="112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501" name="Line 518"/>
          <p:cNvSpPr>
            <a:spLocks noChangeShapeType="1"/>
          </p:cNvSpPr>
          <p:nvPr/>
        </p:nvSpPr>
        <p:spPr bwMode="auto">
          <a:xfrm>
            <a:off x="7321498" y="5478659"/>
            <a:ext cx="0" cy="1578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502" name="Line 519"/>
          <p:cNvSpPr>
            <a:spLocks noChangeShapeType="1"/>
          </p:cNvSpPr>
          <p:nvPr/>
        </p:nvSpPr>
        <p:spPr bwMode="auto">
          <a:xfrm>
            <a:off x="7301847" y="5494441"/>
            <a:ext cx="39301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503" name="Line 520"/>
          <p:cNvSpPr>
            <a:spLocks noChangeShapeType="1"/>
          </p:cNvSpPr>
          <p:nvPr/>
        </p:nvSpPr>
        <p:spPr bwMode="auto">
          <a:xfrm>
            <a:off x="7341149" y="5464004"/>
            <a:ext cx="1311" cy="1465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504" name="Line 521"/>
          <p:cNvSpPr>
            <a:spLocks noChangeShapeType="1"/>
          </p:cNvSpPr>
          <p:nvPr/>
        </p:nvSpPr>
        <p:spPr bwMode="auto">
          <a:xfrm>
            <a:off x="7322808" y="5478659"/>
            <a:ext cx="39301" cy="112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505" name="Line 522"/>
          <p:cNvSpPr>
            <a:spLocks noChangeShapeType="1"/>
          </p:cNvSpPr>
          <p:nvPr/>
        </p:nvSpPr>
        <p:spPr bwMode="auto">
          <a:xfrm>
            <a:off x="7362110" y="5491059"/>
            <a:ext cx="0" cy="1352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506" name="Line 523"/>
          <p:cNvSpPr>
            <a:spLocks noChangeShapeType="1"/>
          </p:cNvSpPr>
          <p:nvPr/>
        </p:nvSpPr>
        <p:spPr bwMode="auto">
          <a:xfrm>
            <a:off x="7342459" y="5504587"/>
            <a:ext cx="39301" cy="112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507" name="Line 524"/>
          <p:cNvSpPr>
            <a:spLocks noChangeShapeType="1"/>
          </p:cNvSpPr>
          <p:nvPr/>
        </p:nvSpPr>
        <p:spPr bwMode="auto">
          <a:xfrm>
            <a:off x="7383070" y="5461750"/>
            <a:ext cx="1311" cy="1578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508" name="Line 525"/>
          <p:cNvSpPr>
            <a:spLocks noChangeShapeType="1"/>
          </p:cNvSpPr>
          <p:nvPr/>
        </p:nvSpPr>
        <p:spPr bwMode="auto">
          <a:xfrm>
            <a:off x="7363419" y="5477532"/>
            <a:ext cx="40612" cy="112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509" name="Line 526"/>
          <p:cNvSpPr>
            <a:spLocks noChangeShapeType="1"/>
          </p:cNvSpPr>
          <p:nvPr/>
        </p:nvSpPr>
        <p:spPr bwMode="auto">
          <a:xfrm>
            <a:off x="7404031" y="5480914"/>
            <a:ext cx="1311" cy="1578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510" name="Line 527"/>
          <p:cNvSpPr>
            <a:spLocks noChangeShapeType="1"/>
          </p:cNvSpPr>
          <p:nvPr/>
        </p:nvSpPr>
        <p:spPr bwMode="auto">
          <a:xfrm>
            <a:off x="7384381" y="5496696"/>
            <a:ext cx="40612" cy="112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511" name="Line 528"/>
          <p:cNvSpPr>
            <a:spLocks noChangeShapeType="1"/>
          </p:cNvSpPr>
          <p:nvPr/>
        </p:nvSpPr>
        <p:spPr bwMode="auto">
          <a:xfrm>
            <a:off x="7424993" y="5469641"/>
            <a:ext cx="0" cy="1578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512" name="Line 529"/>
          <p:cNvSpPr>
            <a:spLocks noChangeShapeType="1"/>
          </p:cNvSpPr>
          <p:nvPr/>
        </p:nvSpPr>
        <p:spPr bwMode="auto">
          <a:xfrm>
            <a:off x="7405342" y="5485423"/>
            <a:ext cx="39301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513" name="Line 530"/>
          <p:cNvSpPr>
            <a:spLocks noChangeShapeType="1"/>
          </p:cNvSpPr>
          <p:nvPr/>
        </p:nvSpPr>
        <p:spPr bwMode="auto">
          <a:xfrm>
            <a:off x="7445953" y="5483168"/>
            <a:ext cx="1311" cy="1352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514" name="Line 531"/>
          <p:cNvSpPr>
            <a:spLocks noChangeShapeType="1"/>
          </p:cNvSpPr>
          <p:nvPr/>
        </p:nvSpPr>
        <p:spPr bwMode="auto">
          <a:xfrm>
            <a:off x="7426302" y="5496696"/>
            <a:ext cx="39301" cy="112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515" name="Line 532"/>
          <p:cNvSpPr>
            <a:spLocks noChangeShapeType="1"/>
          </p:cNvSpPr>
          <p:nvPr/>
        </p:nvSpPr>
        <p:spPr bwMode="auto">
          <a:xfrm>
            <a:off x="7466914" y="5509097"/>
            <a:ext cx="1311" cy="1352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516" name="Line 533"/>
          <p:cNvSpPr>
            <a:spLocks noChangeShapeType="1"/>
          </p:cNvSpPr>
          <p:nvPr/>
        </p:nvSpPr>
        <p:spPr bwMode="auto">
          <a:xfrm>
            <a:off x="7447263" y="5522624"/>
            <a:ext cx="40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517" name="Line 534"/>
          <p:cNvSpPr>
            <a:spLocks noChangeShapeType="1"/>
          </p:cNvSpPr>
          <p:nvPr/>
        </p:nvSpPr>
        <p:spPr bwMode="auto">
          <a:xfrm>
            <a:off x="7487874" y="5521496"/>
            <a:ext cx="1311" cy="1352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518" name="Line 535"/>
          <p:cNvSpPr>
            <a:spLocks noChangeShapeType="1"/>
          </p:cNvSpPr>
          <p:nvPr/>
        </p:nvSpPr>
        <p:spPr bwMode="auto">
          <a:xfrm>
            <a:off x="7469534" y="5535024"/>
            <a:ext cx="39301" cy="112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519" name="Line 536"/>
          <p:cNvSpPr>
            <a:spLocks noChangeShapeType="1"/>
          </p:cNvSpPr>
          <p:nvPr/>
        </p:nvSpPr>
        <p:spPr bwMode="auto">
          <a:xfrm>
            <a:off x="7508836" y="5494441"/>
            <a:ext cx="1311" cy="1352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520" name="Line 537"/>
          <p:cNvSpPr>
            <a:spLocks noChangeShapeType="1"/>
          </p:cNvSpPr>
          <p:nvPr/>
        </p:nvSpPr>
        <p:spPr bwMode="auto">
          <a:xfrm>
            <a:off x="7489185" y="5507969"/>
            <a:ext cx="39301" cy="112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521" name="Line 539"/>
          <p:cNvSpPr>
            <a:spLocks noChangeShapeType="1"/>
          </p:cNvSpPr>
          <p:nvPr/>
        </p:nvSpPr>
        <p:spPr bwMode="auto">
          <a:xfrm>
            <a:off x="7510146" y="5507969"/>
            <a:ext cx="39301" cy="112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522" name="Oval 726"/>
          <p:cNvSpPr>
            <a:spLocks noChangeArrowheads="1"/>
          </p:cNvSpPr>
          <p:nvPr/>
        </p:nvSpPr>
        <p:spPr bwMode="auto">
          <a:xfrm>
            <a:off x="6696603" y="4816940"/>
            <a:ext cx="45852" cy="4847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6523" name="Oval 727"/>
          <p:cNvSpPr>
            <a:spLocks noChangeArrowheads="1"/>
          </p:cNvSpPr>
          <p:nvPr/>
        </p:nvSpPr>
        <p:spPr bwMode="auto">
          <a:xfrm>
            <a:off x="6716254" y="5025489"/>
            <a:ext cx="45852" cy="4847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6524" name="Oval 728"/>
          <p:cNvSpPr>
            <a:spLocks noChangeArrowheads="1"/>
          </p:cNvSpPr>
          <p:nvPr/>
        </p:nvSpPr>
        <p:spPr bwMode="auto">
          <a:xfrm>
            <a:off x="6737215" y="5068326"/>
            <a:ext cx="45852" cy="4847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6525" name="Oval 729"/>
          <p:cNvSpPr>
            <a:spLocks noChangeArrowheads="1"/>
          </p:cNvSpPr>
          <p:nvPr/>
        </p:nvSpPr>
        <p:spPr bwMode="auto">
          <a:xfrm>
            <a:off x="6758176" y="5146108"/>
            <a:ext cx="45852" cy="4847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6526" name="Oval 730"/>
          <p:cNvSpPr>
            <a:spLocks noChangeArrowheads="1"/>
          </p:cNvSpPr>
          <p:nvPr/>
        </p:nvSpPr>
        <p:spPr bwMode="auto">
          <a:xfrm>
            <a:off x="6779137" y="5191200"/>
            <a:ext cx="45852" cy="4847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6527" name="Oval 731"/>
          <p:cNvSpPr>
            <a:spLocks noChangeArrowheads="1"/>
          </p:cNvSpPr>
          <p:nvPr/>
        </p:nvSpPr>
        <p:spPr bwMode="auto">
          <a:xfrm>
            <a:off x="6800098" y="5256583"/>
            <a:ext cx="45852" cy="4847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6528" name="Oval 732"/>
          <p:cNvSpPr>
            <a:spLocks noChangeArrowheads="1"/>
          </p:cNvSpPr>
          <p:nvPr/>
        </p:nvSpPr>
        <p:spPr bwMode="auto">
          <a:xfrm>
            <a:off x="6821058" y="5239674"/>
            <a:ext cx="45852" cy="4847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6529" name="Oval 733"/>
          <p:cNvSpPr>
            <a:spLocks noChangeArrowheads="1"/>
          </p:cNvSpPr>
          <p:nvPr/>
        </p:nvSpPr>
        <p:spPr bwMode="auto">
          <a:xfrm>
            <a:off x="6842020" y="5246437"/>
            <a:ext cx="47162" cy="4847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6530" name="Oval 734"/>
          <p:cNvSpPr>
            <a:spLocks noChangeArrowheads="1"/>
          </p:cNvSpPr>
          <p:nvPr/>
        </p:nvSpPr>
        <p:spPr bwMode="auto">
          <a:xfrm>
            <a:off x="6862980" y="5290402"/>
            <a:ext cx="45852" cy="4847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6531" name="Oval 735"/>
          <p:cNvSpPr>
            <a:spLocks noChangeArrowheads="1"/>
          </p:cNvSpPr>
          <p:nvPr/>
        </p:nvSpPr>
        <p:spPr bwMode="auto">
          <a:xfrm>
            <a:off x="6883941" y="5306183"/>
            <a:ext cx="45852" cy="4847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6532" name="Oval 736"/>
          <p:cNvSpPr>
            <a:spLocks noChangeArrowheads="1"/>
          </p:cNvSpPr>
          <p:nvPr/>
        </p:nvSpPr>
        <p:spPr bwMode="auto">
          <a:xfrm>
            <a:off x="6904902" y="5317457"/>
            <a:ext cx="47162" cy="4847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6533" name="Oval 737"/>
          <p:cNvSpPr>
            <a:spLocks noChangeArrowheads="1"/>
          </p:cNvSpPr>
          <p:nvPr/>
        </p:nvSpPr>
        <p:spPr bwMode="auto">
          <a:xfrm>
            <a:off x="6924553" y="5282511"/>
            <a:ext cx="45852" cy="4847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6534" name="Oval 738"/>
          <p:cNvSpPr>
            <a:spLocks noChangeArrowheads="1"/>
          </p:cNvSpPr>
          <p:nvPr/>
        </p:nvSpPr>
        <p:spPr bwMode="auto">
          <a:xfrm>
            <a:off x="6945513" y="5340003"/>
            <a:ext cx="47162" cy="4847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6535" name="Oval 739"/>
          <p:cNvSpPr>
            <a:spLocks noChangeArrowheads="1"/>
          </p:cNvSpPr>
          <p:nvPr/>
        </p:nvSpPr>
        <p:spPr bwMode="auto">
          <a:xfrm>
            <a:off x="6967784" y="5316330"/>
            <a:ext cx="45852" cy="4847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6536" name="Oval 740"/>
          <p:cNvSpPr>
            <a:spLocks noChangeArrowheads="1"/>
          </p:cNvSpPr>
          <p:nvPr/>
        </p:nvSpPr>
        <p:spPr bwMode="auto">
          <a:xfrm>
            <a:off x="6988745" y="5351276"/>
            <a:ext cx="45852" cy="4847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6537" name="Oval 741"/>
          <p:cNvSpPr>
            <a:spLocks noChangeArrowheads="1"/>
          </p:cNvSpPr>
          <p:nvPr/>
        </p:nvSpPr>
        <p:spPr bwMode="auto">
          <a:xfrm>
            <a:off x="7008396" y="5346767"/>
            <a:ext cx="47162" cy="4847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6538" name="Oval 742"/>
          <p:cNvSpPr>
            <a:spLocks noChangeArrowheads="1"/>
          </p:cNvSpPr>
          <p:nvPr/>
        </p:nvSpPr>
        <p:spPr bwMode="auto">
          <a:xfrm>
            <a:off x="7030667" y="5344511"/>
            <a:ext cx="45852" cy="4847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6539" name="Oval 743"/>
          <p:cNvSpPr>
            <a:spLocks noChangeArrowheads="1"/>
          </p:cNvSpPr>
          <p:nvPr/>
        </p:nvSpPr>
        <p:spPr bwMode="auto">
          <a:xfrm>
            <a:off x="7051628" y="5340003"/>
            <a:ext cx="45852" cy="4847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6540" name="Oval 744"/>
          <p:cNvSpPr>
            <a:spLocks noChangeArrowheads="1"/>
          </p:cNvSpPr>
          <p:nvPr/>
        </p:nvSpPr>
        <p:spPr bwMode="auto">
          <a:xfrm>
            <a:off x="7071279" y="5409894"/>
            <a:ext cx="47162" cy="4847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6541" name="Oval 745"/>
          <p:cNvSpPr>
            <a:spLocks noChangeArrowheads="1"/>
          </p:cNvSpPr>
          <p:nvPr/>
        </p:nvSpPr>
        <p:spPr bwMode="auto">
          <a:xfrm>
            <a:off x="7093549" y="5354658"/>
            <a:ext cx="45852" cy="4847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6542" name="Oval 746"/>
          <p:cNvSpPr>
            <a:spLocks noChangeArrowheads="1"/>
          </p:cNvSpPr>
          <p:nvPr/>
        </p:nvSpPr>
        <p:spPr bwMode="auto">
          <a:xfrm>
            <a:off x="7114510" y="5407640"/>
            <a:ext cx="45852" cy="4847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6543" name="Oval 747"/>
          <p:cNvSpPr>
            <a:spLocks noChangeArrowheads="1"/>
          </p:cNvSpPr>
          <p:nvPr/>
        </p:nvSpPr>
        <p:spPr bwMode="auto">
          <a:xfrm>
            <a:off x="7134161" y="5397495"/>
            <a:ext cx="45852" cy="4847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6544" name="Oval 748"/>
          <p:cNvSpPr>
            <a:spLocks noChangeArrowheads="1"/>
          </p:cNvSpPr>
          <p:nvPr/>
        </p:nvSpPr>
        <p:spPr bwMode="auto">
          <a:xfrm>
            <a:off x="7155122" y="5396367"/>
            <a:ext cx="45852" cy="4847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6545" name="Oval 749"/>
          <p:cNvSpPr>
            <a:spLocks noChangeArrowheads="1"/>
          </p:cNvSpPr>
          <p:nvPr/>
        </p:nvSpPr>
        <p:spPr bwMode="auto">
          <a:xfrm>
            <a:off x="7176083" y="5402003"/>
            <a:ext cx="45852" cy="4847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6546" name="Oval 750"/>
          <p:cNvSpPr>
            <a:spLocks noChangeArrowheads="1"/>
          </p:cNvSpPr>
          <p:nvPr/>
        </p:nvSpPr>
        <p:spPr bwMode="auto">
          <a:xfrm>
            <a:off x="7197043" y="5370440"/>
            <a:ext cx="45852" cy="4847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6547" name="Oval 751"/>
          <p:cNvSpPr>
            <a:spLocks noChangeArrowheads="1"/>
          </p:cNvSpPr>
          <p:nvPr/>
        </p:nvSpPr>
        <p:spPr bwMode="auto">
          <a:xfrm>
            <a:off x="7218004" y="5403131"/>
            <a:ext cx="45852" cy="4847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6548" name="Oval 752"/>
          <p:cNvSpPr>
            <a:spLocks noChangeArrowheads="1"/>
          </p:cNvSpPr>
          <p:nvPr/>
        </p:nvSpPr>
        <p:spPr bwMode="auto">
          <a:xfrm>
            <a:off x="7238965" y="5422295"/>
            <a:ext cx="45852" cy="4847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6549" name="Oval 753"/>
          <p:cNvSpPr>
            <a:spLocks noChangeArrowheads="1"/>
          </p:cNvSpPr>
          <p:nvPr/>
        </p:nvSpPr>
        <p:spPr bwMode="auto">
          <a:xfrm>
            <a:off x="7259926" y="5418913"/>
            <a:ext cx="45852" cy="4847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6550" name="Oval 754"/>
          <p:cNvSpPr>
            <a:spLocks noChangeArrowheads="1"/>
          </p:cNvSpPr>
          <p:nvPr/>
        </p:nvSpPr>
        <p:spPr bwMode="auto">
          <a:xfrm>
            <a:off x="7280887" y="5417785"/>
            <a:ext cx="45852" cy="4847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6551" name="Oval 755"/>
          <p:cNvSpPr>
            <a:spLocks noChangeArrowheads="1"/>
          </p:cNvSpPr>
          <p:nvPr/>
        </p:nvSpPr>
        <p:spPr bwMode="auto">
          <a:xfrm>
            <a:off x="7301847" y="5404258"/>
            <a:ext cx="45852" cy="4847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6552" name="Oval 756"/>
          <p:cNvSpPr>
            <a:spLocks noChangeArrowheads="1"/>
          </p:cNvSpPr>
          <p:nvPr/>
        </p:nvSpPr>
        <p:spPr bwMode="auto">
          <a:xfrm>
            <a:off x="7322808" y="5427932"/>
            <a:ext cx="45852" cy="4847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6553" name="Oval 757"/>
          <p:cNvSpPr>
            <a:spLocks noChangeArrowheads="1"/>
          </p:cNvSpPr>
          <p:nvPr/>
        </p:nvSpPr>
        <p:spPr bwMode="auto">
          <a:xfrm>
            <a:off x="7343769" y="5412149"/>
            <a:ext cx="45852" cy="4847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6554" name="Oval 758"/>
          <p:cNvSpPr>
            <a:spLocks noChangeArrowheads="1"/>
          </p:cNvSpPr>
          <p:nvPr/>
        </p:nvSpPr>
        <p:spPr bwMode="auto">
          <a:xfrm>
            <a:off x="7363419" y="5439204"/>
            <a:ext cx="45852" cy="4847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6555" name="Oval 759"/>
          <p:cNvSpPr>
            <a:spLocks noChangeArrowheads="1"/>
          </p:cNvSpPr>
          <p:nvPr/>
        </p:nvSpPr>
        <p:spPr bwMode="auto">
          <a:xfrm>
            <a:off x="7385691" y="5411022"/>
            <a:ext cx="45852" cy="4734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6556" name="Oval 760"/>
          <p:cNvSpPr>
            <a:spLocks noChangeArrowheads="1"/>
          </p:cNvSpPr>
          <p:nvPr/>
        </p:nvSpPr>
        <p:spPr bwMode="auto">
          <a:xfrm>
            <a:off x="7406651" y="5429058"/>
            <a:ext cx="45852" cy="4847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6557" name="Oval 761"/>
          <p:cNvSpPr>
            <a:spLocks noChangeArrowheads="1"/>
          </p:cNvSpPr>
          <p:nvPr/>
        </p:nvSpPr>
        <p:spPr bwMode="auto">
          <a:xfrm>
            <a:off x="7426302" y="5418913"/>
            <a:ext cx="45852" cy="4847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6558" name="Oval 762"/>
          <p:cNvSpPr>
            <a:spLocks noChangeArrowheads="1"/>
          </p:cNvSpPr>
          <p:nvPr/>
        </p:nvSpPr>
        <p:spPr bwMode="auto">
          <a:xfrm>
            <a:off x="7447263" y="5431313"/>
            <a:ext cx="47162" cy="4847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6559" name="Oval 763"/>
          <p:cNvSpPr>
            <a:spLocks noChangeArrowheads="1"/>
          </p:cNvSpPr>
          <p:nvPr/>
        </p:nvSpPr>
        <p:spPr bwMode="auto">
          <a:xfrm>
            <a:off x="7469534" y="5458368"/>
            <a:ext cx="45852" cy="4734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6560" name="Oval 764"/>
          <p:cNvSpPr>
            <a:spLocks noChangeArrowheads="1"/>
          </p:cNvSpPr>
          <p:nvPr/>
        </p:nvSpPr>
        <p:spPr bwMode="auto">
          <a:xfrm>
            <a:off x="7490494" y="5469641"/>
            <a:ext cx="45852" cy="4847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6561" name="Oval 765"/>
          <p:cNvSpPr>
            <a:spLocks noChangeArrowheads="1"/>
          </p:cNvSpPr>
          <p:nvPr/>
        </p:nvSpPr>
        <p:spPr bwMode="auto">
          <a:xfrm>
            <a:off x="7510146" y="5442586"/>
            <a:ext cx="47162" cy="4847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6562" name="Line 110"/>
          <p:cNvSpPr>
            <a:spLocks noChangeShapeType="1"/>
          </p:cNvSpPr>
          <p:nvPr/>
        </p:nvSpPr>
        <p:spPr bwMode="auto">
          <a:xfrm flipV="1">
            <a:off x="6721494" y="4830468"/>
            <a:ext cx="1311" cy="304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563" name="Line 111"/>
          <p:cNvSpPr>
            <a:spLocks noChangeShapeType="1"/>
          </p:cNvSpPr>
          <p:nvPr/>
        </p:nvSpPr>
        <p:spPr bwMode="auto">
          <a:xfrm>
            <a:off x="6701843" y="4830468"/>
            <a:ext cx="39301" cy="112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564" name="Line 112"/>
          <p:cNvSpPr>
            <a:spLocks noChangeShapeType="1"/>
          </p:cNvSpPr>
          <p:nvPr/>
        </p:nvSpPr>
        <p:spPr bwMode="auto">
          <a:xfrm flipV="1">
            <a:off x="6741146" y="5043525"/>
            <a:ext cx="1311" cy="2592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565" name="Line 113"/>
          <p:cNvSpPr>
            <a:spLocks noChangeShapeType="1"/>
          </p:cNvSpPr>
          <p:nvPr/>
        </p:nvSpPr>
        <p:spPr bwMode="auto">
          <a:xfrm>
            <a:off x="6722805" y="5043525"/>
            <a:ext cx="39301" cy="112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566" name="Line 114"/>
          <p:cNvSpPr>
            <a:spLocks noChangeShapeType="1"/>
          </p:cNvSpPr>
          <p:nvPr/>
        </p:nvSpPr>
        <p:spPr bwMode="auto">
          <a:xfrm flipV="1">
            <a:off x="6762106" y="5088617"/>
            <a:ext cx="1311" cy="2480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567" name="Line 115"/>
          <p:cNvSpPr>
            <a:spLocks noChangeShapeType="1"/>
          </p:cNvSpPr>
          <p:nvPr/>
        </p:nvSpPr>
        <p:spPr bwMode="auto">
          <a:xfrm>
            <a:off x="6743766" y="5088617"/>
            <a:ext cx="39301" cy="112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568" name="Line 116"/>
          <p:cNvSpPr>
            <a:spLocks noChangeShapeType="1"/>
          </p:cNvSpPr>
          <p:nvPr/>
        </p:nvSpPr>
        <p:spPr bwMode="auto">
          <a:xfrm flipV="1">
            <a:off x="6783067" y="5167528"/>
            <a:ext cx="1311" cy="2367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569" name="Line 117"/>
          <p:cNvSpPr>
            <a:spLocks noChangeShapeType="1"/>
          </p:cNvSpPr>
          <p:nvPr/>
        </p:nvSpPr>
        <p:spPr bwMode="auto">
          <a:xfrm>
            <a:off x="6764726" y="5167528"/>
            <a:ext cx="39301" cy="112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570" name="Line 118"/>
          <p:cNvSpPr>
            <a:spLocks noChangeShapeType="1"/>
          </p:cNvSpPr>
          <p:nvPr/>
        </p:nvSpPr>
        <p:spPr bwMode="auto">
          <a:xfrm flipV="1">
            <a:off x="6804028" y="5213746"/>
            <a:ext cx="1311" cy="2254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571" name="Line 120"/>
          <p:cNvSpPr>
            <a:spLocks noChangeShapeType="1"/>
          </p:cNvSpPr>
          <p:nvPr/>
        </p:nvSpPr>
        <p:spPr bwMode="auto">
          <a:xfrm flipV="1">
            <a:off x="6826298" y="5280256"/>
            <a:ext cx="0" cy="2029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572" name="Line 121"/>
          <p:cNvSpPr>
            <a:spLocks noChangeShapeType="1"/>
          </p:cNvSpPr>
          <p:nvPr/>
        </p:nvSpPr>
        <p:spPr bwMode="auto">
          <a:xfrm>
            <a:off x="6806648" y="5280256"/>
            <a:ext cx="39301" cy="112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573" name="Line 122"/>
          <p:cNvSpPr>
            <a:spLocks noChangeShapeType="1"/>
          </p:cNvSpPr>
          <p:nvPr/>
        </p:nvSpPr>
        <p:spPr bwMode="auto">
          <a:xfrm flipV="1">
            <a:off x="6847260" y="5264474"/>
            <a:ext cx="0" cy="2029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574" name="Line 123"/>
          <p:cNvSpPr>
            <a:spLocks noChangeShapeType="1"/>
          </p:cNvSpPr>
          <p:nvPr/>
        </p:nvSpPr>
        <p:spPr bwMode="auto">
          <a:xfrm>
            <a:off x="6827609" y="5264474"/>
            <a:ext cx="39301" cy="112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575" name="Line 124"/>
          <p:cNvSpPr>
            <a:spLocks noChangeShapeType="1"/>
          </p:cNvSpPr>
          <p:nvPr/>
        </p:nvSpPr>
        <p:spPr bwMode="auto">
          <a:xfrm flipV="1">
            <a:off x="6868221" y="5270111"/>
            <a:ext cx="1311" cy="2029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576" name="Line 125"/>
          <p:cNvSpPr>
            <a:spLocks noChangeShapeType="1"/>
          </p:cNvSpPr>
          <p:nvPr/>
        </p:nvSpPr>
        <p:spPr bwMode="auto">
          <a:xfrm>
            <a:off x="6848570" y="5270111"/>
            <a:ext cx="40612" cy="112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577" name="Line 126"/>
          <p:cNvSpPr>
            <a:spLocks noChangeShapeType="1"/>
          </p:cNvSpPr>
          <p:nvPr/>
        </p:nvSpPr>
        <p:spPr bwMode="auto">
          <a:xfrm flipV="1">
            <a:off x="6889181" y="5315202"/>
            <a:ext cx="1311" cy="1916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578" name="Line 127"/>
          <p:cNvSpPr>
            <a:spLocks noChangeShapeType="1"/>
          </p:cNvSpPr>
          <p:nvPr/>
        </p:nvSpPr>
        <p:spPr bwMode="auto">
          <a:xfrm>
            <a:off x="6869530" y="5315202"/>
            <a:ext cx="39301" cy="112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579" name="Line 128"/>
          <p:cNvSpPr>
            <a:spLocks noChangeShapeType="1"/>
          </p:cNvSpPr>
          <p:nvPr/>
        </p:nvSpPr>
        <p:spPr bwMode="auto">
          <a:xfrm flipV="1">
            <a:off x="6910142" y="5333238"/>
            <a:ext cx="1311" cy="1803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580" name="Line 129"/>
          <p:cNvSpPr>
            <a:spLocks noChangeShapeType="1"/>
          </p:cNvSpPr>
          <p:nvPr/>
        </p:nvSpPr>
        <p:spPr bwMode="auto">
          <a:xfrm>
            <a:off x="6890492" y="5333238"/>
            <a:ext cx="39301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581" name="Line 130"/>
          <p:cNvSpPr>
            <a:spLocks noChangeShapeType="1"/>
          </p:cNvSpPr>
          <p:nvPr/>
        </p:nvSpPr>
        <p:spPr bwMode="auto">
          <a:xfrm flipV="1">
            <a:off x="6931103" y="5343385"/>
            <a:ext cx="1311" cy="1916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582" name="Line 131"/>
          <p:cNvSpPr>
            <a:spLocks noChangeShapeType="1"/>
          </p:cNvSpPr>
          <p:nvPr/>
        </p:nvSpPr>
        <p:spPr bwMode="auto">
          <a:xfrm>
            <a:off x="6912762" y="5343385"/>
            <a:ext cx="37992" cy="112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583" name="Line 132"/>
          <p:cNvSpPr>
            <a:spLocks noChangeShapeType="1"/>
          </p:cNvSpPr>
          <p:nvPr/>
        </p:nvSpPr>
        <p:spPr bwMode="auto">
          <a:xfrm flipV="1">
            <a:off x="6950753" y="5307311"/>
            <a:ext cx="1311" cy="1916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584" name="Line 133"/>
          <p:cNvSpPr>
            <a:spLocks noChangeShapeType="1"/>
          </p:cNvSpPr>
          <p:nvPr/>
        </p:nvSpPr>
        <p:spPr bwMode="auto">
          <a:xfrm>
            <a:off x="6932413" y="5307311"/>
            <a:ext cx="39301" cy="112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585" name="Line 134"/>
          <p:cNvSpPr>
            <a:spLocks noChangeShapeType="1"/>
          </p:cNvSpPr>
          <p:nvPr/>
        </p:nvSpPr>
        <p:spPr bwMode="auto">
          <a:xfrm flipV="1">
            <a:off x="6973025" y="5365930"/>
            <a:ext cx="0" cy="1803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586" name="Line 135"/>
          <p:cNvSpPr>
            <a:spLocks noChangeShapeType="1"/>
          </p:cNvSpPr>
          <p:nvPr/>
        </p:nvSpPr>
        <p:spPr bwMode="auto">
          <a:xfrm>
            <a:off x="6952064" y="5365930"/>
            <a:ext cx="40612" cy="112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587" name="Line 136"/>
          <p:cNvSpPr>
            <a:spLocks noChangeShapeType="1"/>
          </p:cNvSpPr>
          <p:nvPr/>
        </p:nvSpPr>
        <p:spPr bwMode="auto">
          <a:xfrm flipV="1">
            <a:off x="6993985" y="5343385"/>
            <a:ext cx="1311" cy="1803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588" name="Line 137"/>
          <p:cNvSpPr>
            <a:spLocks noChangeShapeType="1"/>
          </p:cNvSpPr>
          <p:nvPr/>
        </p:nvSpPr>
        <p:spPr bwMode="auto">
          <a:xfrm>
            <a:off x="6974335" y="5343385"/>
            <a:ext cx="39301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589" name="Line 138"/>
          <p:cNvSpPr>
            <a:spLocks noChangeShapeType="1"/>
          </p:cNvSpPr>
          <p:nvPr/>
        </p:nvSpPr>
        <p:spPr bwMode="auto">
          <a:xfrm flipV="1">
            <a:off x="7014947" y="5377203"/>
            <a:ext cx="1311" cy="1803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590" name="Line 139"/>
          <p:cNvSpPr>
            <a:spLocks noChangeShapeType="1"/>
          </p:cNvSpPr>
          <p:nvPr/>
        </p:nvSpPr>
        <p:spPr bwMode="auto">
          <a:xfrm>
            <a:off x="6995296" y="5377203"/>
            <a:ext cx="39301" cy="112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591" name="Line 140"/>
          <p:cNvSpPr>
            <a:spLocks noChangeShapeType="1"/>
          </p:cNvSpPr>
          <p:nvPr/>
        </p:nvSpPr>
        <p:spPr bwMode="auto">
          <a:xfrm flipV="1">
            <a:off x="7034597" y="5372694"/>
            <a:ext cx="1311" cy="1803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592" name="Line 141"/>
          <p:cNvSpPr>
            <a:spLocks noChangeShapeType="1"/>
          </p:cNvSpPr>
          <p:nvPr/>
        </p:nvSpPr>
        <p:spPr bwMode="auto">
          <a:xfrm>
            <a:off x="7016256" y="5372694"/>
            <a:ext cx="40612" cy="112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593" name="Line 142"/>
          <p:cNvSpPr>
            <a:spLocks noChangeShapeType="1"/>
          </p:cNvSpPr>
          <p:nvPr/>
        </p:nvSpPr>
        <p:spPr bwMode="auto">
          <a:xfrm flipV="1">
            <a:off x="7056868" y="5370440"/>
            <a:ext cx="1311" cy="1916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594" name="Line 143"/>
          <p:cNvSpPr>
            <a:spLocks noChangeShapeType="1"/>
          </p:cNvSpPr>
          <p:nvPr/>
        </p:nvSpPr>
        <p:spPr bwMode="auto">
          <a:xfrm>
            <a:off x="7037217" y="5370440"/>
            <a:ext cx="40612" cy="112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595" name="Line 144"/>
          <p:cNvSpPr>
            <a:spLocks noChangeShapeType="1"/>
          </p:cNvSpPr>
          <p:nvPr/>
        </p:nvSpPr>
        <p:spPr bwMode="auto">
          <a:xfrm flipV="1">
            <a:off x="7077828" y="5365930"/>
            <a:ext cx="1311" cy="1803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596" name="Line 145"/>
          <p:cNvSpPr>
            <a:spLocks noChangeShapeType="1"/>
          </p:cNvSpPr>
          <p:nvPr/>
        </p:nvSpPr>
        <p:spPr bwMode="auto">
          <a:xfrm>
            <a:off x="7059488" y="5365930"/>
            <a:ext cx="39301" cy="112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597" name="Line 146"/>
          <p:cNvSpPr>
            <a:spLocks noChangeShapeType="1"/>
          </p:cNvSpPr>
          <p:nvPr/>
        </p:nvSpPr>
        <p:spPr bwMode="auto">
          <a:xfrm flipV="1">
            <a:off x="7098789" y="5438077"/>
            <a:ext cx="1311" cy="1578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598" name="Line 147"/>
          <p:cNvSpPr>
            <a:spLocks noChangeShapeType="1"/>
          </p:cNvSpPr>
          <p:nvPr/>
        </p:nvSpPr>
        <p:spPr bwMode="auto">
          <a:xfrm>
            <a:off x="7079139" y="5438077"/>
            <a:ext cx="39301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599" name="Line 148"/>
          <p:cNvSpPr>
            <a:spLocks noChangeShapeType="1"/>
          </p:cNvSpPr>
          <p:nvPr/>
        </p:nvSpPr>
        <p:spPr bwMode="auto">
          <a:xfrm flipV="1">
            <a:off x="7119751" y="5380585"/>
            <a:ext cx="1311" cy="1916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00" name="Line 149"/>
          <p:cNvSpPr>
            <a:spLocks noChangeShapeType="1"/>
          </p:cNvSpPr>
          <p:nvPr/>
        </p:nvSpPr>
        <p:spPr bwMode="auto">
          <a:xfrm>
            <a:off x="7100100" y="5380585"/>
            <a:ext cx="39301" cy="112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01" name="Line 150"/>
          <p:cNvSpPr>
            <a:spLocks noChangeShapeType="1"/>
          </p:cNvSpPr>
          <p:nvPr/>
        </p:nvSpPr>
        <p:spPr bwMode="auto">
          <a:xfrm flipV="1">
            <a:off x="7142021" y="5435823"/>
            <a:ext cx="0" cy="1578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02" name="Line 151"/>
          <p:cNvSpPr>
            <a:spLocks noChangeShapeType="1"/>
          </p:cNvSpPr>
          <p:nvPr/>
        </p:nvSpPr>
        <p:spPr bwMode="auto">
          <a:xfrm>
            <a:off x="7121060" y="5435823"/>
            <a:ext cx="40612" cy="112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03" name="Line 152"/>
          <p:cNvSpPr>
            <a:spLocks noChangeShapeType="1"/>
          </p:cNvSpPr>
          <p:nvPr/>
        </p:nvSpPr>
        <p:spPr bwMode="auto">
          <a:xfrm flipV="1">
            <a:off x="7161672" y="5425676"/>
            <a:ext cx="1311" cy="1578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04" name="Line 153"/>
          <p:cNvSpPr>
            <a:spLocks noChangeShapeType="1"/>
          </p:cNvSpPr>
          <p:nvPr/>
        </p:nvSpPr>
        <p:spPr bwMode="auto">
          <a:xfrm>
            <a:off x="7143331" y="5425676"/>
            <a:ext cx="39301" cy="112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05" name="Line 154"/>
          <p:cNvSpPr>
            <a:spLocks noChangeShapeType="1"/>
          </p:cNvSpPr>
          <p:nvPr/>
        </p:nvSpPr>
        <p:spPr bwMode="auto">
          <a:xfrm flipV="1">
            <a:off x="7182632" y="5423422"/>
            <a:ext cx="0" cy="1691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06" name="Line 155"/>
          <p:cNvSpPr>
            <a:spLocks noChangeShapeType="1"/>
          </p:cNvSpPr>
          <p:nvPr/>
        </p:nvSpPr>
        <p:spPr bwMode="auto">
          <a:xfrm>
            <a:off x="7162982" y="5423422"/>
            <a:ext cx="39301" cy="112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07" name="Line 156"/>
          <p:cNvSpPr>
            <a:spLocks noChangeShapeType="1"/>
          </p:cNvSpPr>
          <p:nvPr/>
        </p:nvSpPr>
        <p:spPr bwMode="auto">
          <a:xfrm flipV="1">
            <a:off x="7203594" y="5431313"/>
            <a:ext cx="0" cy="1578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08" name="Line 157"/>
          <p:cNvSpPr>
            <a:spLocks noChangeShapeType="1"/>
          </p:cNvSpPr>
          <p:nvPr/>
        </p:nvSpPr>
        <p:spPr bwMode="auto">
          <a:xfrm>
            <a:off x="7183943" y="5431313"/>
            <a:ext cx="40612" cy="112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09" name="Line 158"/>
          <p:cNvSpPr>
            <a:spLocks noChangeShapeType="1"/>
          </p:cNvSpPr>
          <p:nvPr/>
        </p:nvSpPr>
        <p:spPr bwMode="auto">
          <a:xfrm flipV="1">
            <a:off x="7225864" y="5396367"/>
            <a:ext cx="0" cy="1803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10" name="Line 159"/>
          <p:cNvSpPr>
            <a:spLocks noChangeShapeType="1"/>
          </p:cNvSpPr>
          <p:nvPr/>
        </p:nvSpPr>
        <p:spPr bwMode="auto">
          <a:xfrm>
            <a:off x="7204903" y="5396367"/>
            <a:ext cx="40612" cy="112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11" name="Line 160"/>
          <p:cNvSpPr>
            <a:spLocks noChangeShapeType="1"/>
          </p:cNvSpPr>
          <p:nvPr/>
        </p:nvSpPr>
        <p:spPr bwMode="auto">
          <a:xfrm flipV="1">
            <a:off x="7245515" y="5431313"/>
            <a:ext cx="1311" cy="1578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12" name="Line 161"/>
          <p:cNvSpPr>
            <a:spLocks noChangeShapeType="1"/>
          </p:cNvSpPr>
          <p:nvPr/>
        </p:nvSpPr>
        <p:spPr bwMode="auto">
          <a:xfrm>
            <a:off x="7225864" y="5431313"/>
            <a:ext cx="39301" cy="112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13" name="Line 162"/>
          <p:cNvSpPr>
            <a:spLocks noChangeShapeType="1"/>
          </p:cNvSpPr>
          <p:nvPr/>
        </p:nvSpPr>
        <p:spPr bwMode="auto">
          <a:xfrm flipV="1">
            <a:off x="7266476" y="5451605"/>
            <a:ext cx="1311" cy="1465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14" name="Line 163"/>
          <p:cNvSpPr>
            <a:spLocks noChangeShapeType="1"/>
          </p:cNvSpPr>
          <p:nvPr/>
        </p:nvSpPr>
        <p:spPr bwMode="auto">
          <a:xfrm>
            <a:off x="7246826" y="5451605"/>
            <a:ext cx="40612" cy="112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15" name="Line 164"/>
          <p:cNvSpPr>
            <a:spLocks noChangeShapeType="1"/>
          </p:cNvSpPr>
          <p:nvPr/>
        </p:nvSpPr>
        <p:spPr bwMode="auto">
          <a:xfrm flipV="1">
            <a:off x="7287437" y="5447096"/>
            <a:ext cx="1311" cy="1578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16" name="Line 165"/>
          <p:cNvSpPr>
            <a:spLocks noChangeShapeType="1"/>
          </p:cNvSpPr>
          <p:nvPr/>
        </p:nvSpPr>
        <p:spPr bwMode="auto">
          <a:xfrm>
            <a:off x="7269096" y="5447096"/>
            <a:ext cx="39301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17" name="Line 166"/>
          <p:cNvSpPr>
            <a:spLocks noChangeShapeType="1"/>
          </p:cNvSpPr>
          <p:nvPr/>
        </p:nvSpPr>
        <p:spPr bwMode="auto">
          <a:xfrm flipV="1">
            <a:off x="7308398" y="5445968"/>
            <a:ext cx="1311" cy="1578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18" name="Line 167"/>
          <p:cNvSpPr>
            <a:spLocks noChangeShapeType="1"/>
          </p:cNvSpPr>
          <p:nvPr/>
        </p:nvSpPr>
        <p:spPr bwMode="auto">
          <a:xfrm>
            <a:off x="7288747" y="5445968"/>
            <a:ext cx="40612" cy="112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19" name="Line 168"/>
          <p:cNvSpPr>
            <a:spLocks noChangeShapeType="1"/>
          </p:cNvSpPr>
          <p:nvPr/>
        </p:nvSpPr>
        <p:spPr bwMode="auto">
          <a:xfrm flipV="1">
            <a:off x="7330669" y="5432441"/>
            <a:ext cx="0" cy="1578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20" name="Line 169"/>
          <p:cNvSpPr>
            <a:spLocks noChangeShapeType="1"/>
          </p:cNvSpPr>
          <p:nvPr/>
        </p:nvSpPr>
        <p:spPr bwMode="auto">
          <a:xfrm>
            <a:off x="7311018" y="5432441"/>
            <a:ext cx="37992" cy="112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21" name="Line 170"/>
          <p:cNvSpPr>
            <a:spLocks noChangeShapeType="1"/>
          </p:cNvSpPr>
          <p:nvPr/>
        </p:nvSpPr>
        <p:spPr bwMode="auto">
          <a:xfrm flipV="1">
            <a:off x="7351630" y="5457241"/>
            <a:ext cx="0" cy="1465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22" name="Line 171"/>
          <p:cNvSpPr>
            <a:spLocks noChangeShapeType="1"/>
          </p:cNvSpPr>
          <p:nvPr/>
        </p:nvSpPr>
        <p:spPr bwMode="auto">
          <a:xfrm>
            <a:off x="7331979" y="5457241"/>
            <a:ext cx="3799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23" name="Line 172"/>
          <p:cNvSpPr>
            <a:spLocks noChangeShapeType="1"/>
          </p:cNvSpPr>
          <p:nvPr/>
        </p:nvSpPr>
        <p:spPr bwMode="auto">
          <a:xfrm flipV="1">
            <a:off x="7371281" y="5440331"/>
            <a:ext cx="1311" cy="1691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24" name="Line 173"/>
          <p:cNvSpPr>
            <a:spLocks noChangeShapeType="1"/>
          </p:cNvSpPr>
          <p:nvPr/>
        </p:nvSpPr>
        <p:spPr bwMode="auto">
          <a:xfrm>
            <a:off x="7352939" y="5440331"/>
            <a:ext cx="39301" cy="112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25" name="Line 174"/>
          <p:cNvSpPr>
            <a:spLocks noChangeShapeType="1"/>
          </p:cNvSpPr>
          <p:nvPr/>
        </p:nvSpPr>
        <p:spPr bwMode="auto">
          <a:xfrm flipV="1">
            <a:off x="7392241" y="5467386"/>
            <a:ext cx="1311" cy="1691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26" name="Line 175"/>
          <p:cNvSpPr>
            <a:spLocks noChangeShapeType="1"/>
          </p:cNvSpPr>
          <p:nvPr/>
        </p:nvSpPr>
        <p:spPr bwMode="auto">
          <a:xfrm>
            <a:off x="7372590" y="5467386"/>
            <a:ext cx="40612" cy="112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27" name="Line 176"/>
          <p:cNvSpPr>
            <a:spLocks noChangeShapeType="1"/>
          </p:cNvSpPr>
          <p:nvPr/>
        </p:nvSpPr>
        <p:spPr bwMode="auto">
          <a:xfrm flipV="1">
            <a:off x="7413202" y="5439204"/>
            <a:ext cx="1311" cy="1578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28" name="Line 177"/>
          <p:cNvSpPr>
            <a:spLocks noChangeShapeType="1"/>
          </p:cNvSpPr>
          <p:nvPr/>
        </p:nvSpPr>
        <p:spPr bwMode="auto">
          <a:xfrm>
            <a:off x="7394861" y="5439204"/>
            <a:ext cx="39301" cy="112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29" name="Line 178"/>
          <p:cNvSpPr>
            <a:spLocks noChangeShapeType="1"/>
          </p:cNvSpPr>
          <p:nvPr/>
        </p:nvSpPr>
        <p:spPr bwMode="auto">
          <a:xfrm flipV="1">
            <a:off x="7434162" y="5458368"/>
            <a:ext cx="1311" cy="1578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30" name="Line 179"/>
          <p:cNvSpPr>
            <a:spLocks noChangeShapeType="1"/>
          </p:cNvSpPr>
          <p:nvPr/>
        </p:nvSpPr>
        <p:spPr bwMode="auto">
          <a:xfrm>
            <a:off x="7415822" y="5458368"/>
            <a:ext cx="39301" cy="112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31" name="Line 180"/>
          <p:cNvSpPr>
            <a:spLocks noChangeShapeType="1"/>
          </p:cNvSpPr>
          <p:nvPr/>
        </p:nvSpPr>
        <p:spPr bwMode="auto">
          <a:xfrm flipV="1">
            <a:off x="7455123" y="5445968"/>
            <a:ext cx="1311" cy="1691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32" name="Line 181"/>
          <p:cNvSpPr>
            <a:spLocks noChangeShapeType="1"/>
          </p:cNvSpPr>
          <p:nvPr/>
        </p:nvSpPr>
        <p:spPr bwMode="auto">
          <a:xfrm>
            <a:off x="7435473" y="5445968"/>
            <a:ext cx="40612" cy="112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33" name="Line 182"/>
          <p:cNvSpPr>
            <a:spLocks noChangeShapeType="1"/>
          </p:cNvSpPr>
          <p:nvPr/>
        </p:nvSpPr>
        <p:spPr bwMode="auto">
          <a:xfrm flipV="1">
            <a:off x="7477394" y="5460623"/>
            <a:ext cx="0" cy="1578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34" name="Line 183"/>
          <p:cNvSpPr>
            <a:spLocks noChangeShapeType="1"/>
          </p:cNvSpPr>
          <p:nvPr/>
        </p:nvSpPr>
        <p:spPr bwMode="auto">
          <a:xfrm>
            <a:off x="7456434" y="5460623"/>
            <a:ext cx="40612" cy="112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35" name="Line 184"/>
          <p:cNvSpPr>
            <a:spLocks noChangeShapeType="1"/>
          </p:cNvSpPr>
          <p:nvPr/>
        </p:nvSpPr>
        <p:spPr bwMode="auto">
          <a:xfrm flipV="1">
            <a:off x="7498355" y="5487678"/>
            <a:ext cx="1311" cy="1465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36" name="Line 185"/>
          <p:cNvSpPr>
            <a:spLocks noChangeShapeType="1"/>
          </p:cNvSpPr>
          <p:nvPr/>
        </p:nvSpPr>
        <p:spPr bwMode="auto">
          <a:xfrm>
            <a:off x="7478705" y="5487678"/>
            <a:ext cx="39301" cy="112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37" name="Line 187"/>
          <p:cNvSpPr>
            <a:spLocks noChangeShapeType="1"/>
          </p:cNvSpPr>
          <p:nvPr/>
        </p:nvSpPr>
        <p:spPr bwMode="auto">
          <a:xfrm>
            <a:off x="7499665" y="5501206"/>
            <a:ext cx="39301" cy="112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38" name="Line 427"/>
          <p:cNvSpPr>
            <a:spLocks noChangeShapeType="1"/>
          </p:cNvSpPr>
          <p:nvPr/>
        </p:nvSpPr>
        <p:spPr bwMode="auto">
          <a:xfrm>
            <a:off x="6746386" y="5186691"/>
            <a:ext cx="10480" cy="9019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39" name="Line 428"/>
          <p:cNvSpPr>
            <a:spLocks noChangeShapeType="1"/>
          </p:cNvSpPr>
          <p:nvPr/>
        </p:nvSpPr>
        <p:spPr bwMode="auto">
          <a:xfrm>
            <a:off x="6756866" y="5195709"/>
            <a:ext cx="10480" cy="7891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40" name="Line 430"/>
          <p:cNvSpPr>
            <a:spLocks noChangeShapeType="1"/>
          </p:cNvSpPr>
          <p:nvPr/>
        </p:nvSpPr>
        <p:spPr bwMode="auto">
          <a:xfrm>
            <a:off x="6777827" y="5211491"/>
            <a:ext cx="10480" cy="9019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41" name="Line 431"/>
          <p:cNvSpPr>
            <a:spLocks noChangeShapeType="1"/>
          </p:cNvSpPr>
          <p:nvPr/>
        </p:nvSpPr>
        <p:spPr bwMode="auto">
          <a:xfrm>
            <a:off x="6788307" y="5220510"/>
            <a:ext cx="10480" cy="7891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42" name="Line 433"/>
          <p:cNvSpPr>
            <a:spLocks noChangeShapeType="1"/>
          </p:cNvSpPr>
          <p:nvPr/>
        </p:nvSpPr>
        <p:spPr bwMode="auto">
          <a:xfrm>
            <a:off x="6809268" y="5237419"/>
            <a:ext cx="10480" cy="7891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43" name="Line 434"/>
          <p:cNvSpPr>
            <a:spLocks noChangeShapeType="1"/>
          </p:cNvSpPr>
          <p:nvPr/>
        </p:nvSpPr>
        <p:spPr bwMode="auto">
          <a:xfrm>
            <a:off x="6819749" y="5245310"/>
            <a:ext cx="10480" cy="6764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44" name="Line 435"/>
          <p:cNvSpPr>
            <a:spLocks noChangeShapeType="1"/>
          </p:cNvSpPr>
          <p:nvPr/>
        </p:nvSpPr>
        <p:spPr bwMode="auto">
          <a:xfrm>
            <a:off x="6830229" y="5252074"/>
            <a:ext cx="10480" cy="7891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45" name="Line 436"/>
          <p:cNvSpPr>
            <a:spLocks noChangeShapeType="1"/>
          </p:cNvSpPr>
          <p:nvPr/>
        </p:nvSpPr>
        <p:spPr bwMode="auto">
          <a:xfrm>
            <a:off x="6840709" y="5259965"/>
            <a:ext cx="10480" cy="7891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46" name="Line 437"/>
          <p:cNvSpPr>
            <a:spLocks noChangeShapeType="1"/>
          </p:cNvSpPr>
          <p:nvPr/>
        </p:nvSpPr>
        <p:spPr bwMode="auto">
          <a:xfrm>
            <a:off x="6851190" y="5267856"/>
            <a:ext cx="9171" cy="6764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47" name="Line 438"/>
          <p:cNvSpPr>
            <a:spLocks noChangeShapeType="1"/>
          </p:cNvSpPr>
          <p:nvPr/>
        </p:nvSpPr>
        <p:spPr bwMode="auto">
          <a:xfrm>
            <a:off x="6860360" y="5274620"/>
            <a:ext cx="11791" cy="6764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48" name="Line 439"/>
          <p:cNvSpPr>
            <a:spLocks noChangeShapeType="1"/>
          </p:cNvSpPr>
          <p:nvPr/>
        </p:nvSpPr>
        <p:spPr bwMode="auto">
          <a:xfrm>
            <a:off x="6872150" y="5281384"/>
            <a:ext cx="10480" cy="5637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49" name="Line 440"/>
          <p:cNvSpPr>
            <a:spLocks noChangeShapeType="1"/>
          </p:cNvSpPr>
          <p:nvPr/>
        </p:nvSpPr>
        <p:spPr bwMode="auto">
          <a:xfrm>
            <a:off x="6882631" y="5287020"/>
            <a:ext cx="10480" cy="7891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50" name="Line 441"/>
          <p:cNvSpPr>
            <a:spLocks noChangeShapeType="1"/>
          </p:cNvSpPr>
          <p:nvPr/>
        </p:nvSpPr>
        <p:spPr bwMode="auto">
          <a:xfrm>
            <a:off x="6893112" y="5294911"/>
            <a:ext cx="10480" cy="4509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51" name="Line 442"/>
          <p:cNvSpPr>
            <a:spLocks noChangeShapeType="1"/>
          </p:cNvSpPr>
          <p:nvPr/>
        </p:nvSpPr>
        <p:spPr bwMode="auto">
          <a:xfrm>
            <a:off x="6903592" y="5299420"/>
            <a:ext cx="10480" cy="5637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52" name="Line 443"/>
          <p:cNvSpPr>
            <a:spLocks noChangeShapeType="1"/>
          </p:cNvSpPr>
          <p:nvPr/>
        </p:nvSpPr>
        <p:spPr bwMode="auto">
          <a:xfrm>
            <a:off x="6914072" y="5305057"/>
            <a:ext cx="9171" cy="6764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53" name="Line 444"/>
          <p:cNvSpPr>
            <a:spLocks noChangeShapeType="1"/>
          </p:cNvSpPr>
          <p:nvPr/>
        </p:nvSpPr>
        <p:spPr bwMode="auto">
          <a:xfrm>
            <a:off x="6923242" y="5311820"/>
            <a:ext cx="11791" cy="4509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54" name="Line 445"/>
          <p:cNvSpPr>
            <a:spLocks noChangeShapeType="1"/>
          </p:cNvSpPr>
          <p:nvPr/>
        </p:nvSpPr>
        <p:spPr bwMode="auto">
          <a:xfrm>
            <a:off x="6935033" y="5316330"/>
            <a:ext cx="10480" cy="5637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55" name="Line 446"/>
          <p:cNvSpPr>
            <a:spLocks noChangeShapeType="1"/>
          </p:cNvSpPr>
          <p:nvPr/>
        </p:nvSpPr>
        <p:spPr bwMode="auto">
          <a:xfrm>
            <a:off x="6945513" y="5321966"/>
            <a:ext cx="9171" cy="4509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56" name="Line 447"/>
          <p:cNvSpPr>
            <a:spLocks noChangeShapeType="1"/>
          </p:cNvSpPr>
          <p:nvPr/>
        </p:nvSpPr>
        <p:spPr bwMode="auto">
          <a:xfrm>
            <a:off x="6954684" y="5326475"/>
            <a:ext cx="11791" cy="5637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57" name="Line 448"/>
          <p:cNvSpPr>
            <a:spLocks noChangeShapeType="1"/>
          </p:cNvSpPr>
          <p:nvPr/>
        </p:nvSpPr>
        <p:spPr bwMode="auto">
          <a:xfrm>
            <a:off x="6966474" y="5332112"/>
            <a:ext cx="9171" cy="4509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58" name="Line 449"/>
          <p:cNvSpPr>
            <a:spLocks noChangeShapeType="1"/>
          </p:cNvSpPr>
          <p:nvPr/>
        </p:nvSpPr>
        <p:spPr bwMode="auto">
          <a:xfrm>
            <a:off x="6975645" y="5336621"/>
            <a:ext cx="10480" cy="4509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59" name="Line 450"/>
          <p:cNvSpPr>
            <a:spLocks noChangeShapeType="1"/>
          </p:cNvSpPr>
          <p:nvPr/>
        </p:nvSpPr>
        <p:spPr bwMode="auto">
          <a:xfrm>
            <a:off x="6986125" y="5341130"/>
            <a:ext cx="11791" cy="3382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60" name="Line 451"/>
          <p:cNvSpPr>
            <a:spLocks noChangeShapeType="1"/>
          </p:cNvSpPr>
          <p:nvPr/>
        </p:nvSpPr>
        <p:spPr bwMode="auto">
          <a:xfrm>
            <a:off x="6997916" y="5344511"/>
            <a:ext cx="10480" cy="4509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61" name="Line 452"/>
          <p:cNvSpPr>
            <a:spLocks noChangeShapeType="1"/>
          </p:cNvSpPr>
          <p:nvPr/>
        </p:nvSpPr>
        <p:spPr bwMode="auto">
          <a:xfrm>
            <a:off x="7008396" y="5349021"/>
            <a:ext cx="10480" cy="4509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62" name="Line 453"/>
          <p:cNvSpPr>
            <a:spLocks noChangeShapeType="1"/>
          </p:cNvSpPr>
          <p:nvPr/>
        </p:nvSpPr>
        <p:spPr bwMode="auto">
          <a:xfrm>
            <a:off x="7018876" y="5353530"/>
            <a:ext cx="10480" cy="3382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63" name="Line 454"/>
          <p:cNvSpPr>
            <a:spLocks noChangeShapeType="1"/>
          </p:cNvSpPr>
          <p:nvPr/>
        </p:nvSpPr>
        <p:spPr bwMode="auto">
          <a:xfrm>
            <a:off x="7029357" y="5356912"/>
            <a:ext cx="9171" cy="4509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64" name="Line 455"/>
          <p:cNvSpPr>
            <a:spLocks noChangeShapeType="1"/>
          </p:cNvSpPr>
          <p:nvPr/>
        </p:nvSpPr>
        <p:spPr bwMode="auto">
          <a:xfrm>
            <a:off x="7038527" y="5361421"/>
            <a:ext cx="10480" cy="3382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65" name="Line 456"/>
          <p:cNvSpPr>
            <a:spLocks noChangeShapeType="1"/>
          </p:cNvSpPr>
          <p:nvPr/>
        </p:nvSpPr>
        <p:spPr bwMode="auto">
          <a:xfrm>
            <a:off x="7049008" y="5364803"/>
            <a:ext cx="10480" cy="4509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66" name="Line 457"/>
          <p:cNvSpPr>
            <a:spLocks noChangeShapeType="1"/>
          </p:cNvSpPr>
          <p:nvPr/>
        </p:nvSpPr>
        <p:spPr bwMode="auto">
          <a:xfrm>
            <a:off x="7059488" y="5369312"/>
            <a:ext cx="10480" cy="2254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67" name="Line 458"/>
          <p:cNvSpPr>
            <a:spLocks noChangeShapeType="1"/>
          </p:cNvSpPr>
          <p:nvPr/>
        </p:nvSpPr>
        <p:spPr bwMode="auto">
          <a:xfrm>
            <a:off x="7069968" y="5371566"/>
            <a:ext cx="11791" cy="2254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68" name="Line 459"/>
          <p:cNvSpPr>
            <a:spLocks noChangeShapeType="1"/>
          </p:cNvSpPr>
          <p:nvPr/>
        </p:nvSpPr>
        <p:spPr bwMode="auto">
          <a:xfrm>
            <a:off x="7081759" y="5373822"/>
            <a:ext cx="9171" cy="4509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69" name="Line 460"/>
          <p:cNvSpPr>
            <a:spLocks noChangeShapeType="1"/>
          </p:cNvSpPr>
          <p:nvPr/>
        </p:nvSpPr>
        <p:spPr bwMode="auto">
          <a:xfrm>
            <a:off x="7090929" y="5378331"/>
            <a:ext cx="10480" cy="3382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70" name="Line 461"/>
          <p:cNvSpPr>
            <a:spLocks noChangeShapeType="1"/>
          </p:cNvSpPr>
          <p:nvPr/>
        </p:nvSpPr>
        <p:spPr bwMode="auto">
          <a:xfrm>
            <a:off x="7101409" y="5381713"/>
            <a:ext cx="10480" cy="2254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71" name="Line 462"/>
          <p:cNvSpPr>
            <a:spLocks noChangeShapeType="1"/>
          </p:cNvSpPr>
          <p:nvPr/>
        </p:nvSpPr>
        <p:spPr bwMode="auto">
          <a:xfrm>
            <a:off x="7111890" y="5383967"/>
            <a:ext cx="10480" cy="3382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72" name="Line 463"/>
          <p:cNvSpPr>
            <a:spLocks noChangeShapeType="1"/>
          </p:cNvSpPr>
          <p:nvPr/>
        </p:nvSpPr>
        <p:spPr bwMode="auto">
          <a:xfrm>
            <a:off x="7122371" y="5387349"/>
            <a:ext cx="10480" cy="3382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73" name="Line 464"/>
          <p:cNvSpPr>
            <a:spLocks noChangeShapeType="1"/>
          </p:cNvSpPr>
          <p:nvPr/>
        </p:nvSpPr>
        <p:spPr bwMode="auto">
          <a:xfrm>
            <a:off x="7132851" y="5390730"/>
            <a:ext cx="11791" cy="2254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74" name="Line 465"/>
          <p:cNvSpPr>
            <a:spLocks noChangeShapeType="1"/>
          </p:cNvSpPr>
          <p:nvPr/>
        </p:nvSpPr>
        <p:spPr bwMode="auto">
          <a:xfrm>
            <a:off x="7144641" y="5392985"/>
            <a:ext cx="9171" cy="2254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75" name="Line 466"/>
          <p:cNvSpPr>
            <a:spLocks noChangeShapeType="1"/>
          </p:cNvSpPr>
          <p:nvPr/>
        </p:nvSpPr>
        <p:spPr bwMode="auto">
          <a:xfrm>
            <a:off x="7153812" y="5395240"/>
            <a:ext cx="10480" cy="2254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76" name="Line 467"/>
          <p:cNvSpPr>
            <a:spLocks noChangeShapeType="1"/>
          </p:cNvSpPr>
          <p:nvPr/>
        </p:nvSpPr>
        <p:spPr bwMode="auto">
          <a:xfrm>
            <a:off x="7164292" y="5397495"/>
            <a:ext cx="10480" cy="3382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77" name="Line 468"/>
          <p:cNvSpPr>
            <a:spLocks noChangeShapeType="1"/>
          </p:cNvSpPr>
          <p:nvPr/>
        </p:nvSpPr>
        <p:spPr bwMode="auto">
          <a:xfrm>
            <a:off x="7174772" y="5400877"/>
            <a:ext cx="10480" cy="1128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78" name="Line 469"/>
          <p:cNvSpPr>
            <a:spLocks noChangeShapeType="1"/>
          </p:cNvSpPr>
          <p:nvPr/>
        </p:nvSpPr>
        <p:spPr bwMode="auto">
          <a:xfrm>
            <a:off x="7185252" y="5402003"/>
            <a:ext cx="11791" cy="3382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79" name="Line 470"/>
          <p:cNvSpPr>
            <a:spLocks noChangeShapeType="1"/>
          </p:cNvSpPr>
          <p:nvPr/>
        </p:nvSpPr>
        <p:spPr bwMode="auto">
          <a:xfrm>
            <a:off x="7197043" y="5405386"/>
            <a:ext cx="9171" cy="2254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80" name="Line 471"/>
          <p:cNvSpPr>
            <a:spLocks noChangeShapeType="1"/>
          </p:cNvSpPr>
          <p:nvPr/>
        </p:nvSpPr>
        <p:spPr bwMode="auto">
          <a:xfrm>
            <a:off x="7206214" y="5407640"/>
            <a:ext cx="10480" cy="3382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81" name="Line 472"/>
          <p:cNvSpPr>
            <a:spLocks noChangeShapeType="1"/>
          </p:cNvSpPr>
          <p:nvPr/>
        </p:nvSpPr>
        <p:spPr bwMode="auto">
          <a:xfrm>
            <a:off x="7216694" y="5411022"/>
            <a:ext cx="10480" cy="1128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82" name="Line 473"/>
          <p:cNvSpPr>
            <a:spLocks noChangeShapeType="1"/>
          </p:cNvSpPr>
          <p:nvPr/>
        </p:nvSpPr>
        <p:spPr bwMode="auto">
          <a:xfrm>
            <a:off x="7227175" y="5412149"/>
            <a:ext cx="10480" cy="2254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83" name="Line 474"/>
          <p:cNvSpPr>
            <a:spLocks noChangeShapeType="1"/>
          </p:cNvSpPr>
          <p:nvPr/>
        </p:nvSpPr>
        <p:spPr bwMode="auto">
          <a:xfrm>
            <a:off x="7237655" y="5414404"/>
            <a:ext cx="10480" cy="2254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84" name="Line 475"/>
          <p:cNvSpPr>
            <a:spLocks noChangeShapeType="1"/>
          </p:cNvSpPr>
          <p:nvPr/>
        </p:nvSpPr>
        <p:spPr bwMode="auto">
          <a:xfrm>
            <a:off x="7248135" y="5416659"/>
            <a:ext cx="10480" cy="1128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85" name="Line 476"/>
          <p:cNvSpPr>
            <a:spLocks noChangeShapeType="1"/>
          </p:cNvSpPr>
          <p:nvPr/>
        </p:nvSpPr>
        <p:spPr bwMode="auto">
          <a:xfrm>
            <a:off x="7258616" y="5417785"/>
            <a:ext cx="10480" cy="2254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86" name="Line 477"/>
          <p:cNvSpPr>
            <a:spLocks noChangeShapeType="1"/>
          </p:cNvSpPr>
          <p:nvPr/>
        </p:nvSpPr>
        <p:spPr bwMode="auto">
          <a:xfrm>
            <a:off x="7269096" y="5420041"/>
            <a:ext cx="9171" cy="1128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87" name="Line 478"/>
          <p:cNvSpPr>
            <a:spLocks noChangeShapeType="1"/>
          </p:cNvSpPr>
          <p:nvPr/>
        </p:nvSpPr>
        <p:spPr bwMode="auto">
          <a:xfrm>
            <a:off x="7278267" y="5421167"/>
            <a:ext cx="11791" cy="2254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88" name="Line 479"/>
          <p:cNvSpPr>
            <a:spLocks noChangeShapeType="1"/>
          </p:cNvSpPr>
          <p:nvPr/>
        </p:nvSpPr>
        <p:spPr bwMode="auto">
          <a:xfrm>
            <a:off x="7290057" y="5423422"/>
            <a:ext cx="10480" cy="2254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89" name="Line 480"/>
          <p:cNvSpPr>
            <a:spLocks noChangeShapeType="1"/>
          </p:cNvSpPr>
          <p:nvPr/>
        </p:nvSpPr>
        <p:spPr bwMode="auto">
          <a:xfrm>
            <a:off x="7300538" y="5425676"/>
            <a:ext cx="10480" cy="2254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90" name="Line 481"/>
          <p:cNvSpPr>
            <a:spLocks noChangeShapeType="1"/>
          </p:cNvSpPr>
          <p:nvPr/>
        </p:nvSpPr>
        <p:spPr bwMode="auto">
          <a:xfrm>
            <a:off x="7311018" y="5427932"/>
            <a:ext cx="10480" cy="2254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91" name="Line 482"/>
          <p:cNvSpPr>
            <a:spLocks noChangeShapeType="1"/>
          </p:cNvSpPr>
          <p:nvPr/>
        </p:nvSpPr>
        <p:spPr bwMode="auto">
          <a:xfrm>
            <a:off x="7321498" y="5430186"/>
            <a:ext cx="10480" cy="1128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92" name="Line 483"/>
          <p:cNvSpPr>
            <a:spLocks noChangeShapeType="1"/>
          </p:cNvSpPr>
          <p:nvPr/>
        </p:nvSpPr>
        <p:spPr bwMode="auto">
          <a:xfrm>
            <a:off x="7331979" y="5431313"/>
            <a:ext cx="10480" cy="1128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93" name="Line 484"/>
          <p:cNvSpPr>
            <a:spLocks noChangeShapeType="1"/>
          </p:cNvSpPr>
          <p:nvPr/>
        </p:nvSpPr>
        <p:spPr bwMode="auto">
          <a:xfrm>
            <a:off x="7342459" y="5432441"/>
            <a:ext cx="10480" cy="2254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94" name="Line 485"/>
          <p:cNvSpPr>
            <a:spLocks noChangeShapeType="1"/>
          </p:cNvSpPr>
          <p:nvPr/>
        </p:nvSpPr>
        <p:spPr bwMode="auto">
          <a:xfrm>
            <a:off x="7352939" y="5434695"/>
            <a:ext cx="10480" cy="2254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95" name="Line 486"/>
          <p:cNvSpPr>
            <a:spLocks noChangeShapeType="1"/>
          </p:cNvSpPr>
          <p:nvPr/>
        </p:nvSpPr>
        <p:spPr bwMode="auto">
          <a:xfrm>
            <a:off x="7363419" y="5436949"/>
            <a:ext cx="10480" cy="1128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96" name="Line 487"/>
          <p:cNvSpPr>
            <a:spLocks noChangeShapeType="1"/>
          </p:cNvSpPr>
          <p:nvPr/>
        </p:nvSpPr>
        <p:spPr bwMode="auto">
          <a:xfrm>
            <a:off x="7373901" y="5438077"/>
            <a:ext cx="10480" cy="1128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97" name="Line 488"/>
          <p:cNvSpPr>
            <a:spLocks noChangeShapeType="1"/>
          </p:cNvSpPr>
          <p:nvPr/>
        </p:nvSpPr>
        <p:spPr bwMode="auto">
          <a:xfrm>
            <a:off x="7384381" y="5439204"/>
            <a:ext cx="9171" cy="1128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98" name="Line 489"/>
          <p:cNvSpPr>
            <a:spLocks noChangeShapeType="1"/>
          </p:cNvSpPr>
          <p:nvPr/>
        </p:nvSpPr>
        <p:spPr bwMode="auto">
          <a:xfrm>
            <a:off x="7393551" y="5440331"/>
            <a:ext cx="11791" cy="1128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699" name="Line 490"/>
          <p:cNvSpPr>
            <a:spLocks noChangeShapeType="1"/>
          </p:cNvSpPr>
          <p:nvPr/>
        </p:nvSpPr>
        <p:spPr bwMode="auto">
          <a:xfrm>
            <a:off x="7405342" y="5441459"/>
            <a:ext cx="10480" cy="1128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700" name="Line 491"/>
          <p:cNvSpPr>
            <a:spLocks noChangeShapeType="1"/>
          </p:cNvSpPr>
          <p:nvPr/>
        </p:nvSpPr>
        <p:spPr bwMode="auto">
          <a:xfrm>
            <a:off x="7415822" y="5442586"/>
            <a:ext cx="10480" cy="2254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701" name="Line 492"/>
          <p:cNvSpPr>
            <a:spLocks noChangeShapeType="1"/>
          </p:cNvSpPr>
          <p:nvPr/>
        </p:nvSpPr>
        <p:spPr bwMode="auto">
          <a:xfrm>
            <a:off x="7426302" y="5444840"/>
            <a:ext cx="10480" cy="1128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702" name="Line 493"/>
          <p:cNvSpPr>
            <a:spLocks noChangeShapeType="1"/>
          </p:cNvSpPr>
          <p:nvPr/>
        </p:nvSpPr>
        <p:spPr bwMode="auto">
          <a:xfrm>
            <a:off x="7436782" y="5445968"/>
            <a:ext cx="10480" cy="1128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703" name="Line 494"/>
          <p:cNvSpPr>
            <a:spLocks noChangeShapeType="1"/>
          </p:cNvSpPr>
          <p:nvPr/>
        </p:nvSpPr>
        <p:spPr bwMode="auto">
          <a:xfrm>
            <a:off x="7447263" y="5447096"/>
            <a:ext cx="9171" cy="2254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704" name="Line 495"/>
          <p:cNvSpPr>
            <a:spLocks noChangeShapeType="1"/>
          </p:cNvSpPr>
          <p:nvPr/>
        </p:nvSpPr>
        <p:spPr bwMode="auto">
          <a:xfrm>
            <a:off x="7456434" y="5449350"/>
            <a:ext cx="10480" cy="0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705" name="Line 496"/>
          <p:cNvSpPr>
            <a:spLocks noChangeShapeType="1"/>
          </p:cNvSpPr>
          <p:nvPr/>
        </p:nvSpPr>
        <p:spPr bwMode="auto">
          <a:xfrm>
            <a:off x="7466914" y="5449350"/>
            <a:ext cx="10480" cy="1128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706" name="Line 497"/>
          <p:cNvSpPr>
            <a:spLocks noChangeShapeType="1"/>
          </p:cNvSpPr>
          <p:nvPr/>
        </p:nvSpPr>
        <p:spPr bwMode="auto">
          <a:xfrm>
            <a:off x="7477394" y="5450477"/>
            <a:ext cx="10480" cy="2254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707" name="Line 498"/>
          <p:cNvSpPr>
            <a:spLocks noChangeShapeType="1"/>
          </p:cNvSpPr>
          <p:nvPr/>
        </p:nvSpPr>
        <p:spPr bwMode="auto">
          <a:xfrm>
            <a:off x="7487874" y="5452731"/>
            <a:ext cx="11791" cy="1128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708" name="Line 499"/>
          <p:cNvSpPr>
            <a:spLocks noChangeShapeType="1"/>
          </p:cNvSpPr>
          <p:nvPr/>
        </p:nvSpPr>
        <p:spPr bwMode="auto">
          <a:xfrm>
            <a:off x="7499665" y="5453859"/>
            <a:ext cx="9171" cy="1128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709" name="Line 500"/>
          <p:cNvSpPr>
            <a:spLocks noChangeShapeType="1"/>
          </p:cNvSpPr>
          <p:nvPr/>
        </p:nvSpPr>
        <p:spPr bwMode="auto">
          <a:xfrm>
            <a:off x="7508836" y="5454987"/>
            <a:ext cx="11791" cy="1128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56710" name="Group 3167"/>
          <p:cNvGrpSpPr>
            <a:grpSpLocks/>
          </p:cNvGrpSpPr>
          <p:nvPr/>
        </p:nvGrpSpPr>
        <p:grpSpPr bwMode="auto">
          <a:xfrm>
            <a:off x="7511456" y="5434695"/>
            <a:ext cx="336683" cy="126257"/>
            <a:chOff x="7573469" y="5080380"/>
            <a:chExt cx="336551" cy="126303"/>
          </a:xfrm>
        </p:grpSpPr>
        <p:sp>
          <p:nvSpPr>
            <p:cNvPr id="57105" name="Line 884"/>
            <p:cNvSpPr>
              <a:spLocks noChangeShapeType="1"/>
            </p:cNvSpPr>
            <p:nvPr/>
          </p:nvSpPr>
          <p:spPr bwMode="auto">
            <a:xfrm>
              <a:off x="7573469" y="5125488"/>
              <a:ext cx="10476" cy="2255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06" name="Line 885"/>
            <p:cNvSpPr>
              <a:spLocks noChangeShapeType="1"/>
            </p:cNvSpPr>
            <p:nvPr/>
          </p:nvSpPr>
          <p:spPr bwMode="auto">
            <a:xfrm>
              <a:off x="7583945" y="5127744"/>
              <a:ext cx="1047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07" name="Line 886"/>
            <p:cNvSpPr>
              <a:spLocks noChangeShapeType="1"/>
            </p:cNvSpPr>
            <p:nvPr/>
          </p:nvSpPr>
          <p:spPr bwMode="auto">
            <a:xfrm>
              <a:off x="7594422" y="5127744"/>
              <a:ext cx="1047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08" name="Line 887"/>
            <p:cNvSpPr>
              <a:spLocks noChangeShapeType="1"/>
            </p:cNvSpPr>
            <p:nvPr/>
          </p:nvSpPr>
          <p:spPr bwMode="auto">
            <a:xfrm>
              <a:off x="7604898" y="5128871"/>
              <a:ext cx="1047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09" name="Line 888"/>
            <p:cNvSpPr>
              <a:spLocks noChangeShapeType="1"/>
            </p:cNvSpPr>
            <p:nvPr/>
          </p:nvSpPr>
          <p:spPr bwMode="auto">
            <a:xfrm>
              <a:off x="7615374" y="5129999"/>
              <a:ext cx="1047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10" name="Line 889"/>
            <p:cNvSpPr>
              <a:spLocks noChangeShapeType="1"/>
            </p:cNvSpPr>
            <p:nvPr/>
          </p:nvSpPr>
          <p:spPr bwMode="auto">
            <a:xfrm>
              <a:off x="7625851" y="5131127"/>
              <a:ext cx="9167" cy="2255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11" name="Line 890"/>
            <p:cNvSpPr>
              <a:spLocks noChangeShapeType="1"/>
            </p:cNvSpPr>
            <p:nvPr/>
          </p:nvSpPr>
          <p:spPr bwMode="auto">
            <a:xfrm>
              <a:off x="7635017" y="5133382"/>
              <a:ext cx="1178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12" name="Line 891"/>
            <p:cNvSpPr>
              <a:spLocks noChangeShapeType="1"/>
            </p:cNvSpPr>
            <p:nvPr/>
          </p:nvSpPr>
          <p:spPr bwMode="auto">
            <a:xfrm>
              <a:off x="7646803" y="5134510"/>
              <a:ext cx="1047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13" name="Line 892"/>
            <p:cNvSpPr>
              <a:spLocks noChangeShapeType="1"/>
            </p:cNvSpPr>
            <p:nvPr/>
          </p:nvSpPr>
          <p:spPr bwMode="auto">
            <a:xfrm>
              <a:off x="7657279" y="5135638"/>
              <a:ext cx="10476" cy="0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14" name="Line 893"/>
            <p:cNvSpPr>
              <a:spLocks noChangeShapeType="1"/>
            </p:cNvSpPr>
            <p:nvPr/>
          </p:nvSpPr>
          <p:spPr bwMode="auto">
            <a:xfrm>
              <a:off x="7667756" y="5135638"/>
              <a:ext cx="10476" cy="0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15" name="Line 894"/>
            <p:cNvSpPr>
              <a:spLocks noChangeShapeType="1"/>
            </p:cNvSpPr>
            <p:nvPr/>
          </p:nvSpPr>
          <p:spPr bwMode="auto">
            <a:xfrm>
              <a:off x="7678232" y="5135638"/>
              <a:ext cx="1047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16" name="Line 895"/>
            <p:cNvSpPr>
              <a:spLocks noChangeShapeType="1"/>
            </p:cNvSpPr>
            <p:nvPr/>
          </p:nvSpPr>
          <p:spPr bwMode="auto">
            <a:xfrm>
              <a:off x="7688708" y="5136765"/>
              <a:ext cx="9167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17" name="Line 896"/>
            <p:cNvSpPr>
              <a:spLocks noChangeShapeType="1"/>
            </p:cNvSpPr>
            <p:nvPr/>
          </p:nvSpPr>
          <p:spPr bwMode="auto">
            <a:xfrm>
              <a:off x="7697875" y="5136765"/>
              <a:ext cx="1047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18" name="Line 897"/>
            <p:cNvSpPr>
              <a:spLocks noChangeShapeType="1"/>
            </p:cNvSpPr>
            <p:nvPr/>
          </p:nvSpPr>
          <p:spPr bwMode="auto">
            <a:xfrm>
              <a:off x="7708351" y="5137893"/>
              <a:ext cx="1178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19" name="Line 898"/>
            <p:cNvSpPr>
              <a:spLocks noChangeShapeType="1"/>
            </p:cNvSpPr>
            <p:nvPr/>
          </p:nvSpPr>
          <p:spPr bwMode="auto">
            <a:xfrm>
              <a:off x="7720137" y="5139021"/>
              <a:ext cx="1047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20" name="Line 899"/>
            <p:cNvSpPr>
              <a:spLocks noChangeShapeType="1"/>
            </p:cNvSpPr>
            <p:nvPr/>
          </p:nvSpPr>
          <p:spPr bwMode="auto">
            <a:xfrm>
              <a:off x="7730613" y="5140148"/>
              <a:ext cx="1047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21" name="Line 900"/>
            <p:cNvSpPr>
              <a:spLocks noChangeShapeType="1"/>
            </p:cNvSpPr>
            <p:nvPr/>
          </p:nvSpPr>
          <p:spPr bwMode="auto">
            <a:xfrm>
              <a:off x="7741090" y="5141276"/>
              <a:ext cx="9167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22" name="Line 901"/>
            <p:cNvSpPr>
              <a:spLocks noChangeShapeType="1"/>
            </p:cNvSpPr>
            <p:nvPr/>
          </p:nvSpPr>
          <p:spPr bwMode="auto">
            <a:xfrm>
              <a:off x="7750257" y="5142404"/>
              <a:ext cx="1178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23" name="Line 902"/>
            <p:cNvSpPr>
              <a:spLocks noChangeShapeType="1"/>
            </p:cNvSpPr>
            <p:nvPr/>
          </p:nvSpPr>
          <p:spPr bwMode="auto">
            <a:xfrm>
              <a:off x="7762042" y="5143531"/>
              <a:ext cx="9167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24" name="Line 903"/>
            <p:cNvSpPr>
              <a:spLocks noChangeShapeType="1"/>
            </p:cNvSpPr>
            <p:nvPr/>
          </p:nvSpPr>
          <p:spPr bwMode="auto">
            <a:xfrm>
              <a:off x="7771209" y="5144659"/>
              <a:ext cx="11786" cy="0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25" name="Line 904"/>
            <p:cNvSpPr>
              <a:spLocks noChangeShapeType="1"/>
            </p:cNvSpPr>
            <p:nvPr/>
          </p:nvSpPr>
          <p:spPr bwMode="auto">
            <a:xfrm>
              <a:off x="7782995" y="5144659"/>
              <a:ext cx="1047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26" name="Line 905"/>
            <p:cNvSpPr>
              <a:spLocks noChangeShapeType="1"/>
            </p:cNvSpPr>
            <p:nvPr/>
          </p:nvSpPr>
          <p:spPr bwMode="auto">
            <a:xfrm>
              <a:off x="7793471" y="5144659"/>
              <a:ext cx="1047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27" name="Line 906"/>
            <p:cNvSpPr>
              <a:spLocks noChangeShapeType="1"/>
            </p:cNvSpPr>
            <p:nvPr/>
          </p:nvSpPr>
          <p:spPr bwMode="auto">
            <a:xfrm>
              <a:off x="7803948" y="5145787"/>
              <a:ext cx="9167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28" name="Line 907"/>
            <p:cNvSpPr>
              <a:spLocks noChangeShapeType="1"/>
            </p:cNvSpPr>
            <p:nvPr/>
          </p:nvSpPr>
          <p:spPr bwMode="auto">
            <a:xfrm>
              <a:off x="7813114" y="5146915"/>
              <a:ext cx="1047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29" name="Line 908"/>
            <p:cNvSpPr>
              <a:spLocks noChangeShapeType="1"/>
            </p:cNvSpPr>
            <p:nvPr/>
          </p:nvSpPr>
          <p:spPr bwMode="auto">
            <a:xfrm>
              <a:off x="7823591" y="5146915"/>
              <a:ext cx="1047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30" name="Line 909"/>
            <p:cNvSpPr>
              <a:spLocks noChangeShapeType="1"/>
            </p:cNvSpPr>
            <p:nvPr/>
          </p:nvSpPr>
          <p:spPr bwMode="auto">
            <a:xfrm>
              <a:off x="7834067" y="5148042"/>
              <a:ext cx="1047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31" name="Line 910"/>
            <p:cNvSpPr>
              <a:spLocks noChangeShapeType="1"/>
            </p:cNvSpPr>
            <p:nvPr/>
          </p:nvSpPr>
          <p:spPr bwMode="auto">
            <a:xfrm>
              <a:off x="7844543" y="5149170"/>
              <a:ext cx="1178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32" name="Line 911"/>
            <p:cNvSpPr>
              <a:spLocks noChangeShapeType="1"/>
            </p:cNvSpPr>
            <p:nvPr/>
          </p:nvSpPr>
          <p:spPr bwMode="auto">
            <a:xfrm>
              <a:off x="7856329" y="5150298"/>
              <a:ext cx="9167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33" name="Line 912"/>
            <p:cNvSpPr>
              <a:spLocks noChangeShapeType="1"/>
            </p:cNvSpPr>
            <p:nvPr/>
          </p:nvSpPr>
          <p:spPr bwMode="auto">
            <a:xfrm>
              <a:off x="7865496" y="5151425"/>
              <a:ext cx="1047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34" name="Line 209"/>
            <p:cNvSpPr>
              <a:spLocks noChangeShapeType="1"/>
            </p:cNvSpPr>
            <p:nvPr/>
          </p:nvSpPr>
          <p:spPr bwMode="auto">
            <a:xfrm flipV="1">
              <a:off x="7801328" y="5110828"/>
              <a:ext cx="1310" cy="146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35" name="Line 210"/>
            <p:cNvSpPr>
              <a:spLocks noChangeShapeType="1"/>
            </p:cNvSpPr>
            <p:nvPr/>
          </p:nvSpPr>
          <p:spPr bwMode="auto">
            <a:xfrm>
              <a:off x="7782995" y="5110828"/>
              <a:ext cx="37977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36" name="Line 211"/>
            <p:cNvSpPr>
              <a:spLocks noChangeShapeType="1"/>
            </p:cNvSpPr>
            <p:nvPr/>
          </p:nvSpPr>
          <p:spPr bwMode="auto">
            <a:xfrm flipV="1">
              <a:off x="7823591" y="5099551"/>
              <a:ext cx="0" cy="157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37" name="Line 212"/>
            <p:cNvSpPr>
              <a:spLocks noChangeShapeType="1"/>
            </p:cNvSpPr>
            <p:nvPr/>
          </p:nvSpPr>
          <p:spPr bwMode="auto">
            <a:xfrm>
              <a:off x="7803948" y="5099551"/>
              <a:ext cx="37977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38" name="Line 213"/>
            <p:cNvSpPr>
              <a:spLocks noChangeShapeType="1"/>
            </p:cNvSpPr>
            <p:nvPr/>
          </p:nvSpPr>
          <p:spPr bwMode="auto">
            <a:xfrm flipV="1">
              <a:off x="7843234" y="5124360"/>
              <a:ext cx="1310" cy="135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39" name="Line 214"/>
            <p:cNvSpPr>
              <a:spLocks noChangeShapeType="1"/>
            </p:cNvSpPr>
            <p:nvPr/>
          </p:nvSpPr>
          <p:spPr bwMode="auto">
            <a:xfrm>
              <a:off x="7824900" y="5124360"/>
              <a:ext cx="3928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40" name="Line 215"/>
            <p:cNvSpPr>
              <a:spLocks noChangeShapeType="1"/>
            </p:cNvSpPr>
            <p:nvPr/>
          </p:nvSpPr>
          <p:spPr bwMode="auto">
            <a:xfrm flipV="1">
              <a:off x="7864186" y="5114211"/>
              <a:ext cx="0" cy="146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41" name="Line 216"/>
            <p:cNvSpPr>
              <a:spLocks noChangeShapeType="1"/>
            </p:cNvSpPr>
            <p:nvPr/>
          </p:nvSpPr>
          <p:spPr bwMode="auto">
            <a:xfrm>
              <a:off x="7844543" y="5114211"/>
              <a:ext cx="3928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42" name="Line 218"/>
            <p:cNvSpPr>
              <a:spLocks noChangeShapeType="1"/>
            </p:cNvSpPr>
            <p:nvPr/>
          </p:nvSpPr>
          <p:spPr bwMode="auto">
            <a:xfrm>
              <a:off x="7865496" y="5119850"/>
              <a:ext cx="3928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43" name="Line 538"/>
            <p:cNvSpPr>
              <a:spLocks noChangeShapeType="1"/>
            </p:cNvSpPr>
            <p:nvPr/>
          </p:nvSpPr>
          <p:spPr bwMode="auto">
            <a:xfrm>
              <a:off x="7591803" y="5140148"/>
              <a:ext cx="1310" cy="135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44" name="Line 540"/>
            <p:cNvSpPr>
              <a:spLocks noChangeShapeType="1"/>
            </p:cNvSpPr>
            <p:nvPr/>
          </p:nvSpPr>
          <p:spPr bwMode="auto">
            <a:xfrm>
              <a:off x="7612755" y="5153681"/>
              <a:ext cx="0" cy="146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45" name="Line 541"/>
            <p:cNvSpPr>
              <a:spLocks noChangeShapeType="1"/>
            </p:cNvSpPr>
            <p:nvPr/>
          </p:nvSpPr>
          <p:spPr bwMode="auto">
            <a:xfrm>
              <a:off x="7594422" y="5168341"/>
              <a:ext cx="3797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46" name="Line 542"/>
            <p:cNvSpPr>
              <a:spLocks noChangeShapeType="1"/>
            </p:cNvSpPr>
            <p:nvPr/>
          </p:nvSpPr>
          <p:spPr bwMode="auto">
            <a:xfrm>
              <a:off x="7632398" y="5148042"/>
              <a:ext cx="1310" cy="146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47" name="Line 543"/>
            <p:cNvSpPr>
              <a:spLocks noChangeShapeType="1"/>
            </p:cNvSpPr>
            <p:nvPr/>
          </p:nvSpPr>
          <p:spPr bwMode="auto">
            <a:xfrm>
              <a:off x="7612755" y="5162702"/>
              <a:ext cx="4059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48" name="Line 544"/>
            <p:cNvSpPr>
              <a:spLocks noChangeShapeType="1"/>
            </p:cNvSpPr>
            <p:nvPr/>
          </p:nvSpPr>
          <p:spPr bwMode="auto">
            <a:xfrm>
              <a:off x="7653351" y="5142404"/>
              <a:ext cx="1310" cy="146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49" name="Line 545"/>
            <p:cNvSpPr>
              <a:spLocks noChangeShapeType="1"/>
            </p:cNvSpPr>
            <p:nvPr/>
          </p:nvSpPr>
          <p:spPr bwMode="auto">
            <a:xfrm>
              <a:off x="7635017" y="5157064"/>
              <a:ext cx="3928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50" name="Line 546"/>
            <p:cNvSpPr>
              <a:spLocks noChangeShapeType="1"/>
            </p:cNvSpPr>
            <p:nvPr/>
          </p:nvSpPr>
          <p:spPr bwMode="auto">
            <a:xfrm>
              <a:off x="7675613" y="5145787"/>
              <a:ext cx="0" cy="146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51" name="Line 547"/>
            <p:cNvSpPr>
              <a:spLocks noChangeShapeType="1"/>
            </p:cNvSpPr>
            <p:nvPr/>
          </p:nvSpPr>
          <p:spPr bwMode="auto">
            <a:xfrm>
              <a:off x="7655970" y="5160447"/>
              <a:ext cx="3928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52" name="Line 548"/>
            <p:cNvSpPr>
              <a:spLocks noChangeShapeType="1"/>
            </p:cNvSpPr>
            <p:nvPr/>
          </p:nvSpPr>
          <p:spPr bwMode="auto">
            <a:xfrm>
              <a:off x="7695256" y="5134510"/>
              <a:ext cx="1310" cy="146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53" name="Line 549"/>
            <p:cNvSpPr>
              <a:spLocks noChangeShapeType="1"/>
            </p:cNvSpPr>
            <p:nvPr/>
          </p:nvSpPr>
          <p:spPr bwMode="auto">
            <a:xfrm>
              <a:off x="7675613" y="5149170"/>
              <a:ext cx="4059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54" name="Line 550"/>
            <p:cNvSpPr>
              <a:spLocks noChangeShapeType="1"/>
            </p:cNvSpPr>
            <p:nvPr/>
          </p:nvSpPr>
          <p:spPr bwMode="auto">
            <a:xfrm>
              <a:off x="7716209" y="5140148"/>
              <a:ext cx="1310" cy="146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55" name="Line 551"/>
            <p:cNvSpPr>
              <a:spLocks noChangeShapeType="1"/>
            </p:cNvSpPr>
            <p:nvPr/>
          </p:nvSpPr>
          <p:spPr bwMode="auto">
            <a:xfrm>
              <a:off x="7697875" y="5154809"/>
              <a:ext cx="3928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56" name="Line 552"/>
            <p:cNvSpPr>
              <a:spLocks noChangeShapeType="1"/>
            </p:cNvSpPr>
            <p:nvPr/>
          </p:nvSpPr>
          <p:spPr bwMode="auto">
            <a:xfrm>
              <a:off x="7738471" y="5162702"/>
              <a:ext cx="0" cy="146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57" name="Line 553"/>
            <p:cNvSpPr>
              <a:spLocks noChangeShapeType="1"/>
            </p:cNvSpPr>
            <p:nvPr/>
          </p:nvSpPr>
          <p:spPr bwMode="auto">
            <a:xfrm>
              <a:off x="7718828" y="5177363"/>
              <a:ext cx="3928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58" name="Line 554"/>
            <p:cNvSpPr>
              <a:spLocks noChangeShapeType="1"/>
            </p:cNvSpPr>
            <p:nvPr/>
          </p:nvSpPr>
          <p:spPr bwMode="auto">
            <a:xfrm>
              <a:off x="7759423" y="5167213"/>
              <a:ext cx="1310" cy="135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59" name="Line 555"/>
            <p:cNvSpPr>
              <a:spLocks noChangeShapeType="1"/>
            </p:cNvSpPr>
            <p:nvPr/>
          </p:nvSpPr>
          <p:spPr bwMode="auto">
            <a:xfrm>
              <a:off x="7739780" y="5180746"/>
              <a:ext cx="3928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60" name="Line 556"/>
            <p:cNvSpPr>
              <a:spLocks noChangeShapeType="1"/>
            </p:cNvSpPr>
            <p:nvPr/>
          </p:nvSpPr>
          <p:spPr bwMode="auto">
            <a:xfrm>
              <a:off x="7779066" y="5142404"/>
              <a:ext cx="1310" cy="157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61" name="Line 557"/>
            <p:cNvSpPr>
              <a:spLocks noChangeShapeType="1"/>
            </p:cNvSpPr>
            <p:nvPr/>
          </p:nvSpPr>
          <p:spPr bwMode="auto">
            <a:xfrm>
              <a:off x="7760733" y="5158192"/>
              <a:ext cx="37977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62" name="Line 558"/>
            <p:cNvSpPr>
              <a:spLocks noChangeShapeType="1"/>
            </p:cNvSpPr>
            <p:nvPr/>
          </p:nvSpPr>
          <p:spPr bwMode="auto">
            <a:xfrm>
              <a:off x="7801328" y="5131127"/>
              <a:ext cx="0" cy="157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63" name="Line 559"/>
            <p:cNvSpPr>
              <a:spLocks noChangeShapeType="1"/>
            </p:cNvSpPr>
            <p:nvPr/>
          </p:nvSpPr>
          <p:spPr bwMode="auto">
            <a:xfrm>
              <a:off x="7781685" y="5146915"/>
              <a:ext cx="3928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64" name="Line 560"/>
            <p:cNvSpPr>
              <a:spLocks noChangeShapeType="1"/>
            </p:cNvSpPr>
            <p:nvPr/>
          </p:nvSpPr>
          <p:spPr bwMode="auto">
            <a:xfrm>
              <a:off x="7820972" y="5154809"/>
              <a:ext cx="1310" cy="135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65" name="Line 561"/>
            <p:cNvSpPr>
              <a:spLocks noChangeShapeType="1"/>
            </p:cNvSpPr>
            <p:nvPr/>
          </p:nvSpPr>
          <p:spPr bwMode="auto">
            <a:xfrm>
              <a:off x="7802638" y="5168341"/>
              <a:ext cx="3928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66" name="Line 562"/>
            <p:cNvSpPr>
              <a:spLocks noChangeShapeType="1"/>
            </p:cNvSpPr>
            <p:nvPr/>
          </p:nvSpPr>
          <p:spPr bwMode="auto">
            <a:xfrm>
              <a:off x="7841924" y="5145787"/>
              <a:ext cx="0" cy="157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67" name="Line 563"/>
            <p:cNvSpPr>
              <a:spLocks noChangeShapeType="1"/>
            </p:cNvSpPr>
            <p:nvPr/>
          </p:nvSpPr>
          <p:spPr bwMode="auto">
            <a:xfrm>
              <a:off x="7822281" y="5161575"/>
              <a:ext cx="3928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68" name="Line 564"/>
            <p:cNvSpPr>
              <a:spLocks noChangeShapeType="1"/>
            </p:cNvSpPr>
            <p:nvPr/>
          </p:nvSpPr>
          <p:spPr bwMode="auto">
            <a:xfrm>
              <a:off x="7862877" y="5150298"/>
              <a:ext cx="1310" cy="169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69" name="Line 565"/>
            <p:cNvSpPr>
              <a:spLocks noChangeShapeType="1"/>
            </p:cNvSpPr>
            <p:nvPr/>
          </p:nvSpPr>
          <p:spPr bwMode="auto">
            <a:xfrm>
              <a:off x="7843234" y="5167213"/>
              <a:ext cx="4059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70" name="Line 567"/>
            <p:cNvSpPr>
              <a:spLocks noChangeShapeType="1"/>
            </p:cNvSpPr>
            <p:nvPr/>
          </p:nvSpPr>
          <p:spPr bwMode="auto">
            <a:xfrm>
              <a:off x="7864186" y="5205555"/>
              <a:ext cx="4059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71" name="Oval 766"/>
            <p:cNvSpPr>
              <a:spLocks noChangeArrowheads="1"/>
            </p:cNvSpPr>
            <p:nvPr/>
          </p:nvSpPr>
          <p:spPr bwMode="auto">
            <a:xfrm>
              <a:off x="7594422" y="5088274"/>
              <a:ext cx="44524" cy="4849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57172" name="Oval 767"/>
            <p:cNvSpPr>
              <a:spLocks noChangeArrowheads="1"/>
            </p:cNvSpPr>
            <p:nvPr/>
          </p:nvSpPr>
          <p:spPr bwMode="auto">
            <a:xfrm>
              <a:off x="7614065" y="5102934"/>
              <a:ext cx="45834" cy="4849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57173" name="Oval 768"/>
            <p:cNvSpPr>
              <a:spLocks noChangeArrowheads="1"/>
            </p:cNvSpPr>
            <p:nvPr/>
          </p:nvSpPr>
          <p:spPr bwMode="auto">
            <a:xfrm>
              <a:off x="7635017" y="5096168"/>
              <a:ext cx="45834" cy="4849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57174" name="Oval 769"/>
            <p:cNvSpPr>
              <a:spLocks noChangeArrowheads="1"/>
            </p:cNvSpPr>
            <p:nvPr/>
          </p:nvSpPr>
          <p:spPr bwMode="auto">
            <a:xfrm>
              <a:off x="7655970" y="5091657"/>
              <a:ext cx="45834" cy="4849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57175" name="Oval 770"/>
            <p:cNvSpPr>
              <a:spLocks noChangeArrowheads="1"/>
            </p:cNvSpPr>
            <p:nvPr/>
          </p:nvSpPr>
          <p:spPr bwMode="auto">
            <a:xfrm>
              <a:off x="7676922" y="5093912"/>
              <a:ext cx="45834" cy="4849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57176" name="Oval 771"/>
            <p:cNvSpPr>
              <a:spLocks noChangeArrowheads="1"/>
            </p:cNvSpPr>
            <p:nvPr/>
          </p:nvSpPr>
          <p:spPr bwMode="auto">
            <a:xfrm>
              <a:off x="7697875" y="5083763"/>
              <a:ext cx="45834" cy="4849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57177" name="Oval 772"/>
            <p:cNvSpPr>
              <a:spLocks noChangeArrowheads="1"/>
            </p:cNvSpPr>
            <p:nvPr/>
          </p:nvSpPr>
          <p:spPr bwMode="auto">
            <a:xfrm>
              <a:off x="7718828" y="5089402"/>
              <a:ext cx="45834" cy="4849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57178" name="Oval 773"/>
            <p:cNvSpPr>
              <a:spLocks noChangeArrowheads="1"/>
            </p:cNvSpPr>
            <p:nvPr/>
          </p:nvSpPr>
          <p:spPr bwMode="auto">
            <a:xfrm>
              <a:off x="7739780" y="5111956"/>
              <a:ext cx="45834" cy="4849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57179" name="Oval 774"/>
            <p:cNvSpPr>
              <a:spLocks noChangeArrowheads="1"/>
            </p:cNvSpPr>
            <p:nvPr/>
          </p:nvSpPr>
          <p:spPr bwMode="auto">
            <a:xfrm>
              <a:off x="7760733" y="5115339"/>
              <a:ext cx="45834" cy="4849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57180" name="Oval 775"/>
            <p:cNvSpPr>
              <a:spLocks noChangeArrowheads="1"/>
            </p:cNvSpPr>
            <p:nvPr/>
          </p:nvSpPr>
          <p:spPr bwMode="auto">
            <a:xfrm>
              <a:off x="7781685" y="5091657"/>
              <a:ext cx="45834" cy="4849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57181" name="Oval 776"/>
            <p:cNvSpPr>
              <a:spLocks noChangeArrowheads="1"/>
            </p:cNvSpPr>
            <p:nvPr/>
          </p:nvSpPr>
          <p:spPr bwMode="auto">
            <a:xfrm>
              <a:off x="7802638" y="5080380"/>
              <a:ext cx="44524" cy="4849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57182" name="Oval 777"/>
            <p:cNvSpPr>
              <a:spLocks noChangeArrowheads="1"/>
            </p:cNvSpPr>
            <p:nvPr/>
          </p:nvSpPr>
          <p:spPr bwMode="auto">
            <a:xfrm>
              <a:off x="7823591" y="5104062"/>
              <a:ext cx="45834" cy="4736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57183" name="Oval 778"/>
            <p:cNvSpPr>
              <a:spLocks noChangeArrowheads="1"/>
            </p:cNvSpPr>
            <p:nvPr/>
          </p:nvSpPr>
          <p:spPr bwMode="auto">
            <a:xfrm>
              <a:off x="7843234" y="5093912"/>
              <a:ext cx="45834" cy="4849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57184" name="Oval 779"/>
            <p:cNvSpPr>
              <a:spLocks noChangeArrowheads="1"/>
            </p:cNvSpPr>
            <p:nvPr/>
          </p:nvSpPr>
          <p:spPr bwMode="auto">
            <a:xfrm>
              <a:off x="7864186" y="5099551"/>
              <a:ext cx="45834" cy="4849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57185" name="Line 186"/>
            <p:cNvSpPr>
              <a:spLocks noChangeShapeType="1"/>
            </p:cNvSpPr>
            <p:nvPr/>
          </p:nvSpPr>
          <p:spPr bwMode="auto">
            <a:xfrm flipV="1">
              <a:off x="7581326" y="5146915"/>
              <a:ext cx="1310" cy="124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86" name="Line 188"/>
            <p:cNvSpPr>
              <a:spLocks noChangeShapeType="1"/>
            </p:cNvSpPr>
            <p:nvPr/>
          </p:nvSpPr>
          <p:spPr bwMode="auto">
            <a:xfrm flipV="1">
              <a:off x="7600969" y="5117594"/>
              <a:ext cx="1310" cy="146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87" name="Line 189"/>
            <p:cNvSpPr>
              <a:spLocks noChangeShapeType="1"/>
            </p:cNvSpPr>
            <p:nvPr/>
          </p:nvSpPr>
          <p:spPr bwMode="auto">
            <a:xfrm>
              <a:off x="7582636" y="5117594"/>
              <a:ext cx="3928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88" name="Line 190"/>
            <p:cNvSpPr>
              <a:spLocks noChangeShapeType="1"/>
            </p:cNvSpPr>
            <p:nvPr/>
          </p:nvSpPr>
          <p:spPr bwMode="auto">
            <a:xfrm flipV="1">
              <a:off x="7623231" y="5116467"/>
              <a:ext cx="1310" cy="157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89" name="Line 191"/>
            <p:cNvSpPr>
              <a:spLocks noChangeShapeType="1"/>
            </p:cNvSpPr>
            <p:nvPr/>
          </p:nvSpPr>
          <p:spPr bwMode="auto">
            <a:xfrm>
              <a:off x="7603588" y="5116467"/>
              <a:ext cx="3928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90" name="Line 192"/>
            <p:cNvSpPr>
              <a:spLocks noChangeShapeType="1"/>
            </p:cNvSpPr>
            <p:nvPr/>
          </p:nvSpPr>
          <p:spPr bwMode="auto">
            <a:xfrm flipV="1">
              <a:off x="7644184" y="5132254"/>
              <a:ext cx="0" cy="146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91" name="Line 193"/>
            <p:cNvSpPr>
              <a:spLocks noChangeShapeType="1"/>
            </p:cNvSpPr>
            <p:nvPr/>
          </p:nvSpPr>
          <p:spPr bwMode="auto">
            <a:xfrm>
              <a:off x="7625851" y="5132254"/>
              <a:ext cx="37977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92" name="Line 194"/>
            <p:cNvSpPr>
              <a:spLocks noChangeShapeType="1"/>
            </p:cNvSpPr>
            <p:nvPr/>
          </p:nvSpPr>
          <p:spPr bwMode="auto">
            <a:xfrm flipV="1">
              <a:off x="7663827" y="5126616"/>
              <a:ext cx="1310" cy="146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93" name="Line 195"/>
            <p:cNvSpPr>
              <a:spLocks noChangeShapeType="1"/>
            </p:cNvSpPr>
            <p:nvPr/>
          </p:nvSpPr>
          <p:spPr bwMode="auto">
            <a:xfrm>
              <a:off x="7644184" y="5126616"/>
              <a:ext cx="3928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94" name="Line 196"/>
            <p:cNvSpPr>
              <a:spLocks noChangeShapeType="1"/>
            </p:cNvSpPr>
            <p:nvPr/>
          </p:nvSpPr>
          <p:spPr bwMode="auto">
            <a:xfrm flipV="1">
              <a:off x="7684780" y="5119850"/>
              <a:ext cx="1310" cy="157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95" name="Line 197"/>
            <p:cNvSpPr>
              <a:spLocks noChangeShapeType="1"/>
            </p:cNvSpPr>
            <p:nvPr/>
          </p:nvSpPr>
          <p:spPr bwMode="auto">
            <a:xfrm>
              <a:off x="7665137" y="5119850"/>
              <a:ext cx="4059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96" name="Line 198"/>
            <p:cNvSpPr>
              <a:spLocks noChangeShapeType="1"/>
            </p:cNvSpPr>
            <p:nvPr/>
          </p:nvSpPr>
          <p:spPr bwMode="auto">
            <a:xfrm flipV="1">
              <a:off x="7707042" y="5123233"/>
              <a:ext cx="1310" cy="157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97" name="Line 199"/>
            <p:cNvSpPr>
              <a:spLocks noChangeShapeType="1"/>
            </p:cNvSpPr>
            <p:nvPr/>
          </p:nvSpPr>
          <p:spPr bwMode="auto">
            <a:xfrm>
              <a:off x="7687399" y="5123233"/>
              <a:ext cx="3928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98" name="Line 200"/>
            <p:cNvSpPr>
              <a:spLocks noChangeShapeType="1"/>
            </p:cNvSpPr>
            <p:nvPr/>
          </p:nvSpPr>
          <p:spPr bwMode="auto">
            <a:xfrm flipV="1">
              <a:off x="7726685" y="5111956"/>
              <a:ext cx="1310" cy="157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99" name="Line 201"/>
            <p:cNvSpPr>
              <a:spLocks noChangeShapeType="1"/>
            </p:cNvSpPr>
            <p:nvPr/>
          </p:nvSpPr>
          <p:spPr bwMode="auto">
            <a:xfrm>
              <a:off x="7708351" y="5111956"/>
              <a:ext cx="3928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200" name="Line 202"/>
            <p:cNvSpPr>
              <a:spLocks noChangeShapeType="1"/>
            </p:cNvSpPr>
            <p:nvPr/>
          </p:nvSpPr>
          <p:spPr bwMode="auto">
            <a:xfrm flipV="1">
              <a:off x="7748947" y="5117594"/>
              <a:ext cx="0" cy="157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201" name="Line 203"/>
            <p:cNvSpPr>
              <a:spLocks noChangeShapeType="1"/>
            </p:cNvSpPr>
            <p:nvPr/>
          </p:nvSpPr>
          <p:spPr bwMode="auto">
            <a:xfrm>
              <a:off x="7729304" y="5117594"/>
              <a:ext cx="3928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202" name="Line 204"/>
            <p:cNvSpPr>
              <a:spLocks noChangeShapeType="1"/>
            </p:cNvSpPr>
            <p:nvPr/>
          </p:nvSpPr>
          <p:spPr bwMode="auto">
            <a:xfrm flipV="1">
              <a:off x="7769900" y="5141276"/>
              <a:ext cx="0" cy="146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203" name="Line 205"/>
            <p:cNvSpPr>
              <a:spLocks noChangeShapeType="1"/>
            </p:cNvSpPr>
            <p:nvPr/>
          </p:nvSpPr>
          <p:spPr bwMode="auto">
            <a:xfrm>
              <a:off x="7750257" y="5141276"/>
              <a:ext cx="4059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204" name="Line 206"/>
            <p:cNvSpPr>
              <a:spLocks noChangeShapeType="1"/>
            </p:cNvSpPr>
            <p:nvPr/>
          </p:nvSpPr>
          <p:spPr bwMode="auto">
            <a:xfrm flipV="1">
              <a:off x="7790852" y="5145787"/>
              <a:ext cx="1310" cy="135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205" name="Line 207"/>
            <p:cNvSpPr>
              <a:spLocks noChangeShapeType="1"/>
            </p:cNvSpPr>
            <p:nvPr/>
          </p:nvSpPr>
          <p:spPr bwMode="auto">
            <a:xfrm>
              <a:off x="7771209" y="5145787"/>
              <a:ext cx="4059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206" name="Line 501"/>
            <p:cNvSpPr>
              <a:spLocks noChangeShapeType="1"/>
            </p:cNvSpPr>
            <p:nvPr/>
          </p:nvSpPr>
          <p:spPr bwMode="auto">
            <a:xfrm>
              <a:off x="7582636" y="5101806"/>
              <a:ext cx="9167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207" name="Line 502"/>
            <p:cNvSpPr>
              <a:spLocks noChangeShapeType="1"/>
            </p:cNvSpPr>
            <p:nvPr/>
          </p:nvSpPr>
          <p:spPr bwMode="auto">
            <a:xfrm>
              <a:off x="7591803" y="5102934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208" name="Line 503"/>
            <p:cNvSpPr>
              <a:spLocks noChangeShapeType="1"/>
            </p:cNvSpPr>
            <p:nvPr/>
          </p:nvSpPr>
          <p:spPr bwMode="auto">
            <a:xfrm>
              <a:off x="7602279" y="5104062"/>
              <a:ext cx="1178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209" name="Line 504"/>
            <p:cNvSpPr>
              <a:spLocks noChangeShapeType="1"/>
            </p:cNvSpPr>
            <p:nvPr/>
          </p:nvSpPr>
          <p:spPr bwMode="auto">
            <a:xfrm>
              <a:off x="7614065" y="5105189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210" name="Line 505"/>
            <p:cNvSpPr>
              <a:spLocks noChangeShapeType="1"/>
            </p:cNvSpPr>
            <p:nvPr/>
          </p:nvSpPr>
          <p:spPr bwMode="auto">
            <a:xfrm>
              <a:off x="7624541" y="5106317"/>
              <a:ext cx="9167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211" name="Line 506"/>
            <p:cNvSpPr>
              <a:spLocks noChangeShapeType="1"/>
            </p:cNvSpPr>
            <p:nvPr/>
          </p:nvSpPr>
          <p:spPr bwMode="auto">
            <a:xfrm>
              <a:off x="7633708" y="5107445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212" name="Line 507"/>
            <p:cNvSpPr>
              <a:spLocks noChangeShapeType="1"/>
            </p:cNvSpPr>
            <p:nvPr/>
          </p:nvSpPr>
          <p:spPr bwMode="auto">
            <a:xfrm>
              <a:off x="7644184" y="5108573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213" name="Line 508"/>
            <p:cNvSpPr>
              <a:spLocks noChangeShapeType="1"/>
            </p:cNvSpPr>
            <p:nvPr/>
          </p:nvSpPr>
          <p:spPr bwMode="auto">
            <a:xfrm>
              <a:off x="7654660" y="5109700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214" name="Line 509"/>
            <p:cNvSpPr>
              <a:spLocks noChangeShapeType="1"/>
            </p:cNvSpPr>
            <p:nvPr/>
          </p:nvSpPr>
          <p:spPr bwMode="auto">
            <a:xfrm>
              <a:off x="7665137" y="5110828"/>
              <a:ext cx="1178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215" name="Line 510"/>
            <p:cNvSpPr>
              <a:spLocks noChangeShapeType="1"/>
            </p:cNvSpPr>
            <p:nvPr/>
          </p:nvSpPr>
          <p:spPr bwMode="auto">
            <a:xfrm>
              <a:off x="7676922" y="5111956"/>
              <a:ext cx="9167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216" name="Line 511"/>
            <p:cNvSpPr>
              <a:spLocks noChangeShapeType="1"/>
            </p:cNvSpPr>
            <p:nvPr/>
          </p:nvSpPr>
          <p:spPr bwMode="auto">
            <a:xfrm>
              <a:off x="7686089" y="5111956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217" name="Line 512"/>
            <p:cNvSpPr>
              <a:spLocks noChangeShapeType="1"/>
            </p:cNvSpPr>
            <p:nvPr/>
          </p:nvSpPr>
          <p:spPr bwMode="auto">
            <a:xfrm>
              <a:off x="7696566" y="5113083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218" name="Line 513"/>
            <p:cNvSpPr>
              <a:spLocks noChangeShapeType="1"/>
            </p:cNvSpPr>
            <p:nvPr/>
          </p:nvSpPr>
          <p:spPr bwMode="auto">
            <a:xfrm>
              <a:off x="7707042" y="5114211"/>
              <a:ext cx="10476" cy="0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219" name="Line 514"/>
            <p:cNvSpPr>
              <a:spLocks noChangeShapeType="1"/>
            </p:cNvSpPr>
            <p:nvPr/>
          </p:nvSpPr>
          <p:spPr bwMode="auto">
            <a:xfrm>
              <a:off x="7717518" y="5114211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220" name="Line 515"/>
            <p:cNvSpPr>
              <a:spLocks noChangeShapeType="1"/>
            </p:cNvSpPr>
            <p:nvPr/>
          </p:nvSpPr>
          <p:spPr bwMode="auto">
            <a:xfrm>
              <a:off x="7727994" y="5115339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221" name="Line 516"/>
            <p:cNvSpPr>
              <a:spLocks noChangeShapeType="1"/>
            </p:cNvSpPr>
            <p:nvPr/>
          </p:nvSpPr>
          <p:spPr bwMode="auto">
            <a:xfrm>
              <a:off x="7738471" y="5116467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222" name="Line 517"/>
            <p:cNvSpPr>
              <a:spLocks noChangeShapeType="1"/>
            </p:cNvSpPr>
            <p:nvPr/>
          </p:nvSpPr>
          <p:spPr bwMode="auto">
            <a:xfrm>
              <a:off x="7748947" y="5117594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223" name="Line 518"/>
            <p:cNvSpPr>
              <a:spLocks noChangeShapeType="1"/>
            </p:cNvSpPr>
            <p:nvPr/>
          </p:nvSpPr>
          <p:spPr bwMode="auto">
            <a:xfrm>
              <a:off x="7759423" y="5118722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224" name="Line 519"/>
            <p:cNvSpPr>
              <a:spLocks noChangeShapeType="1"/>
            </p:cNvSpPr>
            <p:nvPr/>
          </p:nvSpPr>
          <p:spPr bwMode="auto">
            <a:xfrm>
              <a:off x="7769900" y="5118722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225" name="Line 520"/>
            <p:cNvSpPr>
              <a:spLocks noChangeShapeType="1"/>
            </p:cNvSpPr>
            <p:nvPr/>
          </p:nvSpPr>
          <p:spPr bwMode="auto">
            <a:xfrm>
              <a:off x="7780376" y="5119850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226" name="Line 521"/>
            <p:cNvSpPr>
              <a:spLocks noChangeShapeType="1"/>
            </p:cNvSpPr>
            <p:nvPr/>
          </p:nvSpPr>
          <p:spPr bwMode="auto">
            <a:xfrm>
              <a:off x="7790852" y="5120977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227" name="Line 522"/>
            <p:cNvSpPr>
              <a:spLocks noChangeShapeType="1"/>
            </p:cNvSpPr>
            <p:nvPr/>
          </p:nvSpPr>
          <p:spPr bwMode="auto">
            <a:xfrm>
              <a:off x="7801328" y="5122105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228" name="Line 523"/>
            <p:cNvSpPr>
              <a:spLocks noChangeShapeType="1"/>
            </p:cNvSpPr>
            <p:nvPr/>
          </p:nvSpPr>
          <p:spPr bwMode="auto">
            <a:xfrm>
              <a:off x="7811805" y="5123233"/>
              <a:ext cx="10476" cy="0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229" name="Line 524"/>
            <p:cNvSpPr>
              <a:spLocks noChangeShapeType="1"/>
            </p:cNvSpPr>
            <p:nvPr/>
          </p:nvSpPr>
          <p:spPr bwMode="auto">
            <a:xfrm>
              <a:off x="7822281" y="5123233"/>
              <a:ext cx="10476" cy="0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230" name="Line 525"/>
            <p:cNvSpPr>
              <a:spLocks noChangeShapeType="1"/>
            </p:cNvSpPr>
            <p:nvPr/>
          </p:nvSpPr>
          <p:spPr bwMode="auto">
            <a:xfrm>
              <a:off x="7832757" y="5123233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231" name="Line 526"/>
            <p:cNvSpPr>
              <a:spLocks noChangeShapeType="1"/>
            </p:cNvSpPr>
            <p:nvPr/>
          </p:nvSpPr>
          <p:spPr bwMode="auto">
            <a:xfrm>
              <a:off x="7843234" y="5124360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232" name="Line 527"/>
            <p:cNvSpPr>
              <a:spLocks noChangeShapeType="1"/>
            </p:cNvSpPr>
            <p:nvPr/>
          </p:nvSpPr>
          <p:spPr bwMode="auto">
            <a:xfrm>
              <a:off x="7853710" y="5125488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233" name="Line 528"/>
            <p:cNvSpPr>
              <a:spLocks noChangeShapeType="1"/>
            </p:cNvSpPr>
            <p:nvPr/>
          </p:nvSpPr>
          <p:spPr bwMode="auto">
            <a:xfrm>
              <a:off x="7864186" y="5126616"/>
              <a:ext cx="9167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6711" name="Line 1907"/>
          <p:cNvSpPr>
            <a:spLocks noChangeShapeType="1"/>
          </p:cNvSpPr>
          <p:nvPr/>
        </p:nvSpPr>
        <p:spPr bwMode="auto">
          <a:xfrm>
            <a:off x="6672632" y="4546981"/>
            <a:ext cx="0" cy="13568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712" name="Line 1908"/>
          <p:cNvSpPr>
            <a:spLocks noChangeShapeType="1"/>
          </p:cNvSpPr>
          <p:nvPr/>
        </p:nvSpPr>
        <p:spPr bwMode="auto">
          <a:xfrm>
            <a:off x="6674588" y="5906805"/>
            <a:ext cx="2166201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399" name="Straight Connector 398"/>
          <p:cNvCxnSpPr/>
          <p:nvPr/>
        </p:nvCxnSpPr>
        <p:spPr bwMode="auto">
          <a:xfrm rot="16200000" flipH="1">
            <a:off x="6462714" y="4897438"/>
            <a:ext cx="514350" cy="571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714" name="Group 3168"/>
          <p:cNvGrpSpPr>
            <a:grpSpLocks/>
          </p:cNvGrpSpPr>
          <p:nvPr/>
        </p:nvGrpSpPr>
        <p:grpSpPr bwMode="auto">
          <a:xfrm>
            <a:off x="7788981" y="5456813"/>
            <a:ext cx="336683" cy="126257"/>
            <a:chOff x="7573469" y="5080380"/>
            <a:chExt cx="336551" cy="126303"/>
          </a:xfrm>
        </p:grpSpPr>
        <p:sp>
          <p:nvSpPr>
            <p:cNvPr id="56976" name="Line 884"/>
            <p:cNvSpPr>
              <a:spLocks noChangeShapeType="1"/>
            </p:cNvSpPr>
            <p:nvPr/>
          </p:nvSpPr>
          <p:spPr bwMode="auto">
            <a:xfrm>
              <a:off x="7573469" y="5125488"/>
              <a:ext cx="10476" cy="2255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77" name="Line 885"/>
            <p:cNvSpPr>
              <a:spLocks noChangeShapeType="1"/>
            </p:cNvSpPr>
            <p:nvPr/>
          </p:nvSpPr>
          <p:spPr bwMode="auto">
            <a:xfrm>
              <a:off x="7583945" y="5127744"/>
              <a:ext cx="1047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78" name="Line 886"/>
            <p:cNvSpPr>
              <a:spLocks noChangeShapeType="1"/>
            </p:cNvSpPr>
            <p:nvPr/>
          </p:nvSpPr>
          <p:spPr bwMode="auto">
            <a:xfrm>
              <a:off x="7594422" y="5127744"/>
              <a:ext cx="1047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79" name="Line 887"/>
            <p:cNvSpPr>
              <a:spLocks noChangeShapeType="1"/>
            </p:cNvSpPr>
            <p:nvPr/>
          </p:nvSpPr>
          <p:spPr bwMode="auto">
            <a:xfrm>
              <a:off x="7604898" y="5128871"/>
              <a:ext cx="1047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80" name="Line 888"/>
            <p:cNvSpPr>
              <a:spLocks noChangeShapeType="1"/>
            </p:cNvSpPr>
            <p:nvPr/>
          </p:nvSpPr>
          <p:spPr bwMode="auto">
            <a:xfrm>
              <a:off x="7615374" y="5129999"/>
              <a:ext cx="1047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81" name="Line 889"/>
            <p:cNvSpPr>
              <a:spLocks noChangeShapeType="1"/>
            </p:cNvSpPr>
            <p:nvPr/>
          </p:nvSpPr>
          <p:spPr bwMode="auto">
            <a:xfrm>
              <a:off x="7625851" y="5131127"/>
              <a:ext cx="9167" cy="2255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82" name="Line 890"/>
            <p:cNvSpPr>
              <a:spLocks noChangeShapeType="1"/>
            </p:cNvSpPr>
            <p:nvPr/>
          </p:nvSpPr>
          <p:spPr bwMode="auto">
            <a:xfrm>
              <a:off x="7635017" y="5133382"/>
              <a:ext cx="1178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83" name="Line 891"/>
            <p:cNvSpPr>
              <a:spLocks noChangeShapeType="1"/>
            </p:cNvSpPr>
            <p:nvPr/>
          </p:nvSpPr>
          <p:spPr bwMode="auto">
            <a:xfrm>
              <a:off x="7646803" y="5134510"/>
              <a:ext cx="1047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84" name="Line 892"/>
            <p:cNvSpPr>
              <a:spLocks noChangeShapeType="1"/>
            </p:cNvSpPr>
            <p:nvPr/>
          </p:nvSpPr>
          <p:spPr bwMode="auto">
            <a:xfrm>
              <a:off x="7657279" y="5135638"/>
              <a:ext cx="10476" cy="0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85" name="Line 893"/>
            <p:cNvSpPr>
              <a:spLocks noChangeShapeType="1"/>
            </p:cNvSpPr>
            <p:nvPr/>
          </p:nvSpPr>
          <p:spPr bwMode="auto">
            <a:xfrm>
              <a:off x="7667756" y="5135638"/>
              <a:ext cx="10476" cy="0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86" name="Line 894"/>
            <p:cNvSpPr>
              <a:spLocks noChangeShapeType="1"/>
            </p:cNvSpPr>
            <p:nvPr/>
          </p:nvSpPr>
          <p:spPr bwMode="auto">
            <a:xfrm>
              <a:off x="7678232" y="5135638"/>
              <a:ext cx="1047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87" name="Line 895"/>
            <p:cNvSpPr>
              <a:spLocks noChangeShapeType="1"/>
            </p:cNvSpPr>
            <p:nvPr/>
          </p:nvSpPr>
          <p:spPr bwMode="auto">
            <a:xfrm>
              <a:off x="7688708" y="5136765"/>
              <a:ext cx="9167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88" name="Line 896"/>
            <p:cNvSpPr>
              <a:spLocks noChangeShapeType="1"/>
            </p:cNvSpPr>
            <p:nvPr/>
          </p:nvSpPr>
          <p:spPr bwMode="auto">
            <a:xfrm>
              <a:off x="7697875" y="5136765"/>
              <a:ext cx="1047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89" name="Line 897"/>
            <p:cNvSpPr>
              <a:spLocks noChangeShapeType="1"/>
            </p:cNvSpPr>
            <p:nvPr/>
          </p:nvSpPr>
          <p:spPr bwMode="auto">
            <a:xfrm>
              <a:off x="7708351" y="5137893"/>
              <a:ext cx="1178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90" name="Line 898"/>
            <p:cNvSpPr>
              <a:spLocks noChangeShapeType="1"/>
            </p:cNvSpPr>
            <p:nvPr/>
          </p:nvSpPr>
          <p:spPr bwMode="auto">
            <a:xfrm>
              <a:off x="7720137" y="5139021"/>
              <a:ext cx="1047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91" name="Line 899"/>
            <p:cNvSpPr>
              <a:spLocks noChangeShapeType="1"/>
            </p:cNvSpPr>
            <p:nvPr/>
          </p:nvSpPr>
          <p:spPr bwMode="auto">
            <a:xfrm>
              <a:off x="7730613" y="5140148"/>
              <a:ext cx="1047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92" name="Line 900"/>
            <p:cNvSpPr>
              <a:spLocks noChangeShapeType="1"/>
            </p:cNvSpPr>
            <p:nvPr/>
          </p:nvSpPr>
          <p:spPr bwMode="auto">
            <a:xfrm>
              <a:off x="7741090" y="5141276"/>
              <a:ext cx="9167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93" name="Line 901"/>
            <p:cNvSpPr>
              <a:spLocks noChangeShapeType="1"/>
            </p:cNvSpPr>
            <p:nvPr/>
          </p:nvSpPr>
          <p:spPr bwMode="auto">
            <a:xfrm>
              <a:off x="7750257" y="5142404"/>
              <a:ext cx="1178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94" name="Line 902"/>
            <p:cNvSpPr>
              <a:spLocks noChangeShapeType="1"/>
            </p:cNvSpPr>
            <p:nvPr/>
          </p:nvSpPr>
          <p:spPr bwMode="auto">
            <a:xfrm>
              <a:off x="7762042" y="5143531"/>
              <a:ext cx="9167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95" name="Line 903"/>
            <p:cNvSpPr>
              <a:spLocks noChangeShapeType="1"/>
            </p:cNvSpPr>
            <p:nvPr/>
          </p:nvSpPr>
          <p:spPr bwMode="auto">
            <a:xfrm>
              <a:off x="7771209" y="5144659"/>
              <a:ext cx="11786" cy="0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96" name="Line 904"/>
            <p:cNvSpPr>
              <a:spLocks noChangeShapeType="1"/>
            </p:cNvSpPr>
            <p:nvPr/>
          </p:nvSpPr>
          <p:spPr bwMode="auto">
            <a:xfrm>
              <a:off x="7782995" y="5144659"/>
              <a:ext cx="1047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97" name="Line 905"/>
            <p:cNvSpPr>
              <a:spLocks noChangeShapeType="1"/>
            </p:cNvSpPr>
            <p:nvPr/>
          </p:nvSpPr>
          <p:spPr bwMode="auto">
            <a:xfrm>
              <a:off x="7793471" y="5144659"/>
              <a:ext cx="1047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98" name="Line 906"/>
            <p:cNvSpPr>
              <a:spLocks noChangeShapeType="1"/>
            </p:cNvSpPr>
            <p:nvPr/>
          </p:nvSpPr>
          <p:spPr bwMode="auto">
            <a:xfrm>
              <a:off x="7803948" y="5145787"/>
              <a:ext cx="9167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99" name="Line 907"/>
            <p:cNvSpPr>
              <a:spLocks noChangeShapeType="1"/>
            </p:cNvSpPr>
            <p:nvPr/>
          </p:nvSpPr>
          <p:spPr bwMode="auto">
            <a:xfrm>
              <a:off x="7813114" y="5146915"/>
              <a:ext cx="1047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00" name="Line 908"/>
            <p:cNvSpPr>
              <a:spLocks noChangeShapeType="1"/>
            </p:cNvSpPr>
            <p:nvPr/>
          </p:nvSpPr>
          <p:spPr bwMode="auto">
            <a:xfrm>
              <a:off x="7823591" y="5146915"/>
              <a:ext cx="1047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01" name="Line 909"/>
            <p:cNvSpPr>
              <a:spLocks noChangeShapeType="1"/>
            </p:cNvSpPr>
            <p:nvPr/>
          </p:nvSpPr>
          <p:spPr bwMode="auto">
            <a:xfrm>
              <a:off x="7834067" y="5148042"/>
              <a:ext cx="1047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02" name="Line 910"/>
            <p:cNvSpPr>
              <a:spLocks noChangeShapeType="1"/>
            </p:cNvSpPr>
            <p:nvPr/>
          </p:nvSpPr>
          <p:spPr bwMode="auto">
            <a:xfrm>
              <a:off x="7844543" y="5149170"/>
              <a:ext cx="1178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03" name="Line 911"/>
            <p:cNvSpPr>
              <a:spLocks noChangeShapeType="1"/>
            </p:cNvSpPr>
            <p:nvPr/>
          </p:nvSpPr>
          <p:spPr bwMode="auto">
            <a:xfrm>
              <a:off x="7856329" y="5150298"/>
              <a:ext cx="9167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04" name="Line 912"/>
            <p:cNvSpPr>
              <a:spLocks noChangeShapeType="1"/>
            </p:cNvSpPr>
            <p:nvPr/>
          </p:nvSpPr>
          <p:spPr bwMode="auto">
            <a:xfrm>
              <a:off x="7865496" y="5151425"/>
              <a:ext cx="1047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05" name="Line 209"/>
            <p:cNvSpPr>
              <a:spLocks noChangeShapeType="1"/>
            </p:cNvSpPr>
            <p:nvPr/>
          </p:nvSpPr>
          <p:spPr bwMode="auto">
            <a:xfrm flipV="1">
              <a:off x="7801328" y="5110828"/>
              <a:ext cx="1310" cy="146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06" name="Line 210"/>
            <p:cNvSpPr>
              <a:spLocks noChangeShapeType="1"/>
            </p:cNvSpPr>
            <p:nvPr/>
          </p:nvSpPr>
          <p:spPr bwMode="auto">
            <a:xfrm>
              <a:off x="7782995" y="5110828"/>
              <a:ext cx="37977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07" name="Line 211"/>
            <p:cNvSpPr>
              <a:spLocks noChangeShapeType="1"/>
            </p:cNvSpPr>
            <p:nvPr/>
          </p:nvSpPr>
          <p:spPr bwMode="auto">
            <a:xfrm flipV="1">
              <a:off x="7823591" y="5099551"/>
              <a:ext cx="0" cy="157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08" name="Line 212"/>
            <p:cNvSpPr>
              <a:spLocks noChangeShapeType="1"/>
            </p:cNvSpPr>
            <p:nvPr/>
          </p:nvSpPr>
          <p:spPr bwMode="auto">
            <a:xfrm>
              <a:off x="7803948" y="5099551"/>
              <a:ext cx="37977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09" name="Line 213"/>
            <p:cNvSpPr>
              <a:spLocks noChangeShapeType="1"/>
            </p:cNvSpPr>
            <p:nvPr/>
          </p:nvSpPr>
          <p:spPr bwMode="auto">
            <a:xfrm flipV="1">
              <a:off x="7843234" y="5124360"/>
              <a:ext cx="1310" cy="135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10" name="Line 214"/>
            <p:cNvSpPr>
              <a:spLocks noChangeShapeType="1"/>
            </p:cNvSpPr>
            <p:nvPr/>
          </p:nvSpPr>
          <p:spPr bwMode="auto">
            <a:xfrm>
              <a:off x="7824900" y="5124360"/>
              <a:ext cx="3928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11" name="Line 215"/>
            <p:cNvSpPr>
              <a:spLocks noChangeShapeType="1"/>
            </p:cNvSpPr>
            <p:nvPr/>
          </p:nvSpPr>
          <p:spPr bwMode="auto">
            <a:xfrm flipV="1">
              <a:off x="7864186" y="5114211"/>
              <a:ext cx="0" cy="146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12" name="Line 216"/>
            <p:cNvSpPr>
              <a:spLocks noChangeShapeType="1"/>
            </p:cNvSpPr>
            <p:nvPr/>
          </p:nvSpPr>
          <p:spPr bwMode="auto">
            <a:xfrm>
              <a:off x="7844543" y="5114211"/>
              <a:ext cx="3928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13" name="Line 218"/>
            <p:cNvSpPr>
              <a:spLocks noChangeShapeType="1"/>
            </p:cNvSpPr>
            <p:nvPr/>
          </p:nvSpPr>
          <p:spPr bwMode="auto">
            <a:xfrm>
              <a:off x="7865496" y="5119850"/>
              <a:ext cx="3928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14" name="Line 538"/>
            <p:cNvSpPr>
              <a:spLocks noChangeShapeType="1"/>
            </p:cNvSpPr>
            <p:nvPr/>
          </p:nvSpPr>
          <p:spPr bwMode="auto">
            <a:xfrm>
              <a:off x="7591803" y="5140148"/>
              <a:ext cx="1310" cy="135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15" name="Line 540"/>
            <p:cNvSpPr>
              <a:spLocks noChangeShapeType="1"/>
            </p:cNvSpPr>
            <p:nvPr/>
          </p:nvSpPr>
          <p:spPr bwMode="auto">
            <a:xfrm>
              <a:off x="7612755" y="5153681"/>
              <a:ext cx="0" cy="146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16" name="Line 541"/>
            <p:cNvSpPr>
              <a:spLocks noChangeShapeType="1"/>
            </p:cNvSpPr>
            <p:nvPr/>
          </p:nvSpPr>
          <p:spPr bwMode="auto">
            <a:xfrm>
              <a:off x="7594422" y="5168341"/>
              <a:ext cx="3797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17" name="Line 542"/>
            <p:cNvSpPr>
              <a:spLocks noChangeShapeType="1"/>
            </p:cNvSpPr>
            <p:nvPr/>
          </p:nvSpPr>
          <p:spPr bwMode="auto">
            <a:xfrm>
              <a:off x="7632398" y="5148042"/>
              <a:ext cx="1310" cy="146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18" name="Line 543"/>
            <p:cNvSpPr>
              <a:spLocks noChangeShapeType="1"/>
            </p:cNvSpPr>
            <p:nvPr/>
          </p:nvSpPr>
          <p:spPr bwMode="auto">
            <a:xfrm>
              <a:off x="7612755" y="5162702"/>
              <a:ext cx="4059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19" name="Line 544"/>
            <p:cNvSpPr>
              <a:spLocks noChangeShapeType="1"/>
            </p:cNvSpPr>
            <p:nvPr/>
          </p:nvSpPr>
          <p:spPr bwMode="auto">
            <a:xfrm>
              <a:off x="7653351" y="5142404"/>
              <a:ext cx="1310" cy="146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20" name="Line 545"/>
            <p:cNvSpPr>
              <a:spLocks noChangeShapeType="1"/>
            </p:cNvSpPr>
            <p:nvPr/>
          </p:nvSpPr>
          <p:spPr bwMode="auto">
            <a:xfrm>
              <a:off x="7635017" y="5157064"/>
              <a:ext cx="3928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21" name="Line 546"/>
            <p:cNvSpPr>
              <a:spLocks noChangeShapeType="1"/>
            </p:cNvSpPr>
            <p:nvPr/>
          </p:nvSpPr>
          <p:spPr bwMode="auto">
            <a:xfrm>
              <a:off x="7675613" y="5145787"/>
              <a:ext cx="0" cy="146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22" name="Line 547"/>
            <p:cNvSpPr>
              <a:spLocks noChangeShapeType="1"/>
            </p:cNvSpPr>
            <p:nvPr/>
          </p:nvSpPr>
          <p:spPr bwMode="auto">
            <a:xfrm>
              <a:off x="7655970" y="5160447"/>
              <a:ext cx="3928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23" name="Line 548"/>
            <p:cNvSpPr>
              <a:spLocks noChangeShapeType="1"/>
            </p:cNvSpPr>
            <p:nvPr/>
          </p:nvSpPr>
          <p:spPr bwMode="auto">
            <a:xfrm>
              <a:off x="7695256" y="5134510"/>
              <a:ext cx="1310" cy="146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24" name="Line 549"/>
            <p:cNvSpPr>
              <a:spLocks noChangeShapeType="1"/>
            </p:cNvSpPr>
            <p:nvPr/>
          </p:nvSpPr>
          <p:spPr bwMode="auto">
            <a:xfrm>
              <a:off x="7675613" y="5149170"/>
              <a:ext cx="4059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25" name="Line 550"/>
            <p:cNvSpPr>
              <a:spLocks noChangeShapeType="1"/>
            </p:cNvSpPr>
            <p:nvPr/>
          </p:nvSpPr>
          <p:spPr bwMode="auto">
            <a:xfrm>
              <a:off x="7716209" y="5140148"/>
              <a:ext cx="1310" cy="146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26" name="Line 551"/>
            <p:cNvSpPr>
              <a:spLocks noChangeShapeType="1"/>
            </p:cNvSpPr>
            <p:nvPr/>
          </p:nvSpPr>
          <p:spPr bwMode="auto">
            <a:xfrm>
              <a:off x="7697875" y="5154809"/>
              <a:ext cx="3928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27" name="Line 552"/>
            <p:cNvSpPr>
              <a:spLocks noChangeShapeType="1"/>
            </p:cNvSpPr>
            <p:nvPr/>
          </p:nvSpPr>
          <p:spPr bwMode="auto">
            <a:xfrm>
              <a:off x="7738471" y="5162702"/>
              <a:ext cx="0" cy="146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28" name="Line 553"/>
            <p:cNvSpPr>
              <a:spLocks noChangeShapeType="1"/>
            </p:cNvSpPr>
            <p:nvPr/>
          </p:nvSpPr>
          <p:spPr bwMode="auto">
            <a:xfrm>
              <a:off x="7718828" y="5177363"/>
              <a:ext cx="3928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29" name="Line 554"/>
            <p:cNvSpPr>
              <a:spLocks noChangeShapeType="1"/>
            </p:cNvSpPr>
            <p:nvPr/>
          </p:nvSpPr>
          <p:spPr bwMode="auto">
            <a:xfrm>
              <a:off x="7759423" y="5167213"/>
              <a:ext cx="1310" cy="135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30" name="Line 555"/>
            <p:cNvSpPr>
              <a:spLocks noChangeShapeType="1"/>
            </p:cNvSpPr>
            <p:nvPr/>
          </p:nvSpPr>
          <p:spPr bwMode="auto">
            <a:xfrm>
              <a:off x="7739780" y="5180746"/>
              <a:ext cx="3928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31" name="Line 556"/>
            <p:cNvSpPr>
              <a:spLocks noChangeShapeType="1"/>
            </p:cNvSpPr>
            <p:nvPr/>
          </p:nvSpPr>
          <p:spPr bwMode="auto">
            <a:xfrm>
              <a:off x="7779066" y="5142404"/>
              <a:ext cx="1310" cy="157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32" name="Line 557"/>
            <p:cNvSpPr>
              <a:spLocks noChangeShapeType="1"/>
            </p:cNvSpPr>
            <p:nvPr/>
          </p:nvSpPr>
          <p:spPr bwMode="auto">
            <a:xfrm>
              <a:off x="7760733" y="5158192"/>
              <a:ext cx="37977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33" name="Line 558"/>
            <p:cNvSpPr>
              <a:spLocks noChangeShapeType="1"/>
            </p:cNvSpPr>
            <p:nvPr/>
          </p:nvSpPr>
          <p:spPr bwMode="auto">
            <a:xfrm>
              <a:off x="7801328" y="5131127"/>
              <a:ext cx="0" cy="157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34" name="Line 559"/>
            <p:cNvSpPr>
              <a:spLocks noChangeShapeType="1"/>
            </p:cNvSpPr>
            <p:nvPr/>
          </p:nvSpPr>
          <p:spPr bwMode="auto">
            <a:xfrm>
              <a:off x="7781685" y="5146915"/>
              <a:ext cx="3928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35" name="Line 560"/>
            <p:cNvSpPr>
              <a:spLocks noChangeShapeType="1"/>
            </p:cNvSpPr>
            <p:nvPr/>
          </p:nvSpPr>
          <p:spPr bwMode="auto">
            <a:xfrm>
              <a:off x="7820972" y="5154809"/>
              <a:ext cx="1310" cy="135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36" name="Line 561"/>
            <p:cNvSpPr>
              <a:spLocks noChangeShapeType="1"/>
            </p:cNvSpPr>
            <p:nvPr/>
          </p:nvSpPr>
          <p:spPr bwMode="auto">
            <a:xfrm>
              <a:off x="7802638" y="5168341"/>
              <a:ext cx="3928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37" name="Line 562"/>
            <p:cNvSpPr>
              <a:spLocks noChangeShapeType="1"/>
            </p:cNvSpPr>
            <p:nvPr/>
          </p:nvSpPr>
          <p:spPr bwMode="auto">
            <a:xfrm>
              <a:off x="7841924" y="5145787"/>
              <a:ext cx="0" cy="157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38" name="Line 563"/>
            <p:cNvSpPr>
              <a:spLocks noChangeShapeType="1"/>
            </p:cNvSpPr>
            <p:nvPr/>
          </p:nvSpPr>
          <p:spPr bwMode="auto">
            <a:xfrm>
              <a:off x="7822281" y="5161575"/>
              <a:ext cx="3928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39" name="Line 564"/>
            <p:cNvSpPr>
              <a:spLocks noChangeShapeType="1"/>
            </p:cNvSpPr>
            <p:nvPr/>
          </p:nvSpPr>
          <p:spPr bwMode="auto">
            <a:xfrm>
              <a:off x="7862877" y="5150298"/>
              <a:ext cx="1310" cy="169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40" name="Line 565"/>
            <p:cNvSpPr>
              <a:spLocks noChangeShapeType="1"/>
            </p:cNvSpPr>
            <p:nvPr/>
          </p:nvSpPr>
          <p:spPr bwMode="auto">
            <a:xfrm>
              <a:off x="7843234" y="5167213"/>
              <a:ext cx="4059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41" name="Line 567"/>
            <p:cNvSpPr>
              <a:spLocks noChangeShapeType="1"/>
            </p:cNvSpPr>
            <p:nvPr/>
          </p:nvSpPr>
          <p:spPr bwMode="auto">
            <a:xfrm>
              <a:off x="7864186" y="5205555"/>
              <a:ext cx="4059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42" name="Oval 766"/>
            <p:cNvSpPr>
              <a:spLocks noChangeArrowheads="1"/>
            </p:cNvSpPr>
            <p:nvPr/>
          </p:nvSpPr>
          <p:spPr bwMode="auto">
            <a:xfrm>
              <a:off x="7594422" y="5088274"/>
              <a:ext cx="44524" cy="4849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57043" name="Oval 767"/>
            <p:cNvSpPr>
              <a:spLocks noChangeArrowheads="1"/>
            </p:cNvSpPr>
            <p:nvPr/>
          </p:nvSpPr>
          <p:spPr bwMode="auto">
            <a:xfrm>
              <a:off x="7614065" y="5102934"/>
              <a:ext cx="45834" cy="4849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57044" name="Oval 768"/>
            <p:cNvSpPr>
              <a:spLocks noChangeArrowheads="1"/>
            </p:cNvSpPr>
            <p:nvPr/>
          </p:nvSpPr>
          <p:spPr bwMode="auto">
            <a:xfrm>
              <a:off x="7635017" y="5096168"/>
              <a:ext cx="45834" cy="4849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57045" name="Oval 769"/>
            <p:cNvSpPr>
              <a:spLocks noChangeArrowheads="1"/>
            </p:cNvSpPr>
            <p:nvPr/>
          </p:nvSpPr>
          <p:spPr bwMode="auto">
            <a:xfrm>
              <a:off x="7655970" y="5091657"/>
              <a:ext cx="45834" cy="4849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57046" name="Oval 770"/>
            <p:cNvSpPr>
              <a:spLocks noChangeArrowheads="1"/>
            </p:cNvSpPr>
            <p:nvPr/>
          </p:nvSpPr>
          <p:spPr bwMode="auto">
            <a:xfrm>
              <a:off x="7676922" y="5093912"/>
              <a:ext cx="45834" cy="4849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57047" name="Oval 771"/>
            <p:cNvSpPr>
              <a:spLocks noChangeArrowheads="1"/>
            </p:cNvSpPr>
            <p:nvPr/>
          </p:nvSpPr>
          <p:spPr bwMode="auto">
            <a:xfrm>
              <a:off x="7697875" y="5083763"/>
              <a:ext cx="45834" cy="4849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57048" name="Oval 772"/>
            <p:cNvSpPr>
              <a:spLocks noChangeArrowheads="1"/>
            </p:cNvSpPr>
            <p:nvPr/>
          </p:nvSpPr>
          <p:spPr bwMode="auto">
            <a:xfrm>
              <a:off x="7718828" y="5089402"/>
              <a:ext cx="45834" cy="4849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57049" name="Oval 773"/>
            <p:cNvSpPr>
              <a:spLocks noChangeArrowheads="1"/>
            </p:cNvSpPr>
            <p:nvPr/>
          </p:nvSpPr>
          <p:spPr bwMode="auto">
            <a:xfrm>
              <a:off x="7739780" y="5111956"/>
              <a:ext cx="45834" cy="4849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57050" name="Oval 774"/>
            <p:cNvSpPr>
              <a:spLocks noChangeArrowheads="1"/>
            </p:cNvSpPr>
            <p:nvPr/>
          </p:nvSpPr>
          <p:spPr bwMode="auto">
            <a:xfrm>
              <a:off x="7760733" y="5115339"/>
              <a:ext cx="45834" cy="4849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57051" name="Oval 775"/>
            <p:cNvSpPr>
              <a:spLocks noChangeArrowheads="1"/>
            </p:cNvSpPr>
            <p:nvPr/>
          </p:nvSpPr>
          <p:spPr bwMode="auto">
            <a:xfrm>
              <a:off x="7781685" y="5091657"/>
              <a:ext cx="45834" cy="4849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57052" name="Oval 776"/>
            <p:cNvSpPr>
              <a:spLocks noChangeArrowheads="1"/>
            </p:cNvSpPr>
            <p:nvPr/>
          </p:nvSpPr>
          <p:spPr bwMode="auto">
            <a:xfrm>
              <a:off x="7802638" y="5080380"/>
              <a:ext cx="44524" cy="4849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57053" name="Oval 777"/>
            <p:cNvSpPr>
              <a:spLocks noChangeArrowheads="1"/>
            </p:cNvSpPr>
            <p:nvPr/>
          </p:nvSpPr>
          <p:spPr bwMode="auto">
            <a:xfrm>
              <a:off x="7823591" y="5104062"/>
              <a:ext cx="45834" cy="4736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57054" name="Oval 778"/>
            <p:cNvSpPr>
              <a:spLocks noChangeArrowheads="1"/>
            </p:cNvSpPr>
            <p:nvPr/>
          </p:nvSpPr>
          <p:spPr bwMode="auto">
            <a:xfrm>
              <a:off x="7843234" y="5093912"/>
              <a:ext cx="45834" cy="4849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57055" name="Oval 779"/>
            <p:cNvSpPr>
              <a:spLocks noChangeArrowheads="1"/>
            </p:cNvSpPr>
            <p:nvPr/>
          </p:nvSpPr>
          <p:spPr bwMode="auto">
            <a:xfrm>
              <a:off x="7864186" y="5099551"/>
              <a:ext cx="45834" cy="4849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57056" name="Line 186"/>
            <p:cNvSpPr>
              <a:spLocks noChangeShapeType="1"/>
            </p:cNvSpPr>
            <p:nvPr/>
          </p:nvSpPr>
          <p:spPr bwMode="auto">
            <a:xfrm flipV="1">
              <a:off x="7581326" y="5146915"/>
              <a:ext cx="1310" cy="124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57" name="Line 188"/>
            <p:cNvSpPr>
              <a:spLocks noChangeShapeType="1"/>
            </p:cNvSpPr>
            <p:nvPr/>
          </p:nvSpPr>
          <p:spPr bwMode="auto">
            <a:xfrm flipV="1">
              <a:off x="7600969" y="5117594"/>
              <a:ext cx="1310" cy="146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58" name="Line 189"/>
            <p:cNvSpPr>
              <a:spLocks noChangeShapeType="1"/>
            </p:cNvSpPr>
            <p:nvPr/>
          </p:nvSpPr>
          <p:spPr bwMode="auto">
            <a:xfrm>
              <a:off x="7582636" y="5117594"/>
              <a:ext cx="3928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59" name="Line 190"/>
            <p:cNvSpPr>
              <a:spLocks noChangeShapeType="1"/>
            </p:cNvSpPr>
            <p:nvPr/>
          </p:nvSpPr>
          <p:spPr bwMode="auto">
            <a:xfrm flipV="1">
              <a:off x="7623231" y="5116467"/>
              <a:ext cx="1310" cy="157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60" name="Line 191"/>
            <p:cNvSpPr>
              <a:spLocks noChangeShapeType="1"/>
            </p:cNvSpPr>
            <p:nvPr/>
          </p:nvSpPr>
          <p:spPr bwMode="auto">
            <a:xfrm>
              <a:off x="7603588" y="5116467"/>
              <a:ext cx="3928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61" name="Line 192"/>
            <p:cNvSpPr>
              <a:spLocks noChangeShapeType="1"/>
            </p:cNvSpPr>
            <p:nvPr/>
          </p:nvSpPr>
          <p:spPr bwMode="auto">
            <a:xfrm flipV="1">
              <a:off x="7644184" y="5132254"/>
              <a:ext cx="0" cy="146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62" name="Line 193"/>
            <p:cNvSpPr>
              <a:spLocks noChangeShapeType="1"/>
            </p:cNvSpPr>
            <p:nvPr/>
          </p:nvSpPr>
          <p:spPr bwMode="auto">
            <a:xfrm>
              <a:off x="7625851" y="5132254"/>
              <a:ext cx="37977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63" name="Line 194"/>
            <p:cNvSpPr>
              <a:spLocks noChangeShapeType="1"/>
            </p:cNvSpPr>
            <p:nvPr/>
          </p:nvSpPr>
          <p:spPr bwMode="auto">
            <a:xfrm flipV="1">
              <a:off x="7663827" y="5126616"/>
              <a:ext cx="1310" cy="146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64" name="Line 195"/>
            <p:cNvSpPr>
              <a:spLocks noChangeShapeType="1"/>
            </p:cNvSpPr>
            <p:nvPr/>
          </p:nvSpPr>
          <p:spPr bwMode="auto">
            <a:xfrm>
              <a:off x="7644184" y="5126616"/>
              <a:ext cx="3928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65" name="Line 196"/>
            <p:cNvSpPr>
              <a:spLocks noChangeShapeType="1"/>
            </p:cNvSpPr>
            <p:nvPr/>
          </p:nvSpPr>
          <p:spPr bwMode="auto">
            <a:xfrm flipV="1">
              <a:off x="7684780" y="5119850"/>
              <a:ext cx="1310" cy="157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66" name="Line 197"/>
            <p:cNvSpPr>
              <a:spLocks noChangeShapeType="1"/>
            </p:cNvSpPr>
            <p:nvPr/>
          </p:nvSpPr>
          <p:spPr bwMode="auto">
            <a:xfrm>
              <a:off x="7665137" y="5119850"/>
              <a:ext cx="4059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67" name="Line 198"/>
            <p:cNvSpPr>
              <a:spLocks noChangeShapeType="1"/>
            </p:cNvSpPr>
            <p:nvPr/>
          </p:nvSpPr>
          <p:spPr bwMode="auto">
            <a:xfrm flipV="1">
              <a:off x="7707042" y="5123233"/>
              <a:ext cx="1310" cy="157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68" name="Line 199"/>
            <p:cNvSpPr>
              <a:spLocks noChangeShapeType="1"/>
            </p:cNvSpPr>
            <p:nvPr/>
          </p:nvSpPr>
          <p:spPr bwMode="auto">
            <a:xfrm>
              <a:off x="7687399" y="5123233"/>
              <a:ext cx="3928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69" name="Line 200"/>
            <p:cNvSpPr>
              <a:spLocks noChangeShapeType="1"/>
            </p:cNvSpPr>
            <p:nvPr/>
          </p:nvSpPr>
          <p:spPr bwMode="auto">
            <a:xfrm flipV="1">
              <a:off x="7726685" y="5111956"/>
              <a:ext cx="1310" cy="157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70" name="Line 201"/>
            <p:cNvSpPr>
              <a:spLocks noChangeShapeType="1"/>
            </p:cNvSpPr>
            <p:nvPr/>
          </p:nvSpPr>
          <p:spPr bwMode="auto">
            <a:xfrm>
              <a:off x="7708351" y="5111956"/>
              <a:ext cx="3928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71" name="Line 202"/>
            <p:cNvSpPr>
              <a:spLocks noChangeShapeType="1"/>
            </p:cNvSpPr>
            <p:nvPr/>
          </p:nvSpPr>
          <p:spPr bwMode="auto">
            <a:xfrm flipV="1">
              <a:off x="7748947" y="5117594"/>
              <a:ext cx="0" cy="157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72" name="Line 203"/>
            <p:cNvSpPr>
              <a:spLocks noChangeShapeType="1"/>
            </p:cNvSpPr>
            <p:nvPr/>
          </p:nvSpPr>
          <p:spPr bwMode="auto">
            <a:xfrm>
              <a:off x="7729304" y="5117594"/>
              <a:ext cx="3928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73" name="Line 204"/>
            <p:cNvSpPr>
              <a:spLocks noChangeShapeType="1"/>
            </p:cNvSpPr>
            <p:nvPr/>
          </p:nvSpPr>
          <p:spPr bwMode="auto">
            <a:xfrm flipV="1">
              <a:off x="7769900" y="5141276"/>
              <a:ext cx="0" cy="146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74" name="Line 205"/>
            <p:cNvSpPr>
              <a:spLocks noChangeShapeType="1"/>
            </p:cNvSpPr>
            <p:nvPr/>
          </p:nvSpPr>
          <p:spPr bwMode="auto">
            <a:xfrm>
              <a:off x="7750257" y="5141276"/>
              <a:ext cx="4059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75" name="Line 206"/>
            <p:cNvSpPr>
              <a:spLocks noChangeShapeType="1"/>
            </p:cNvSpPr>
            <p:nvPr/>
          </p:nvSpPr>
          <p:spPr bwMode="auto">
            <a:xfrm flipV="1">
              <a:off x="7790852" y="5145787"/>
              <a:ext cx="1310" cy="135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76" name="Line 207"/>
            <p:cNvSpPr>
              <a:spLocks noChangeShapeType="1"/>
            </p:cNvSpPr>
            <p:nvPr/>
          </p:nvSpPr>
          <p:spPr bwMode="auto">
            <a:xfrm>
              <a:off x="7771209" y="5145787"/>
              <a:ext cx="4059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77" name="Line 501"/>
            <p:cNvSpPr>
              <a:spLocks noChangeShapeType="1"/>
            </p:cNvSpPr>
            <p:nvPr/>
          </p:nvSpPr>
          <p:spPr bwMode="auto">
            <a:xfrm>
              <a:off x="7582636" y="5101806"/>
              <a:ext cx="9167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78" name="Line 502"/>
            <p:cNvSpPr>
              <a:spLocks noChangeShapeType="1"/>
            </p:cNvSpPr>
            <p:nvPr/>
          </p:nvSpPr>
          <p:spPr bwMode="auto">
            <a:xfrm>
              <a:off x="7591803" y="5102934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79" name="Line 503"/>
            <p:cNvSpPr>
              <a:spLocks noChangeShapeType="1"/>
            </p:cNvSpPr>
            <p:nvPr/>
          </p:nvSpPr>
          <p:spPr bwMode="auto">
            <a:xfrm>
              <a:off x="7602279" y="5104062"/>
              <a:ext cx="1178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80" name="Line 504"/>
            <p:cNvSpPr>
              <a:spLocks noChangeShapeType="1"/>
            </p:cNvSpPr>
            <p:nvPr/>
          </p:nvSpPr>
          <p:spPr bwMode="auto">
            <a:xfrm>
              <a:off x="7614065" y="5105189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81" name="Line 505"/>
            <p:cNvSpPr>
              <a:spLocks noChangeShapeType="1"/>
            </p:cNvSpPr>
            <p:nvPr/>
          </p:nvSpPr>
          <p:spPr bwMode="auto">
            <a:xfrm>
              <a:off x="7624541" y="5106317"/>
              <a:ext cx="9167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82" name="Line 506"/>
            <p:cNvSpPr>
              <a:spLocks noChangeShapeType="1"/>
            </p:cNvSpPr>
            <p:nvPr/>
          </p:nvSpPr>
          <p:spPr bwMode="auto">
            <a:xfrm>
              <a:off x="7633708" y="5107445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83" name="Line 507"/>
            <p:cNvSpPr>
              <a:spLocks noChangeShapeType="1"/>
            </p:cNvSpPr>
            <p:nvPr/>
          </p:nvSpPr>
          <p:spPr bwMode="auto">
            <a:xfrm>
              <a:off x="7644184" y="5108573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84" name="Line 508"/>
            <p:cNvSpPr>
              <a:spLocks noChangeShapeType="1"/>
            </p:cNvSpPr>
            <p:nvPr/>
          </p:nvSpPr>
          <p:spPr bwMode="auto">
            <a:xfrm>
              <a:off x="7654660" y="5109700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85" name="Line 509"/>
            <p:cNvSpPr>
              <a:spLocks noChangeShapeType="1"/>
            </p:cNvSpPr>
            <p:nvPr/>
          </p:nvSpPr>
          <p:spPr bwMode="auto">
            <a:xfrm>
              <a:off x="7665137" y="5110828"/>
              <a:ext cx="1178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86" name="Line 510"/>
            <p:cNvSpPr>
              <a:spLocks noChangeShapeType="1"/>
            </p:cNvSpPr>
            <p:nvPr/>
          </p:nvSpPr>
          <p:spPr bwMode="auto">
            <a:xfrm>
              <a:off x="7676922" y="5111956"/>
              <a:ext cx="9167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87" name="Line 511"/>
            <p:cNvSpPr>
              <a:spLocks noChangeShapeType="1"/>
            </p:cNvSpPr>
            <p:nvPr/>
          </p:nvSpPr>
          <p:spPr bwMode="auto">
            <a:xfrm>
              <a:off x="7686089" y="5111956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88" name="Line 512"/>
            <p:cNvSpPr>
              <a:spLocks noChangeShapeType="1"/>
            </p:cNvSpPr>
            <p:nvPr/>
          </p:nvSpPr>
          <p:spPr bwMode="auto">
            <a:xfrm>
              <a:off x="7696566" y="5113083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89" name="Line 513"/>
            <p:cNvSpPr>
              <a:spLocks noChangeShapeType="1"/>
            </p:cNvSpPr>
            <p:nvPr/>
          </p:nvSpPr>
          <p:spPr bwMode="auto">
            <a:xfrm>
              <a:off x="7707042" y="5114211"/>
              <a:ext cx="10476" cy="0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90" name="Line 514"/>
            <p:cNvSpPr>
              <a:spLocks noChangeShapeType="1"/>
            </p:cNvSpPr>
            <p:nvPr/>
          </p:nvSpPr>
          <p:spPr bwMode="auto">
            <a:xfrm>
              <a:off x="7717518" y="5114211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91" name="Line 515"/>
            <p:cNvSpPr>
              <a:spLocks noChangeShapeType="1"/>
            </p:cNvSpPr>
            <p:nvPr/>
          </p:nvSpPr>
          <p:spPr bwMode="auto">
            <a:xfrm>
              <a:off x="7727994" y="5115339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92" name="Line 516"/>
            <p:cNvSpPr>
              <a:spLocks noChangeShapeType="1"/>
            </p:cNvSpPr>
            <p:nvPr/>
          </p:nvSpPr>
          <p:spPr bwMode="auto">
            <a:xfrm>
              <a:off x="7738471" y="5116467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93" name="Line 517"/>
            <p:cNvSpPr>
              <a:spLocks noChangeShapeType="1"/>
            </p:cNvSpPr>
            <p:nvPr/>
          </p:nvSpPr>
          <p:spPr bwMode="auto">
            <a:xfrm>
              <a:off x="7748947" y="5117594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94" name="Line 518"/>
            <p:cNvSpPr>
              <a:spLocks noChangeShapeType="1"/>
            </p:cNvSpPr>
            <p:nvPr/>
          </p:nvSpPr>
          <p:spPr bwMode="auto">
            <a:xfrm>
              <a:off x="7759423" y="5118722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95" name="Line 519"/>
            <p:cNvSpPr>
              <a:spLocks noChangeShapeType="1"/>
            </p:cNvSpPr>
            <p:nvPr/>
          </p:nvSpPr>
          <p:spPr bwMode="auto">
            <a:xfrm>
              <a:off x="7769900" y="5118722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96" name="Line 520"/>
            <p:cNvSpPr>
              <a:spLocks noChangeShapeType="1"/>
            </p:cNvSpPr>
            <p:nvPr/>
          </p:nvSpPr>
          <p:spPr bwMode="auto">
            <a:xfrm>
              <a:off x="7780376" y="5119850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97" name="Line 521"/>
            <p:cNvSpPr>
              <a:spLocks noChangeShapeType="1"/>
            </p:cNvSpPr>
            <p:nvPr/>
          </p:nvSpPr>
          <p:spPr bwMode="auto">
            <a:xfrm>
              <a:off x="7790852" y="5120977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98" name="Line 522"/>
            <p:cNvSpPr>
              <a:spLocks noChangeShapeType="1"/>
            </p:cNvSpPr>
            <p:nvPr/>
          </p:nvSpPr>
          <p:spPr bwMode="auto">
            <a:xfrm>
              <a:off x="7801328" y="5122105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99" name="Line 523"/>
            <p:cNvSpPr>
              <a:spLocks noChangeShapeType="1"/>
            </p:cNvSpPr>
            <p:nvPr/>
          </p:nvSpPr>
          <p:spPr bwMode="auto">
            <a:xfrm>
              <a:off x="7811805" y="5123233"/>
              <a:ext cx="10476" cy="0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00" name="Line 524"/>
            <p:cNvSpPr>
              <a:spLocks noChangeShapeType="1"/>
            </p:cNvSpPr>
            <p:nvPr/>
          </p:nvSpPr>
          <p:spPr bwMode="auto">
            <a:xfrm>
              <a:off x="7822281" y="5123233"/>
              <a:ext cx="10476" cy="0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01" name="Line 525"/>
            <p:cNvSpPr>
              <a:spLocks noChangeShapeType="1"/>
            </p:cNvSpPr>
            <p:nvPr/>
          </p:nvSpPr>
          <p:spPr bwMode="auto">
            <a:xfrm>
              <a:off x="7832757" y="5123233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02" name="Line 526"/>
            <p:cNvSpPr>
              <a:spLocks noChangeShapeType="1"/>
            </p:cNvSpPr>
            <p:nvPr/>
          </p:nvSpPr>
          <p:spPr bwMode="auto">
            <a:xfrm>
              <a:off x="7843234" y="5124360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03" name="Line 527"/>
            <p:cNvSpPr>
              <a:spLocks noChangeShapeType="1"/>
            </p:cNvSpPr>
            <p:nvPr/>
          </p:nvSpPr>
          <p:spPr bwMode="auto">
            <a:xfrm>
              <a:off x="7853710" y="5125488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04" name="Line 528"/>
            <p:cNvSpPr>
              <a:spLocks noChangeShapeType="1"/>
            </p:cNvSpPr>
            <p:nvPr/>
          </p:nvSpPr>
          <p:spPr bwMode="auto">
            <a:xfrm>
              <a:off x="7864186" y="5126616"/>
              <a:ext cx="9167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6715" name="Group 3298"/>
          <p:cNvGrpSpPr>
            <a:grpSpLocks/>
          </p:cNvGrpSpPr>
          <p:nvPr/>
        </p:nvGrpSpPr>
        <p:grpSpPr bwMode="auto">
          <a:xfrm>
            <a:off x="8036728" y="5466334"/>
            <a:ext cx="336683" cy="126257"/>
            <a:chOff x="7573469" y="5080380"/>
            <a:chExt cx="336551" cy="126303"/>
          </a:xfrm>
        </p:grpSpPr>
        <p:sp>
          <p:nvSpPr>
            <p:cNvPr id="56847" name="Line 884"/>
            <p:cNvSpPr>
              <a:spLocks noChangeShapeType="1"/>
            </p:cNvSpPr>
            <p:nvPr/>
          </p:nvSpPr>
          <p:spPr bwMode="auto">
            <a:xfrm>
              <a:off x="7573469" y="5125488"/>
              <a:ext cx="10476" cy="2255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48" name="Line 885"/>
            <p:cNvSpPr>
              <a:spLocks noChangeShapeType="1"/>
            </p:cNvSpPr>
            <p:nvPr/>
          </p:nvSpPr>
          <p:spPr bwMode="auto">
            <a:xfrm>
              <a:off x="7583945" y="5127744"/>
              <a:ext cx="1047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49" name="Line 886"/>
            <p:cNvSpPr>
              <a:spLocks noChangeShapeType="1"/>
            </p:cNvSpPr>
            <p:nvPr/>
          </p:nvSpPr>
          <p:spPr bwMode="auto">
            <a:xfrm>
              <a:off x="7594422" y="5127744"/>
              <a:ext cx="1047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50" name="Line 887"/>
            <p:cNvSpPr>
              <a:spLocks noChangeShapeType="1"/>
            </p:cNvSpPr>
            <p:nvPr/>
          </p:nvSpPr>
          <p:spPr bwMode="auto">
            <a:xfrm>
              <a:off x="7604898" y="5128871"/>
              <a:ext cx="1047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51" name="Line 888"/>
            <p:cNvSpPr>
              <a:spLocks noChangeShapeType="1"/>
            </p:cNvSpPr>
            <p:nvPr/>
          </p:nvSpPr>
          <p:spPr bwMode="auto">
            <a:xfrm>
              <a:off x="7615374" y="5129999"/>
              <a:ext cx="1047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52" name="Line 889"/>
            <p:cNvSpPr>
              <a:spLocks noChangeShapeType="1"/>
            </p:cNvSpPr>
            <p:nvPr/>
          </p:nvSpPr>
          <p:spPr bwMode="auto">
            <a:xfrm>
              <a:off x="7625851" y="5131127"/>
              <a:ext cx="9167" cy="2255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53" name="Line 890"/>
            <p:cNvSpPr>
              <a:spLocks noChangeShapeType="1"/>
            </p:cNvSpPr>
            <p:nvPr/>
          </p:nvSpPr>
          <p:spPr bwMode="auto">
            <a:xfrm>
              <a:off x="7635017" y="5133382"/>
              <a:ext cx="1178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54" name="Line 891"/>
            <p:cNvSpPr>
              <a:spLocks noChangeShapeType="1"/>
            </p:cNvSpPr>
            <p:nvPr/>
          </p:nvSpPr>
          <p:spPr bwMode="auto">
            <a:xfrm>
              <a:off x="7646803" y="5134510"/>
              <a:ext cx="1047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55" name="Line 892"/>
            <p:cNvSpPr>
              <a:spLocks noChangeShapeType="1"/>
            </p:cNvSpPr>
            <p:nvPr/>
          </p:nvSpPr>
          <p:spPr bwMode="auto">
            <a:xfrm>
              <a:off x="7657279" y="5135638"/>
              <a:ext cx="10476" cy="0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56" name="Line 893"/>
            <p:cNvSpPr>
              <a:spLocks noChangeShapeType="1"/>
            </p:cNvSpPr>
            <p:nvPr/>
          </p:nvSpPr>
          <p:spPr bwMode="auto">
            <a:xfrm>
              <a:off x="7667756" y="5135638"/>
              <a:ext cx="10476" cy="0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57" name="Line 894"/>
            <p:cNvSpPr>
              <a:spLocks noChangeShapeType="1"/>
            </p:cNvSpPr>
            <p:nvPr/>
          </p:nvSpPr>
          <p:spPr bwMode="auto">
            <a:xfrm>
              <a:off x="7678232" y="5135638"/>
              <a:ext cx="1047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58" name="Line 895"/>
            <p:cNvSpPr>
              <a:spLocks noChangeShapeType="1"/>
            </p:cNvSpPr>
            <p:nvPr/>
          </p:nvSpPr>
          <p:spPr bwMode="auto">
            <a:xfrm>
              <a:off x="7688708" y="5136765"/>
              <a:ext cx="9167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59" name="Line 896"/>
            <p:cNvSpPr>
              <a:spLocks noChangeShapeType="1"/>
            </p:cNvSpPr>
            <p:nvPr/>
          </p:nvSpPr>
          <p:spPr bwMode="auto">
            <a:xfrm>
              <a:off x="7697875" y="5136765"/>
              <a:ext cx="1047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60" name="Line 897"/>
            <p:cNvSpPr>
              <a:spLocks noChangeShapeType="1"/>
            </p:cNvSpPr>
            <p:nvPr/>
          </p:nvSpPr>
          <p:spPr bwMode="auto">
            <a:xfrm>
              <a:off x="7708351" y="5137893"/>
              <a:ext cx="1178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61" name="Line 898"/>
            <p:cNvSpPr>
              <a:spLocks noChangeShapeType="1"/>
            </p:cNvSpPr>
            <p:nvPr/>
          </p:nvSpPr>
          <p:spPr bwMode="auto">
            <a:xfrm>
              <a:off x="7720137" y="5139021"/>
              <a:ext cx="1047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62" name="Line 899"/>
            <p:cNvSpPr>
              <a:spLocks noChangeShapeType="1"/>
            </p:cNvSpPr>
            <p:nvPr/>
          </p:nvSpPr>
          <p:spPr bwMode="auto">
            <a:xfrm>
              <a:off x="7730613" y="5140148"/>
              <a:ext cx="1047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63" name="Line 900"/>
            <p:cNvSpPr>
              <a:spLocks noChangeShapeType="1"/>
            </p:cNvSpPr>
            <p:nvPr/>
          </p:nvSpPr>
          <p:spPr bwMode="auto">
            <a:xfrm>
              <a:off x="7741090" y="5141276"/>
              <a:ext cx="9167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64" name="Line 901"/>
            <p:cNvSpPr>
              <a:spLocks noChangeShapeType="1"/>
            </p:cNvSpPr>
            <p:nvPr/>
          </p:nvSpPr>
          <p:spPr bwMode="auto">
            <a:xfrm>
              <a:off x="7750257" y="5142404"/>
              <a:ext cx="1178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65" name="Line 902"/>
            <p:cNvSpPr>
              <a:spLocks noChangeShapeType="1"/>
            </p:cNvSpPr>
            <p:nvPr/>
          </p:nvSpPr>
          <p:spPr bwMode="auto">
            <a:xfrm>
              <a:off x="7762042" y="5143531"/>
              <a:ext cx="9167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66" name="Line 903"/>
            <p:cNvSpPr>
              <a:spLocks noChangeShapeType="1"/>
            </p:cNvSpPr>
            <p:nvPr/>
          </p:nvSpPr>
          <p:spPr bwMode="auto">
            <a:xfrm>
              <a:off x="7771209" y="5144659"/>
              <a:ext cx="11786" cy="0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67" name="Line 904"/>
            <p:cNvSpPr>
              <a:spLocks noChangeShapeType="1"/>
            </p:cNvSpPr>
            <p:nvPr/>
          </p:nvSpPr>
          <p:spPr bwMode="auto">
            <a:xfrm>
              <a:off x="7782995" y="5144659"/>
              <a:ext cx="1047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68" name="Line 905"/>
            <p:cNvSpPr>
              <a:spLocks noChangeShapeType="1"/>
            </p:cNvSpPr>
            <p:nvPr/>
          </p:nvSpPr>
          <p:spPr bwMode="auto">
            <a:xfrm>
              <a:off x="7793471" y="5144659"/>
              <a:ext cx="1047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69" name="Line 906"/>
            <p:cNvSpPr>
              <a:spLocks noChangeShapeType="1"/>
            </p:cNvSpPr>
            <p:nvPr/>
          </p:nvSpPr>
          <p:spPr bwMode="auto">
            <a:xfrm>
              <a:off x="7803948" y="5145787"/>
              <a:ext cx="9167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70" name="Line 907"/>
            <p:cNvSpPr>
              <a:spLocks noChangeShapeType="1"/>
            </p:cNvSpPr>
            <p:nvPr/>
          </p:nvSpPr>
          <p:spPr bwMode="auto">
            <a:xfrm>
              <a:off x="7813114" y="5146915"/>
              <a:ext cx="1047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71" name="Line 908"/>
            <p:cNvSpPr>
              <a:spLocks noChangeShapeType="1"/>
            </p:cNvSpPr>
            <p:nvPr/>
          </p:nvSpPr>
          <p:spPr bwMode="auto">
            <a:xfrm>
              <a:off x="7823591" y="5146915"/>
              <a:ext cx="1047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72" name="Line 909"/>
            <p:cNvSpPr>
              <a:spLocks noChangeShapeType="1"/>
            </p:cNvSpPr>
            <p:nvPr/>
          </p:nvSpPr>
          <p:spPr bwMode="auto">
            <a:xfrm>
              <a:off x="7834067" y="5148042"/>
              <a:ext cx="1047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73" name="Line 910"/>
            <p:cNvSpPr>
              <a:spLocks noChangeShapeType="1"/>
            </p:cNvSpPr>
            <p:nvPr/>
          </p:nvSpPr>
          <p:spPr bwMode="auto">
            <a:xfrm>
              <a:off x="7844543" y="5149170"/>
              <a:ext cx="1178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74" name="Line 911"/>
            <p:cNvSpPr>
              <a:spLocks noChangeShapeType="1"/>
            </p:cNvSpPr>
            <p:nvPr/>
          </p:nvSpPr>
          <p:spPr bwMode="auto">
            <a:xfrm>
              <a:off x="7856329" y="5150298"/>
              <a:ext cx="9167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75" name="Line 912"/>
            <p:cNvSpPr>
              <a:spLocks noChangeShapeType="1"/>
            </p:cNvSpPr>
            <p:nvPr/>
          </p:nvSpPr>
          <p:spPr bwMode="auto">
            <a:xfrm>
              <a:off x="7865496" y="5151425"/>
              <a:ext cx="1047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76" name="Line 209"/>
            <p:cNvSpPr>
              <a:spLocks noChangeShapeType="1"/>
            </p:cNvSpPr>
            <p:nvPr/>
          </p:nvSpPr>
          <p:spPr bwMode="auto">
            <a:xfrm flipV="1">
              <a:off x="7801328" y="5110828"/>
              <a:ext cx="1310" cy="146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77" name="Line 210"/>
            <p:cNvSpPr>
              <a:spLocks noChangeShapeType="1"/>
            </p:cNvSpPr>
            <p:nvPr/>
          </p:nvSpPr>
          <p:spPr bwMode="auto">
            <a:xfrm>
              <a:off x="7782995" y="5110828"/>
              <a:ext cx="37977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78" name="Line 211"/>
            <p:cNvSpPr>
              <a:spLocks noChangeShapeType="1"/>
            </p:cNvSpPr>
            <p:nvPr/>
          </p:nvSpPr>
          <p:spPr bwMode="auto">
            <a:xfrm flipV="1">
              <a:off x="7823591" y="5099551"/>
              <a:ext cx="0" cy="157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79" name="Line 212"/>
            <p:cNvSpPr>
              <a:spLocks noChangeShapeType="1"/>
            </p:cNvSpPr>
            <p:nvPr/>
          </p:nvSpPr>
          <p:spPr bwMode="auto">
            <a:xfrm>
              <a:off x="7803948" y="5099551"/>
              <a:ext cx="37977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80" name="Line 213"/>
            <p:cNvSpPr>
              <a:spLocks noChangeShapeType="1"/>
            </p:cNvSpPr>
            <p:nvPr/>
          </p:nvSpPr>
          <p:spPr bwMode="auto">
            <a:xfrm flipV="1">
              <a:off x="7843234" y="5124360"/>
              <a:ext cx="1310" cy="135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81" name="Line 214"/>
            <p:cNvSpPr>
              <a:spLocks noChangeShapeType="1"/>
            </p:cNvSpPr>
            <p:nvPr/>
          </p:nvSpPr>
          <p:spPr bwMode="auto">
            <a:xfrm>
              <a:off x="7824900" y="5124360"/>
              <a:ext cx="3928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82" name="Line 215"/>
            <p:cNvSpPr>
              <a:spLocks noChangeShapeType="1"/>
            </p:cNvSpPr>
            <p:nvPr/>
          </p:nvSpPr>
          <p:spPr bwMode="auto">
            <a:xfrm flipV="1">
              <a:off x="7864186" y="5114211"/>
              <a:ext cx="0" cy="146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83" name="Line 216"/>
            <p:cNvSpPr>
              <a:spLocks noChangeShapeType="1"/>
            </p:cNvSpPr>
            <p:nvPr/>
          </p:nvSpPr>
          <p:spPr bwMode="auto">
            <a:xfrm>
              <a:off x="7844543" y="5114211"/>
              <a:ext cx="3928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84" name="Line 218"/>
            <p:cNvSpPr>
              <a:spLocks noChangeShapeType="1"/>
            </p:cNvSpPr>
            <p:nvPr/>
          </p:nvSpPr>
          <p:spPr bwMode="auto">
            <a:xfrm>
              <a:off x="7865496" y="5119850"/>
              <a:ext cx="3928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85" name="Line 538"/>
            <p:cNvSpPr>
              <a:spLocks noChangeShapeType="1"/>
            </p:cNvSpPr>
            <p:nvPr/>
          </p:nvSpPr>
          <p:spPr bwMode="auto">
            <a:xfrm>
              <a:off x="7591803" y="5140148"/>
              <a:ext cx="1310" cy="135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86" name="Line 540"/>
            <p:cNvSpPr>
              <a:spLocks noChangeShapeType="1"/>
            </p:cNvSpPr>
            <p:nvPr/>
          </p:nvSpPr>
          <p:spPr bwMode="auto">
            <a:xfrm>
              <a:off x="7612755" y="5153681"/>
              <a:ext cx="0" cy="146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87" name="Line 541"/>
            <p:cNvSpPr>
              <a:spLocks noChangeShapeType="1"/>
            </p:cNvSpPr>
            <p:nvPr/>
          </p:nvSpPr>
          <p:spPr bwMode="auto">
            <a:xfrm>
              <a:off x="7594422" y="5168341"/>
              <a:ext cx="3797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88" name="Line 542"/>
            <p:cNvSpPr>
              <a:spLocks noChangeShapeType="1"/>
            </p:cNvSpPr>
            <p:nvPr/>
          </p:nvSpPr>
          <p:spPr bwMode="auto">
            <a:xfrm>
              <a:off x="7632398" y="5148042"/>
              <a:ext cx="1310" cy="146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89" name="Line 543"/>
            <p:cNvSpPr>
              <a:spLocks noChangeShapeType="1"/>
            </p:cNvSpPr>
            <p:nvPr/>
          </p:nvSpPr>
          <p:spPr bwMode="auto">
            <a:xfrm>
              <a:off x="7612755" y="5162702"/>
              <a:ext cx="4059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90" name="Line 544"/>
            <p:cNvSpPr>
              <a:spLocks noChangeShapeType="1"/>
            </p:cNvSpPr>
            <p:nvPr/>
          </p:nvSpPr>
          <p:spPr bwMode="auto">
            <a:xfrm>
              <a:off x="7653351" y="5142404"/>
              <a:ext cx="1310" cy="146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91" name="Line 545"/>
            <p:cNvSpPr>
              <a:spLocks noChangeShapeType="1"/>
            </p:cNvSpPr>
            <p:nvPr/>
          </p:nvSpPr>
          <p:spPr bwMode="auto">
            <a:xfrm>
              <a:off x="7635017" y="5157064"/>
              <a:ext cx="3928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92" name="Line 546"/>
            <p:cNvSpPr>
              <a:spLocks noChangeShapeType="1"/>
            </p:cNvSpPr>
            <p:nvPr/>
          </p:nvSpPr>
          <p:spPr bwMode="auto">
            <a:xfrm>
              <a:off x="7675613" y="5145787"/>
              <a:ext cx="0" cy="146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93" name="Line 547"/>
            <p:cNvSpPr>
              <a:spLocks noChangeShapeType="1"/>
            </p:cNvSpPr>
            <p:nvPr/>
          </p:nvSpPr>
          <p:spPr bwMode="auto">
            <a:xfrm>
              <a:off x="7655970" y="5160447"/>
              <a:ext cx="3928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94" name="Line 548"/>
            <p:cNvSpPr>
              <a:spLocks noChangeShapeType="1"/>
            </p:cNvSpPr>
            <p:nvPr/>
          </p:nvSpPr>
          <p:spPr bwMode="auto">
            <a:xfrm>
              <a:off x="7695256" y="5134510"/>
              <a:ext cx="1310" cy="146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95" name="Line 549"/>
            <p:cNvSpPr>
              <a:spLocks noChangeShapeType="1"/>
            </p:cNvSpPr>
            <p:nvPr/>
          </p:nvSpPr>
          <p:spPr bwMode="auto">
            <a:xfrm>
              <a:off x="7675613" y="5149170"/>
              <a:ext cx="4059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96" name="Line 550"/>
            <p:cNvSpPr>
              <a:spLocks noChangeShapeType="1"/>
            </p:cNvSpPr>
            <p:nvPr/>
          </p:nvSpPr>
          <p:spPr bwMode="auto">
            <a:xfrm>
              <a:off x="7716209" y="5140148"/>
              <a:ext cx="1310" cy="146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97" name="Line 551"/>
            <p:cNvSpPr>
              <a:spLocks noChangeShapeType="1"/>
            </p:cNvSpPr>
            <p:nvPr/>
          </p:nvSpPr>
          <p:spPr bwMode="auto">
            <a:xfrm>
              <a:off x="7697875" y="5154809"/>
              <a:ext cx="3928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98" name="Line 552"/>
            <p:cNvSpPr>
              <a:spLocks noChangeShapeType="1"/>
            </p:cNvSpPr>
            <p:nvPr/>
          </p:nvSpPr>
          <p:spPr bwMode="auto">
            <a:xfrm>
              <a:off x="7738471" y="5162702"/>
              <a:ext cx="0" cy="146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99" name="Line 553"/>
            <p:cNvSpPr>
              <a:spLocks noChangeShapeType="1"/>
            </p:cNvSpPr>
            <p:nvPr/>
          </p:nvSpPr>
          <p:spPr bwMode="auto">
            <a:xfrm>
              <a:off x="7718828" y="5177363"/>
              <a:ext cx="3928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00" name="Line 554"/>
            <p:cNvSpPr>
              <a:spLocks noChangeShapeType="1"/>
            </p:cNvSpPr>
            <p:nvPr/>
          </p:nvSpPr>
          <p:spPr bwMode="auto">
            <a:xfrm>
              <a:off x="7759423" y="5167213"/>
              <a:ext cx="1310" cy="135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01" name="Line 555"/>
            <p:cNvSpPr>
              <a:spLocks noChangeShapeType="1"/>
            </p:cNvSpPr>
            <p:nvPr/>
          </p:nvSpPr>
          <p:spPr bwMode="auto">
            <a:xfrm>
              <a:off x="7739780" y="5180746"/>
              <a:ext cx="3928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02" name="Line 556"/>
            <p:cNvSpPr>
              <a:spLocks noChangeShapeType="1"/>
            </p:cNvSpPr>
            <p:nvPr/>
          </p:nvSpPr>
          <p:spPr bwMode="auto">
            <a:xfrm>
              <a:off x="7779066" y="5142404"/>
              <a:ext cx="1310" cy="157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03" name="Line 557"/>
            <p:cNvSpPr>
              <a:spLocks noChangeShapeType="1"/>
            </p:cNvSpPr>
            <p:nvPr/>
          </p:nvSpPr>
          <p:spPr bwMode="auto">
            <a:xfrm>
              <a:off x="7760733" y="5158192"/>
              <a:ext cx="37977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04" name="Line 558"/>
            <p:cNvSpPr>
              <a:spLocks noChangeShapeType="1"/>
            </p:cNvSpPr>
            <p:nvPr/>
          </p:nvSpPr>
          <p:spPr bwMode="auto">
            <a:xfrm>
              <a:off x="7801328" y="5131127"/>
              <a:ext cx="0" cy="157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05" name="Line 559"/>
            <p:cNvSpPr>
              <a:spLocks noChangeShapeType="1"/>
            </p:cNvSpPr>
            <p:nvPr/>
          </p:nvSpPr>
          <p:spPr bwMode="auto">
            <a:xfrm>
              <a:off x="7781685" y="5146915"/>
              <a:ext cx="3928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06" name="Line 560"/>
            <p:cNvSpPr>
              <a:spLocks noChangeShapeType="1"/>
            </p:cNvSpPr>
            <p:nvPr/>
          </p:nvSpPr>
          <p:spPr bwMode="auto">
            <a:xfrm>
              <a:off x="7820972" y="5154809"/>
              <a:ext cx="1310" cy="135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07" name="Line 561"/>
            <p:cNvSpPr>
              <a:spLocks noChangeShapeType="1"/>
            </p:cNvSpPr>
            <p:nvPr/>
          </p:nvSpPr>
          <p:spPr bwMode="auto">
            <a:xfrm>
              <a:off x="7802638" y="5168341"/>
              <a:ext cx="3928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08" name="Line 562"/>
            <p:cNvSpPr>
              <a:spLocks noChangeShapeType="1"/>
            </p:cNvSpPr>
            <p:nvPr/>
          </p:nvSpPr>
          <p:spPr bwMode="auto">
            <a:xfrm>
              <a:off x="7841924" y="5145787"/>
              <a:ext cx="0" cy="157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09" name="Line 563"/>
            <p:cNvSpPr>
              <a:spLocks noChangeShapeType="1"/>
            </p:cNvSpPr>
            <p:nvPr/>
          </p:nvSpPr>
          <p:spPr bwMode="auto">
            <a:xfrm>
              <a:off x="7822281" y="5161575"/>
              <a:ext cx="3928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10" name="Line 564"/>
            <p:cNvSpPr>
              <a:spLocks noChangeShapeType="1"/>
            </p:cNvSpPr>
            <p:nvPr/>
          </p:nvSpPr>
          <p:spPr bwMode="auto">
            <a:xfrm>
              <a:off x="7862877" y="5150298"/>
              <a:ext cx="1310" cy="169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11" name="Line 565"/>
            <p:cNvSpPr>
              <a:spLocks noChangeShapeType="1"/>
            </p:cNvSpPr>
            <p:nvPr/>
          </p:nvSpPr>
          <p:spPr bwMode="auto">
            <a:xfrm>
              <a:off x="7843234" y="5167213"/>
              <a:ext cx="4059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12" name="Line 567"/>
            <p:cNvSpPr>
              <a:spLocks noChangeShapeType="1"/>
            </p:cNvSpPr>
            <p:nvPr/>
          </p:nvSpPr>
          <p:spPr bwMode="auto">
            <a:xfrm>
              <a:off x="7864186" y="5205555"/>
              <a:ext cx="4059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13" name="Oval 766"/>
            <p:cNvSpPr>
              <a:spLocks noChangeArrowheads="1"/>
            </p:cNvSpPr>
            <p:nvPr/>
          </p:nvSpPr>
          <p:spPr bwMode="auto">
            <a:xfrm>
              <a:off x="7594422" y="5088274"/>
              <a:ext cx="44524" cy="4849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56914" name="Oval 767"/>
            <p:cNvSpPr>
              <a:spLocks noChangeArrowheads="1"/>
            </p:cNvSpPr>
            <p:nvPr/>
          </p:nvSpPr>
          <p:spPr bwMode="auto">
            <a:xfrm>
              <a:off x="7614065" y="5102934"/>
              <a:ext cx="45834" cy="4849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56915" name="Oval 768"/>
            <p:cNvSpPr>
              <a:spLocks noChangeArrowheads="1"/>
            </p:cNvSpPr>
            <p:nvPr/>
          </p:nvSpPr>
          <p:spPr bwMode="auto">
            <a:xfrm>
              <a:off x="7635017" y="5096168"/>
              <a:ext cx="45834" cy="4849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56916" name="Oval 769"/>
            <p:cNvSpPr>
              <a:spLocks noChangeArrowheads="1"/>
            </p:cNvSpPr>
            <p:nvPr/>
          </p:nvSpPr>
          <p:spPr bwMode="auto">
            <a:xfrm>
              <a:off x="7655970" y="5091657"/>
              <a:ext cx="45834" cy="4849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56917" name="Oval 770"/>
            <p:cNvSpPr>
              <a:spLocks noChangeArrowheads="1"/>
            </p:cNvSpPr>
            <p:nvPr/>
          </p:nvSpPr>
          <p:spPr bwMode="auto">
            <a:xfrm>
              <a:off x="7676922" y="5093912"/>
              <a:ext cx="45834" cy="4849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56918" name="Oval 771"/>
            <p:cNvSpPr>
              <a:spLocks noChangeArrowheads="1"/>
            </p:cNvSpPr>
            <p:nvPr/>
          </p:nvSpPr>
          <p:spPr bwMode="auto">
            <a:xfrm>
              <a:off x="7697875" y="5083763"/>
              <a:ext cx="45834" cy="4849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56919" name="Oval 772"/>
            <p:cNvSpPr>
              <a:spLocks noChangeArrowheads="1"/>
            </p:cNvSpPr>
            <p:nvPr/>
          </p:nvSpPr>
          <p:spPr bwMode="auto">
            <a:xfrm>
              <a:off x="7718828" y="5089402"/>
              <a:ext cx="45834" cy="4849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56920" name="Oval 773"/>
            <p:cNvSpPr>
              <a:spLocks noChangeArrowheads="1"/>
            </p:cNvSpPr>
            <p:nvPr/>
          </p:nvSpPr>
          <p:spPr bwMode="auto">
            <a:xfrm>
              <a:off x="7739780" y="5111956"/>
              <a:ext cx="45834" cy="4849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56921" name="Oval 774"/>
            <p:cNvSpPr>
              <a:spLocks noChangeArrowheads="1"/>
            </p:cNvSpPr>
            <p:nvPr/>
          </p:nvSpPr>
          <p:spPr bwMode="auto">
            <a:xfrm>
              <a:off x="7760733" y="5115339"/>
              <a:ext cx="45834" cy="4849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56922" name="Oval 775"/>
            <p:cNvSpPr>
              <a:spLocks noChangeArrowheads="1"/>
            </p:cNvSpPr>
            <p:nvPr/>
          </p:nvSpPr>
          <p:spPr bwMode="auto">
            <a:xfrm>
              <a:off x="7781685" y="5091657"/>
              <a:ext cx="45834" cy="4849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56923" name="Oval 776"/>
            <p:cNvSpPr>
              <a:spLocks noChangeArrowheads="1"/>
            </p:cNvSpPr>
            <p:nvPr/>
          </p:nvSpPr>
          <p:spPr bwMode="auto">
            <a:xfrm>
              <a:off x="7802638" y="5080380"/>
              <a:ext cx="44524" cy="4849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56924" name="Oval 777"/>
            <p:cNvSpPr>
              <a:spLocks noChangeArrowheads="1"/>
            </p:cNvSpPr>
            <p:nvPr/>
          </p:nvSpPr>
          <p:spPr bwMode="auto">
            <a:xfrm>
              <a:off x="7823591" y="5104062"/>
              <a:ext cx="45834" cy="4736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56925" name="Oval 778"/>
            <p:cNvSpPr>
              <a:spLocks noChangeArrowheads="1"/>
            </p:cNvSpPr>
            <p:nvPr/>
          </p:nvSpPr>
          <p:spPr bwMode="auto">
            <a:xfrm>
              <a:off x="7843234" y="5093912"/>
              <a:ext cx="45834" cy="4849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56926" name="Oval 779"/>
            <p:cNvSpPr>
              <a:spLocks noChangeArrowheads="1"/>
            </p:cNvSpPr>
            <p:nvPr/>
          </p:nvSpPr>
          <p:spPr bwMode="auto">
            <a:xfrm>
              <a:off x="7864186" y="5099551"/>
              <a:ext cx="45834" cy="4849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56927" name="Line 186"/>
            <p:cNvSpPr>
              <a:spLocks noChangeShapeType="1"/>
            </p:cNvSpPr>
            <p:nvPr/>
          </p:nvSpPr>
          <p:spPr bwMode="auto">
            <a:xfrm flipV="1">
              <a:off x="7581326" y="5146915"/>
              <a:ext cx="1310" cy="124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28" name="Line 188"/>
            <p:cNvSpPr>
              <a:spLocks noChangeShapeType="1"/>
            </p:cNvSpPr>
            <p:nvPr/>
          </p:nvSpPr>
          <p:spPr bwMode="auto">
            <a:xfrm flipV="1">
              <a:off x="7600969" y="5117594"/>
              <a:ext cx="1310" cy="146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29" name="Line 189"/>
            <p:cNvSpPr>
              <a:spLocks noChangeShapeType="1"/>
            </p:cNvSpPr>
            <p:nvPr/>
          </p:nvSpPr>
          <p:spPr bwMode="auto">
            <a:xfrm>
              <a:off x="7582636" y="5117594"/>
              <a:ext cx="3928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30" name="Line 190"/>
            <p:cNvSpPr>
              <a:spLocks noChangeShapeType="1"/>
            </p:cNvSpPr>
            <p:nvPr/>
          </p:nvSpPr>
          <p:spPr bwMode="auto">
            <a:xfrm flipV="1">
              <a:off x="7623231" y="5116467"/>
              <a:ext cx="1310" cy="157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31" name="Line 191"/>
            <p:cNvSpPr>
              <a:spLocks noChangeShapeType="1"/>
            </p:cNvSpPr>
            <p:nvPr/>
          </p:nvSpPr>
          <p:spPr bwMode="auto">
            <a:xfrm>
              <a:off x="7603588" y="5116467"/>
              <a:ext cx="3928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32" name="Line 192"/>
            <p:cNvSpPr>
              <a:spLocks noChangeShapeType="1"/>
            </p:cNvSpPr>
            <p:nvPr/>
          </p:nvSpPr>
          <p:spPr bwMode="auto">
            <a:xfrm flipV="1">
              <a:off x="7644184" y="5132254"/>
              <a:ext cx="0" cy="146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33" name="Line 193"/>
            <p:cNvSpPr>
              <a:spLocks noChangeShapeType="1"/>
            </p:cNvSpPr>
            <p:nvPr/>
          </p:nvSpPr>
          <p:spPr bwMode="auto">
            <a:xfrm>
              <a:off x="7625851" y="5132254"/>
              <a:ext cx="37977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34" name="Line 194"/>
            <p:cNvSpPr>
              <a:spLocks noChangeShapeType="1"/>
            </p:cNvSpPr>
            <p:nvPr/>
          </p:nvSpPr>
          <p:spPr bwMode="auto">
            <a:xfrm flipV="1">
              <a:off x="7663827" y="5126616"/>
              <a:ext cx="1310" cy="146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35" name="Line 195"/>
            <p:cNvSpPr>
              <a:spLocks noChangeShapeType="1"/>
            </p:cNvSpPr>
            <p:nvPr/>
          </p:nvSpPr>
          <p:spPr bwMode="auto">
            <a:xfrm>
              <a:off x="7644184" y="5126616"/>
              <a:ext cx="3928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36" name="Line 196"/>
            <p:cNvSpPr>
              <a:spLocks noChangeShapeType="1"/>
            </p:cNvSpPr>
            <p:nvPr/>
          </p:nvSpPr>
          <p:spPr bwMode="auto">
            <a:xfrm flipV="1">
              <a:off x="7684780" y="5119850"/>
              <a:ext cx="1310" cy="157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37" name="Line 197"/>
            <p:cNvSpPr>
              <a:spLocks noChangeShapeType="1"/>
            </p:cNvSpPr>
            <p:nvPr/>
          </p:nvSpPr>
          <p:spPr bwMode="auto">
            <a:xfrm>
              <a:off x="7665137" y="5119850"/>
              <a:ext cx="4059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38" name="Line 198"/>
            <p:cNvSpPr>
              <a:spLocks noChangeShapeType="1"/>
            </p:cNvSpPr>
            <p:nvPr/>
          </p:nvSpPr>
          <p:spPr bwMode="auto">
            <a:xfrm flipV="1">
              <a:off x="7707042" y="5123233"/>
              <a:ext cx="1310" cy="157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39" name="Line 199"/>
            <p:cNvSpPr>
              <a:spLocks noChangeShapeType="1"/>
            </p:cNvSpPr>
            <p:nvPr/>
          </p:nvSpPr>
          <p:spPr bwMode="auto">
            <a:xfrm>
              <a:off x="7687399" y="5123233"/>
              <a:ext cx="3928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40" name="Line 200"/>
            <p:cNvSpPr>
              <a:spLocks noChangeShapeType="1"/>
            </p:cNvSpPr>
            <p:nvPr/>
          </p:nvSpPr>
          <p:spPr bwMode="auto">
            <a:xfrm flipV="1">
              <a:off x="7726685" y="5111956"/>
              <a:ext cx="1310" cy="157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41" name="Line 201"/>
            <p:cNvSpPr>
              <a:spLocks noChangeShapeType="1"/>
            </p:cNvSpPr>
            <p:nvPr/>
          </p:nvSpPr>
          <p:spPr bwMode="auto">
            <a:xfrm>
              <a:off x="7708351" y="5111956"/>
              <a:ext cx="3928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42" name="Line 202"/>
            <p:cNvSpPr>
              <a:spLocks noChangeShapeType="1"/>
            </p:cNvSpPr>
            <p:nvPr/>
          </p:nvSpPr>
          <p:spPr bwMode="auto">
            <a:xfrm flipV="1">
              <a:off x="7748947" y="5117594"/>
              <a:ext cx="0" cy="157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43" name="Line 203"/>
            <p:cNvSpPr>
              <a:spLocks noChangeShapeType="1"/>
            </p:cNvSpPr>
            <p:nvPr/>
          </p:nvSpPr>
          <p:spPr bwMode="auto">
            <a:xfrm>
              <a:off x="7729304" y="5117594"/>
              <a:ext cx="3928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44" name="Line 204"/>
            <p:cNvSpPr>
              <a:spLocks noChangeShapeType="1"/>
            </p:cNvSpPr>
            <p:nvPr/>
          </p:nvSpPr>
          <p:spPr bwMode="auto">
            <a:xfrm flipV="1">
              <a:off x="7769900" y="5141276"/>
              <a:ext cx="0" cy="146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45" name="Line 205"/>
            <p:cNvSpPr>
              <a:spLocks noChangeShapeType="1"/>
            </p:cNvSpPr>
            <p:nvPr/>
          </p:nvSpPr>
          <p:spPr bwMode="auto">
            <a:xfrm>
              <a:off x="7750257" y="5141276"/>
              <a:ext cx="4059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46" name="Line 206"/>
            <p:cNvSpPr>
              <a:spLocks noChangeShapeType="1"/>
            </p:cNvSpPr>
            <p:nvPr/>
          </p:nvSpPr>
          <p:spPr bwMode="auto">
            <a:xfrm flipV="1">
              <a:off x="7790852" y="5145787"/>
              <a:ext cx="1310" cy="135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47" name="Line 207"/>
            <p:cNvSpPr>
              <a:spLocks noChangeShapeType="1"/>
            </p:cNvSpPr>
            <p:nvPr/>
          </p:nvSpPr>
          <p:spPr bwMode="auto">
            <a:xfrm>
              <a:off x="7771209" y="5145787"/>
              <a:ext cx="4059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48" name="Line 501"/>
            <p:cNvSpPr>
              <a:spLocks noChangeShapeType="1"/>
            </p:cNvSpPr>
            <p:nvPr/>
          </p:nvSpPr>
          <p:spPr bwMode="auto">
            <a:xfrm>
              <a:off x="7582636" y="5101806"/>
              <a:ext cx="9167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49" name="Line 502"/>
            <p:cNvSpPr>
              <a:spLocks noChangeShapeType="1"/>
            </p:cNvSpPr>
            <p:nvPr/>
          </p:nvSpPr>
          <p:spPr bwMode="auto">
            <a:xfrm>
              <a:off x="7591803" y="5102934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50" name="Line 503"/>
            <p:cNvSpPr>
              <a:spLocks noChangeShapeType="1"/>
            </p:cNvSpPr>
            <p:nvPr/>
          </p:nvSpPr>
          <p:spPr bwMode="auto">
            <a:xfrm>
              <a:off x="7602279" y="5104062"/>
              <a:ext cx="1178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51" name="Line 504"/>
            <p:cNvSpPr>
              <a:spLocks noChangeShapeType="1"/>
            </p:cNvSpPr>
            <p:nvPr/>
          </p:nvSpPr>
          <p:spPr bwMode="auto">
            <a:xfrm>
              <a:off x="7614065" y="5105189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52" name="Line 505"/>
            <p:cNvSpPr>
              <a:spLocks noChangeShapeType="1"/>
            </p:cNvSpPr>
            <p:nvPr/>
          </p:nvSpPr>
          <p:spPr bwMode="auto">
            <a:xfrm>
              <a:off x="7624541" y="5106317"/>
              <a:ext cx="9167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53" name="Line 506"/>
            <p:cNvSpPr>
              <a:spLocks noChangeShapeType="1"/>
            </p:cNvSpPr>
            <p:nvPr/>
          </p:nvSpPr>
          <p:spPr bwMode="auto">
            <a:xfrm>
              <a:off x="7633708" y="5107445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54" name="Line 507"/>
            <p:cNvSpPr>
              <a:spLocks noChangeShapeType="1"/>
            </p:cNvSpPr>
            <p:nvPr/>
          </p:nvSpPr>
          <p:spPr bwMode="auto">
            <a:xfrm>
              <a:off x="7644184" y="5108573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55" name="Line 508"/>
            <p:cNvSpPr>
              <a:spLocks noChangeShapeType="1"/>
            </p:cNvSpPr>
            <p:nvPr/>
          </p:nvSpPr>
          <p:spPr bwMode="auto">
            <a:xfrm>
              <a:off x="7654660" y="5109700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56" name="Line 509"/>
            <p:cNvSpPr>
              <a:spLocks noChangeShapeType="1"/>
            </p:cNvSpPr>
            <p:nvPr/>
          </p:nvSpPr>
          <p:spPr bwMode="auto">
            <a:xfrm>
              <a:off x="7665137" y="5110828"/>
              <a:ext cx="1178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57" name="Line 510"/>
            <p:cNvSpPr>
              <a:spLocks noChangeShapeType="1"/>
            </p:cNvSpPr>
            <p:nvPr/>
          </p:nvSpPr>
          <p:spPr bwMode="auto">
            <a:xfrm>
              <a:off x="7676922" y="5111956"/>
              <a:ext cx="9167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58" name="Line 511"/>
            <p:cNvSpPr>
              <a:spLocks noChangeShapeType="1"/>
            </p:cNvSpPr>
            <p:nvPr/>
          </p:nvSpPr>
          <p:spPr bwMode="auto">
            <a:xfrm>
              <a:off x="7686089" y="5111956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59" name="Line 512"/>
            <p:cNvSpPr>
              <a:spLocks noChangeShapeType="1"/>
            </p:cNvSpPr>
            <p:nvPr/>
          </p:nvSpPr>
          <p:spPr bwMode="auto">
            <a:xfrm>
              <a:off x="7696566" y="5113083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60" name="Line 513"/>
            <p:cNvSpPr>
              <a:spLocks noChangeShapeType="1"/>
            </p:cNvSpPr>
            <p:nvPr/>
          </p:nvSpPr>
          <p:spPr bwMode="auto">
            <a:xfrm>
              <a:off x="7707042" y="5114211"/>
              <a:ext cx="10476" cy="0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61" name="Line 514"/>
            <p:cNvSpPr>
              <a:spLocks noChangeShapeType="1"/>
            </p:cNvSpPr>
            <p:nvPr/>
          </p:nvSpPr>
          <p:spPr bwMode="auto">
            <a:xfrm>
              <a:off x="7717518" y="5114211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62" name="Line 515"/>
            <p:cNvSpPr>
              <a:spLocks noChangeShapeType="1"/>
            </p:cNvSpPr>
            <p:nvPr/>
          </p:nvSpPr>
          <p:spPr bwMode="auto">
            <a:xfrm>
              <a:off x="7727994" y="5115339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63" name="Line 516"/>
            <p:cNvSpPr>
              <a:spLocks noChangeShapeType="1"/>
            </p:cNvSpPr>
            <p:nvPr/>
          </p:nvSpPr>
          <p:spPr bwMode="auto">
            <a:xfrm>
              <a:off x="7738471" y="5116467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64" name="Line 517"/>
            <p:cNvSpPr>
              <a:spLocks noChangeShapeType="1"/>
            </p:cNvSpPr>
            <p:nvPr/>
          </p:nvSpPr>
          <p:spPr bwMode="auto">
            <a:xfrm>
              <a:off x="7748947" y="5117594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65" name="Line 518"/>
            <p:cNvSpPr>
              <a:spLocks noChangeShapeType="1"/>
            </p:cNvSpPr>
            <p:nvPr/>
          </p:nvSpPr>
          <p:spPr bwMode="auto">
            <a:xfrm>
              <a:off x="7759423" y="5118722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66" name="Line 519"/>
            <p:cNvSpPr>
              <a:spLocks noChangeShapeType="1"/>
            </p:cNvSpPr>
            <p:nvPr/>
          </p:nvSpPr>
          <p:spPr bwMode="auto">
            <a:xfrm>
              <a:off x="7769900" y="5118722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67" name="Line 520"/>
            <p:cNvSpPr>
              <a:spLocks noChangeShapeType="1"/>
            </p:cNvSpPr>
            <p:nvPr/>
          </p:nvSpPr>
          <p:spPr bwMode="auto">
            <a:xfrm>
              <a:off x="7780376" y="5119850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68" name="Line 521"/>
            <p:cNvSpPr>
              <a:spLocks noChangeShapeType="1"/>
            </p:cNvSpPr>
            <p:nvPr/>
          </p:nvSpPr>
          <p:spPr bwMode="auto">
            <a:xfrm>
              <a:off x="7790852" y="5120977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69" name="Line 522"/>
            <p:cNvSpPr>
              <a:spLocks noChangeShapeType="1"/>
            </p:cNvSpPr>
            <p:nvPr/>
          </p:nvSpPr>
          <p:spPr bwMode="auto">
            <a:xfrm>
              <a:off x="7801328" y="5122105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70" name="Line 523"/>
            <p:cNvSpPr>
              <a:spLocks noChangeShapeType="1"/>
            </p:cNvSpPr>
            <p:nvPr/>
          </p:nvSpPr>
          <p:spPr bwMode="auto">
            <a:xfrm>
              <a:off x="7811805" y="5123233"/>
              <a:ext cx="10476" cy="0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71" name="Line 524"/>
            <p:cNvSpPr>
              <a:spLocks noChangeShapeType="1"/>
            </p:cNvSpPr>
            <p:nvPr/>
          </p:nvSpPr>
          <p:spPr bwMode="auto">
            <a:xfrm>
              <a:off x="7822281" y="5123233"/>
              <a:ext cx="10476" cy="0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72" name="Line 525"/>
            <p:cNvSpPr>
              <a:spLocks noChangeShapeType="1"/>
            </p:cNvSpPr>
            <p:nvPr/>
          </p:nvSpPr>
          <p:spPr bwMode="auto">
            <a:xfrm>
              <a:off x="7832757" y="5123233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73" name="Line 526"/>
            <p:cNvSpPr>
              <a:spLocks noChangeShapeType="1"/>
            </p:cNvSpPr>
            <p:nvPr/>
          </p:nvSpPr>
          <p:spPr bwMode="auto">
            <a:xfrm>
              <a:off x="7843234" y="5124360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74" name="Line 527"/>
            <p:cNvSpPr>
              <a:spLocks noChangeShapeType="1"/>
            </p:cNvSpPr>
            <p:nvPr/>
          </p:nvSpPr>
          <p:spPr bwMode="auto">
            <a:xfrm>
              <a:off x="7853710" y="5125488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75" name="Line 528"/>
            <p:cNvSpPr>
              <a:spLocks noChangeShapeType="1"/>
            </p:cNvSpPr>
            <p:nvPr/>
          </p:nvSpPr>
          <p:spPr bwMode="auto">
            <a:xfrm>
              <a:off x="7864186" y="5126616"/>
              <a:ext cx="9167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6716" name="Group 3428"/>
          <p:cNvGrpSpPr>
            <a:grpSpLocks/>
          </p:cNvGrpSpPr>
          <p:nvPr/>
        </p:nvGrpSpPr>
        <p:grpSpPr bwMode="auto">
          <a:xfrm>
            <a:off x="8283284" y="5472781"/>
            <a:ext cx="336683" cy="126257"/>
            <a:chOff x="7573469" y="5080380"/>
            <a:chExt cx="336551" cy="126303"/>
          </a:xfrm>
        </p:grpSpPr>
        <p:sp>
          <p:nvSpPr>
            <p:cNvPr id="56718" name="Line 884"/>
            <p:cNvSpPr>
              <a:spLocks noChangeShapeType="1"/>
            </p:cNvSpPr>
            <p:nvPr/>
          </p:nvSpPr>
          <p:spPr bwMode="auto">
            <a:xfrm>
              <a:off x="7573469" y="5125488"/>
              <a:ext cx="10476" cy="2255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719" name="Line 885"/>
            <p:cNvSpPr>
              <a:spLocks noChangeShapeType="1"/>
            </p:cNvSpPr>
            <p:nvPr/>
          </p:nvSpPr>
          <p:spPr bwMode="auto">
            <a:xfrm>
              <a:off x="7583945" y="5127744"/>
              <a:ext cx="1047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720" name="Line 886"/>
            <p:cNvSpPr>
              <a:spLocks noChangeShapeType="1"/>
            </p:cNvSpPr>
            <p:nvPr/>
          </p:nvSpPr>
          <p:spPr bwMode="auto">
            <a:xfrm>
              <a:off x="7594422" y="5127744"/>
              <a:ext cx="1047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721" name="Line 887"/>
            <p:cNvSpPr>
              <a:spLocks noChangeShapeType="1"/>
            </p:cNvSpPr>
            <p:nvPr/>
          </p:nvSpPr>
          <p:spPr bwMode="auto">
            <a:xfrm>
              <a:off x="7604898" y="5128871"/>
              <a:ext cx="1047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722" name="Line 888"/>
            <p:cNvSpPr>
              <a:spLocks noChangeShapeType="1"/>
            </p:cNvSpPr>
            <p:nvPr/>
          </p:nvSpPr>
          <p:spPr bwMode="auto">
            <a:xfrm>
              <a:off x="7615374" y="5129999"/>
              <a:ext cx="1047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723" name="Line 889"/>
            <p:cNvSpPr>
              <a:spLocks noChangeShapeType="1"/>
            </p:cNvSpPr>
            <p:nvPr/>
          </p:nvSpPr>
          <p:spPr bwMode="auto">
            <a:xfrm>
              <a:off x="7625851" y="5131127"/>
              <a:ext cx="9167" cy="2255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724" name="Line 890"/>
            <p:cNvSpPr>
              <a:spLocks noChangeShapeType="1"/>
            </p:cNvSpPr>
            <p:nvPr/>
          </p:nvSpPr>
          <p:spPr bwMode="auto">
            <a:xfrm>
              <a:off x="7635017" y="5133382"/>
              <a:ext cx="1178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725" name="Line 891"/>
            <p:cNvSpPr>
              <a:spLocks noChangeShapeType="1"/>
            </p:cNvSpPr>
            <p:nvPr/>
          </p:nvSpPr>
          <p:spPr bwMode="auto">
            <a:xfrm>
              <a:off x="7646803" y="5134510"/>
              <a:ext cx="1047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726" name="Line 892"/>
            <p:cNvSpPr>
              <a:spLocks noChangeShapeType="1"/>
            </p:cNvSpPr>
            <p:nvPr/>
          </p:nvSpPr>
          <p:spPr bwMode="auto">
            <a:xfrm>
              <a:off x="7657279" y="5135638"/>
              <a:ext cx="10476" cy="0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727" name="Line 893"/>
            <p:cNvSpPr>
              <a:spLocks noChangeShapeType="1"/>
            </p:cNvSpPr>
            <p:nvPr/>
          </p:nvSpPr>
          <p:spPr bwMode="auto">
            <a:xfrm>
              <a:off x="7667756" y="5135638"/>
              <a:ext cx="10476" cy="0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728" name="Line 894"/>
            <p:cNvSpPr>
              <a:spLocks noChangeShapeType="1"/>
            </p:cNvSpPr>
            <p:nvPr/>
          </p:nvSpPr>
          <p:spPr bwMode="auto">
            <a:xfrm>
              <a:off x="7678232" y="5135638"/>
              <a:ext cx="1047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729" name="Line 895"/>
            <p:cNvSpPr>
              <a:spLocks noChangeShapeType="1"/>
            </p:cNvSpPr>
            <p:nvPr/>
          </p:nvSpPr>
          <p:spPr bwMode="auto">
            <a:xfrm>
              <a:off x="7688708" y="5136765"/>
              <a:ext cx="9167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730" name="Line 896"/>
            <p:cNvSpPr>
              <a:spLocks noChangeShapeType="1"/>
            </p:cNvSpPr>
            <p:nvPr/>
          </p:nvSpPr>
          <p:spPr bwMode="auto">
            <a:xfrm>
              <a:off x="7697875" y="5136765"/>
              <a:ext cx="1047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731" name="Line 897"/>
            <p:cNvSpPr>
              <a:spLocks noChangeShapeType="1"/>
            </p:cNvSpPr>
            <p:nvPr/>
          </p:nvSpPr>
          <p:spPr bwMode="auto">
            <a:xfrm>
              <a:off x="7708351" y="5137893"/>
              <a:ext cx="1178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732" name="Line 898"/>
            <p:cNvSpPr>
              <a:spLocks noChangeShapeType="1"/>
            </p:cNvSpPr>
            <p:nvPr/>
          </p:nvSpPr>
          <p:spPr bwMode="auto">
            <a:xfrm>
              <a:off x="7720137" y="5139021"/>
              <a:ext cx="1047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733" name="Line 899"/>
            <p:cNvSpPr>
              <a:spLocks noChangeShapeType="1"/>
            </p:cNvSpPr>
            <p:nvPr/>
          </p:nvSpPr>
          <p:spPr bwMode="auto">
            <a:xfrm>
              <a:off x="7730613" y="5140148"/>
              <a:ext cx="1047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734" name="Line 900"/>
            <p:cNvSpPr>
              <a:spLocks noChangeShapeType="1"/>
            </p:cNvSpPr>
            <p:nvPr/>
          </p:nvSpPr>
          <p:spPr bwMode="auto">
            <a:xfrm>
              <a:off x="7741090" y="5141276"/>
              <a:ext cx="9167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735" name="Line 901"/>
            <p:cNvSpPr>
              <a:spLocks noChangeShapeType="1"/>
            </p:cNvSpPr>
            <p:nvPr/>
          </p:nvSpPr>
          <p:spPr bwMode="auto">
            <a:xfrm>
              <a:off x="7750257" y="5142404"/>
              <a:ext cx="1178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736" name="Line 902"/>
            <p:cNvSpPr>
              <a:spLocks noChangeShapeType="1"/>
            </p:cNvSpPr>
            <p:nvPr/>
          </p:nvSpPr>
          <p:spPr bwMode="auto">
            <a:xfrm>
              <a:off x="7762042" y="5143531"/>
              <a:ext cx="9167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737" name="Line 903"/>
            <p:cNvSpPr>
              <a:spLocks noChangeShapeType="1"/>
            </p:cNvSpPr>
            <p:nvPr/>
          </p:nvSpPr>
          <p:spPr bwMode="auto">
            <a:xfrm>
              <a:off x="7771209" y="5144659"/>
              <a:ext cx="11786" cy="0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738" name="Line 904"/>
            <p:cNvSpPr>
              <a:spLocks noChangeShapeType="1"/>
            </p:cNvSpPr>
            <p:nvPr/>
          </p:nvSpPr>
          <p:spPr bwMode="auto">
            <a:xfrm>
              <a:off x="7782995" y="5144659"/>
              <a:ext cx="1047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739" name="Line 905"/>
            <p:cNvSpPr>
              <a:spLocks noChangeShapeType="1"/>
            </p:cNvSpPr>
            <p:nvPr/>
          </p:nvSpPr>
          <p:spPr bwMode="auto">
            <a:xfrm>
              <a:off x="7793471" y="5144659"/>
              <a:ext cx="1047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740" name="Line 906"/>
            <p:cNvSpPr>
              <a:spLocks noChangeShapeType="1"/>
            </p:cNvSpPr>
            <p:nvPr/>
          </p:nvSpPr>
          <p:spPr bwMode="auto">
            <a:xfrm>
              <a:off x="7803948" y="5145787"/>
              <a:ext cx="9167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741" name="Line 907"/>
            <p:cNvSpPr>
              <a:spLocks noChangeShapeType="1"/>
            </p:cNvSpPr>
            <p:nvPr/>
          </p:nvSpPr>
          <p:spPr bwMode="auto">
            <a:xfrm>
              <a:off x="7813114" y="5146915"/>
              <a:ext cx="1047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742" name="Line 908"/>
            <p:cNvSpPr>
              <a:spLocks noChangeShapeType="1"/>
            </p:cNvSpPr>
            <p:nvPr/>
          </p:nvSpPr>
          <p:spPr bwMode="auto">
            <a:xfrm>
              <a:off x="7823591" y="5146915"/>
              <a:ext cx="1047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743" name="Line 909"/>
            <p:cNvSpPr>
              <a:spLocks noChangeShapeType="1"/>
            </p:cNvSpPr>
            <p:nvPr/>
          </p:nvSpPr>
          <p:spPr bwMode="auto">
            <a:xfrm>
              <a:off x="7834067" y="5148042"/>
              <a:ext cx="1047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744" name="Line 910"/>
            <p:cNvSpPr>
              <a:spLocks noChangeShapeType="1"/>
            </p:cNvSpPr>
            <p:nvPr/>
          </p:nvSpPr>
          <p:spPr bwMode="auto">
            <a:xfrm>
              <a:off x="7844543" y="5149170"/>
              <a:ext cx="1178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745" name="Line 911"/>
            <p:cNvSpPr>
              <a:spLocks noChangeShapeType="1"/>
            </p:cNvSpPr>
            <p:nvPr/>
          </p:nvSpPr>
          <p:spPr bwMode="auto">
            <a:xfrm>
              <a:off x="7856329" y="5150298"/>
              <a:ext cx="9167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746" name="Line 912"/>
            <p:cNvSpPr>
              <a:spLocks noChangeShapeType="1"/>
            </p:cNvSpPr>
            <p:nvPr/>
          </p:nvSpPr>
          <p:spPr bwMode="auto">
            <a:xfrm>
              <a:off x="7865496" y="5151425"/>
              <a:ext cx="10476" cy="11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747" name="Line 209"/>
            <p:cNvSpPr>
              <a:spLocks noChangeShapeType="1"/>
            </p:cNvSpPr>
            <p:nvPr/>
          </p:nvSpPr>
          <p:spPr bwMode="auto">
            <a:xfrm flipV="1">
              <a:off x="7801328" y="5110828"/>
              <a:ext cx="1310" cy="146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748" name="Line 210"/>
            <p:cNvSpPr>
              <a:spLocks noChangeShapeType="1"/>
            </p:cNvSpPr>
            <p:nvPr/>
          </p:nvSpPr>
          <p:spPr bwMode="auto">
            <a:xfrm>
              <a:off x="7782995" y="5110828"/>
              <a:ext cx="37977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749" name="Line 211"/>
            <p:cNvSpPr>
              <a:spLocks noChangeShapeType="1"/>
            </p:cNvSpPr>
            <p:nvPr/>
          </p:nvSpPr>
          <p:spPr bwMode="auto">
            <a:xfrm flipV="1">
              <a:off x="7823591" y="5099551"/>
              <a:ext cx="0" cy="157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750" name="Line 212"/>
            <p:cNvSpPr>
              <a:spLocks noChangeShapeType="1"/>
            </p:cNvSpPr>
            <p:nvPr/>
          </p:nvSpPr>
          <p:spPr bwMode="auto">
            <a:xfrm>
              <a:off x="7803948" y="5099551"/>
              <a:ext cx="37977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751" name="Line 213"/>
            <p:cNvSpPr>
              <a:spLocks noChangeShapeType="1"/>
            </p:cNvSpPr>
            <p:nvPr/>
          </p:nvSpPr>
          <p:spPr bwMode="auto">
            <a:xfrm flipV="1">
              <a:off x="7843234" y="5124360"/>
              <a:ext cx="1310" cy="135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752" name="Line 214"/>
            <p:cNvSpPr>
              <a:spLocks noChangeShapeType="1"/>
            </p:cNvSpPr>
            <p:nvPr/>
          </p:nvSpPr>
          <p:spPr bwMode="auto">
            <a:xfrm>
              <a:off x="7824900" y="5124360"/>
              <a:ext cx="3928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753" name="Line 215"/>
            <p:cNvSpPr>
              <a:spLocks noChangeShapeType="1"/>
            </p:cNvSpPr>
            <p:nvPr/>
          </p:nvSpPr>
          <p:spPr bwMode="auto">
            <a:xfrm flipV="1">
              <a:off x="7864186" y="5114211"/>
              <a:ext cx="0" cy="146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754" name="Line 216"/>
            <p:cNvSpPr>
              <a:spLocks noChangeShapeType="1"/>
            </p:cNvSpPr>
            <p:nvPr/>
          </p:nvSpPr>
          <p:spPr bwMode="auto">
            <a:xfrm>
              <a:off x="7844543" y="5114211"/>
              <a:ext cx="3928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755" name="Line 218"/>
            <p:cNvSpPr>
              <a:spLocks noChangeShapeType="1"/>
            </p:cNvSpPr>
            <p:nvPr/>
          </p:nvSpPr>
          <p:spPr bwMode="auto">
            <a:xfrm>
              <a:off x="7865496" y="5119850"/>
              <a:ext cx="3928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756" name="Line 538"/>
            <p:cNvSpPr>
              <a:spLocks noChangeShapeType="1"/>
            </p:cNvSpPr>
            <p:nvPr/>
          </p:nvSpPr>
          <p:spPr bwMode="auto">
            <a:xfrm>
              <a:off x="7591803" y="5140148"/>
              <a:ext cx="1310" cy="135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757" name="Line 540"/>
            <p:cNvSpPr>
              <a:spLocks noChangeShapeType="1"/>
            </p:cNvSpPr>
            <p:nvPr/>
          </p:nvSpPr>
          <p:spPr bwMode="auto">
            <a:xfrm>
              <a:off x="7612755" y="5153681"/>
              <a:ext cx="0" cy="146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758" name="Line 541"/>
            <p:cNvSpPr>
              <a:spLocks noChangeShapeType="1"/>
            </p:cNvSpPr>
            <p:nvPr/>
          </p:nvSpPr>
          <p:spPr bwMode="auto">
            <a:xfrm>
              <a:off x="7594422" y="5168341"/>
              <a:ext cx="3797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759" name="Line 542"/>
            <p:cNvSpPr>
              <a:spLocks noChangeShapeType="1"/>
            </p:cNvSpPr>
            <p:nvPr/>
          </p:nvSpPr>
          <p:spPr bwMode="auto">
            <a:xfrm>
              <a:off x="7632398" y="5148042"/>
              <a:ext cx="1310" cy="146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760" name="Line 543"/>
            <p:cNvSpPr>
              <a:spLocks noChangeShapeType="1"/>
            </p:cNvSpPr>
            <p:nvPr/>
          </p:nvSpPr>
          <p:spPr bwMode="auto">
            <a:xfrm>
              <a:off x="7612755" y="5162702"/>
              <a:ext cx="4059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761" name="Line 544"/>
            <p:cNvSpPr>
              <a:spLocks noChangeShapeType="1"/>
            </p:cNvSpPr>
            <p:nvPr/>
          </p:nvSpPr>
          <p:spPr bwMode="auto">
            <a:xfrm>
              <a:off x="7653351" y="5142404"/>
              <a:ext cx="1310" cy="146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762" name="Line 545"/>
            <p:cNvSpPr>
              <a:spLocks noChangeShapeType="1"/>
            </p:cNvSpPr>
            <p:nvPr/>
          </p:nvSpPr>
          <p:spPr bwMode="auto">
            <a:xfrm>
              <a:off x="7635017" y="5157064"/>
              <a:ext cx="3928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763" name="Line 546"/>
            <p:cNvSpPr>
              <a:spLocks noChangeShapeType="1"/>
            </p:cNvSpPr>
            <p:nvPr/>
          </p:nvSpPr>
          <p:spPr bwMode="auto">
            <a:xfrm>
              <a:off x="7675613" y="5145787"/>
              <a:ext cx="0" cy="146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764" name="Line 547"/>
            <p:cNvSpPr>
              <a:spLocks noChangeShapeType="1"/>
            </p:cNvSpPr>
            <p:nvPr/>
          </p:nvSpPr>
          <p:spPr bwMode="auto">
            <a:xfrm>
              <a:off x="7655970" y="5160447"/>
              <a:ext cx="3928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765" name="Line 548"/>
            <p:cNvSpPr>
              <a:spLocks noChangeShapeType="1"/>
            </p:cNvSpPr>
            <p:nvPr/>
          </p:nvSpPr>
          <p:spPr bwMode="auto">
            <a:xfrm>
              <a:off x="7695256" y="5134510"/>
              <a:ext cx="1310" cy="146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766" name="Line 549"/>
            <p:cNvSpPr>
              <a:spLocks noChangeShapeType="1"/>
            </p:cNvSpPr>
            <p:nvPr/>
          </p:nvSpPr>
          <p:spPr bwMode="auto">
            <a:xfrm>
              <a:off x="7675613" y="5149170"/>
              <a:ext cx="4059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767" name="Line 550"/>
            <p:cNvSpPr>
              <a:spLocks noChangeShapeType="1"/>
            </p:cNvSpPr>
            <p:nvPr/>
          </p:nvSpPr>
          <p:spPr bwMode="auto">
            <a:xfrm>
              <a:off x="7716209" y="5140148"/>
              <a:ext cx="1310" cy="146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768" name="Line 551"/>
            <p:cNvSpPr>
              <a:spLocks noChangeShapeType="1"/>
            </p:cNvSpPr>
            <p:nvPr/>
          </p:nvSpPr>
          <p:spPr bwMode="auto">
            <a:xfrm>
              <a:off x="7697875" y="5154809"/>
              <a:ext cx="3928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769" name="Line 552"/>
            <p:cNvSpPr>
              <a:spLocks noChangeShapeType="1"/>
            </p:cNvSpPr>
            <p:nvPr/>
          </p:nvSpPr>
          <p:spPr bwMode="auto">
            <a:xfrm>
              <a:off x="7738471" y="5162702"/>
              <a:ext cx="0" cy="146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770" name="Line 553"/>
            <p:cNvSpPr>
              <a:spLocks noChangeShapeType="1"/>
            </p:cNvSpPr>
            <p:nvPr/>
          </p:nvSpPr>
          <p:spPr bwMode="auto">
            <a:xfrm>
              <a:off x="7718828" y="5177363"/>
              <a:ext cx="3928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771" name="Line 554"/>
            <p:cNvSpPr>
              <a:spLocks noChangeShapeType="1"/>
            </p:cNvSpPr>
            <p:nvPr/>
          </p:nvSpPr>
          <p:spPr bwMode="auto">
            <a:xfrm>
              <a:off x="7759423" y="5167213"/>
              <a:ext cx="1310" cy="135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772" name="Line 555"/>
            <p:cNvSpPr>
              <a:spLocks noChangeShapeType="1"/>
            </p:cNvSpPr>
            <p:nvPr/>
          </p:nvSpPr>
          <p:spPr bwMode="auto">
            <a:xfrm>
              <a:off x="7739780" y="5180746"/>
              <a:ext cx="3928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773" name="Line 556"/>
            <p:cNvSpPr>
              <a:spLocks noChangeShapeType="1"/>
            </p:cNvSpPr>
            <p:nvPr/>
          </p:nvSpPr>
          <p:spPr bwMode="auto">
            <a:xfrm>
              <a:off x="7779066" y="5142404"/>
              <a:ext cx="1310" cy="157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774" name="Line 557"/>
            <p:cNvSpPr>
              <a:spLocks noChangeShapeType="1"/>
            </p:cNvSpPr>
            <p:nvPr/>
          </p:nvSpPr>
          <p:spPr bwMode="auto">
            <a:xfrm>
              <a:off x="7760733" y="5158192"/>
              <a:ext cx="37977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775" name="Line 558"/>
            <p:cNvSpPr>
              <a:spLocks noChangeShapeType="1"/>
            </p:cNvSpPr>
            <p:nvPr/>
          </p:nvSpPr>
          <p:spPr bwMode="auto">
            <a:xfrm>
              <a:off x="7801328" y="5131127"/>
              <a:ext cx="0" cy="157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776" name="Line 559"/>
            <p:cNvSpPr>
              <a:spLocks noChangeShapeType="1"/>
            </p:cNvSpPr>
            <p:nvPr/>
          </p:nvSpPr>
          <p:spPr bwMode="auto">
            <a:xfrm>
              <a:off x="7781685" y="5146915"/>
              <a:ext cx="3928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777" name="Line 560"/>
            <p:cNvSpPr>
              <a:spLocks noChangeShapeType="1"/>
            </p:cNvSpPr>
            <p:nvPr/>
          </p:nvSpPr>
          <p:spPr bwMode="auto">
            <a:xfrm>
              <a:off x="7820972" y="5154809"/>
              <a:ext cx="1310" cy="135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778" name="Line 561"/>
            <p:cNvSpPr>
              <a:spLocks noChangeShapeType="1"/>
            </p:cNvSpPr>
            <p:nvPr/>
          </p:nvSpPr>
          <p:spPr bwMode="auto">
            <a:xfrm>
              <a:off x="7802638" y="5168341"/>
              <a:ext cx="3928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779" name="Line 562"/>
            <p:cNvSpPr>
              <a:spLocks noChangeShapeType="1"/>
            </p:cNvSpPr>
            <p:nvPr/>
          </p:nvSpPr>
          <p:spPr bwMode="auto">
            <a:xfrm>
              <a:off x="7841924" y="5145787"/>
              <a:ext cx="0" cy="157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780" name="Line 563"/>
            <p:cNvSpPr>
              <a:spLocks noChangeShapeType="1"/>
            </p:cNvSpPr>
            <p:nvPr/>
          </p:nvSpPr>
          <p:spPr bwMode="auto">
            <a:xfrm>
              <a:off x="7822281" y="5161575"/>
              <a:ext cx="3928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781" name="Line 564"/>
            <p:cNvSpPr>
              <a:spLocks noChangeShapeType="1"/>
            </p:cNvSpPr>
            <p:nvPr/>
          </p:nvSpPr>
          <p:spPr bwMode="auto">
            <a:xfrm>
              <a:off x="7862877" y="5150298"/>
              <a:ext cx="1310" cy="169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782" name="Line 565"/>
            <p:cNvSpPr>
              <a:spLocks noChangeShapeType="1"/>
            </p:cNvSpPr>
            <p:nvPr/>
          </p:nvSpPr>
          <p:spPr bwMode="auto">
            <a:xfrm>
              <a:off x="7843234" y="5167213"/>
              <a:ext cx="4059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783" name="Line 567"/>
            <p:cNvSpPr>
              <a:spLocks noChangeShapeType="1"/>
            </p:cNvSpPr>
            <p:nvPr/>
          </p:nvSpPr>
          <p:spPr bwMode="auto">
            <a:xfrm>
              <a:off x="7864186" y="5205555"/>
              <a:ext cx="4059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784" name="Oval 766"/>
            <p:cNvSpPr>
              <a:spLocks noChangeArrowheads="1"/>
            </p:cNvSpPr>
            <p:nvPr/>
          </p:nvSpPr>
          <p:spPr bwMode="auto">
            <a:xfrm>
              <a:off x="7594422" y="5088274"/>
              <a:ext cx="44524" cy="4849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56785" name="Oval 767"/>
            <p:cNvSpPr>
              <a:spLocks noChangeArrowheads="1"/>
            </p:cNvSpPr>
            <p:nvPr/>
          </p:nvSpPr>
          <p:spPr bwMode="auto">
            <a:xfrm>
              <a:off x="7614065" y="5102934"/>
              <a:ext cx="45834" cy="4849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56786" name="Oval 768"/>
            <p:cNvSpPr>
              <a:spLocks noChangeArrowheads="1"/>
            </p:cNvSpPr>
            <p:nvPr/>
          </p:nvSpPr>
          <p:spPr bwMode="auto">
            <a:xfrm>
              <a:off x="7635017" y="5096168"/>
              <a:ext cx="45834" cy="4849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56787" name="Oval 769"/>
            <p:cNvSpPr>
              <a:spLocks noChangeArrowheads="1"/>
            </p:cNvSpPr>
            <p:nvPr/>
          </p:nvSpPr>
          <p:spPr bwMode="auto">
            <a:xfrm>
              <a:off x="7655970" y="5091657"/>
              <a:ext cx="45834" cy="4849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56788" name="Oval 770"/>
            <p:cNvSpPr>
              <a:spLocks noChangeArrowheads="1"/>
            </p:cNvSpPr>
            <p:nvPr/>
          </p:nvSpPr>
          <p:spPr bwMode="auto">
            <a:xfrm>
              <a:off x="7676922" y="5093912"/>
              <a:ext cx="45834" cy="4849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56789" name="Oval 771"/>
            <p:cNvSpPr>
              <a:spLocks noChangeArrowheads="1"/>
            </p:cNvSpPr>
            <p:nvPr/>
          </p:nvSpPr>
          <p:spPr bwMode="auto">
            <a:xfrm>
              <a:off x="7697875" y="5083763"/>
              <a:ext cx="45834" cy="4849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56790" name="Oval 772"/>
            <p:cNvSpPr>
              <a:spLocks noChangeArrowheads="1"/>
            </p:cNvSpPr>
            <p:nvPr/>
          </p:nvSpPr>
          <p:spPr bwMode="auto">
            <a:xfrm>
              <a:off x="7718828" y="5089402"/>
              <a:ext cx="45834" cy="4849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56791" name="Oval 773"/>
            <p:cNvSpPr>
              <a:spLocks noChangeArrowheads="1"/>
            </p:cNvSpPr>
            <p:nvPr/>
          </p:nvSpPr>
          <p:spPr bwMode="auto">
            <a:xfrm>
              <a:off x="7739780" y="5111956"/>
              <a:ext cx="45834" cy="4849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56792" name="Oval 774"/>
            <p:cNvSpPr>
              <a:spLocks noChangeArrowheads="1"/>
            </p:cNvSpPr>
            <p:nvPr/>
          </p:nvSpPr>
          <p:spPr bwMode="auto">
            <a:xfrm>
              <a:off x="7760733" y="5115339"/>
              <a:ext cx="45834" cy="4849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56793" name="Oval 775"/>
            <p:cNvSpPr>
              <a:spLocks noChangeArrowheads="1"/>
            </p:cNvSpPr>
            <p:nvPr/>
          </p:nvSpPr>
          <p:spPr bwMode="auto">
            <a:xfrm>
              <a:off x="7781685" y="5091657"/>
              <a:ext cx="45834" cy="4849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56794" name="Oval 776"/>
            <p:cNvSpPr>
              <a:spLocks noChangeArrowheads="1"/>
            </p:cNvSpPr>
            <p:nvPr/>
          </p:nvSpPr>
          <p:spPr bwMode="auto">
            <a:xfrm>
              <a:off x="7802638" y="5080380"/>
              <a:ext cx="44524" cy="4849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56795" name="Oval 777"/>
            <p:cNvSpPr>
              <a:spLocks noChangeArrowheads="1"/>
            </p:cNvSpPr>
            <p:nvPr/>
          </p:nvSpPr>
          <p:spPr bwMode="auto">
            <a:xfrm>
              <a:off x="7823591" y="5104062"/>
              <a:ext cx="45834" cy="4736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56796" name="Oval 778"/>
            <p:cNvSpPr>
              <a:spLocks noChangeArrowheads="1"/>
            </p:cNvSpPr>
            <p:nvPr/>
          </p:nvSpPr>
          <p:spPr bwMode="auto">
            <a:xfrm>
              <a:off x="7843234" y="5093912"/>
              <a:ext cx="45834" cy="4849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56797" name="Oval 779"/>
            <p:cNvSpPr>
              <a:spLocks noChangeArrowheads="1"/>
            </p:cNvSpPr>
            <p:nvPr/>
          </p:nvSpPr>
          <p:spPr bwMode="auto">
            <a:xfrm>
              <a:off x="7864186" y="5099551"/>
              <a:ext cx="45834" cy="4849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56798" name="Line 186"/>
            <p:cNvSpPr>
              <a:spLocks noChangeShapeType="1"/>
            </p:cNvSpPr>
            <p:nvPr/>
          </p:nvSpPr>
          <p:spPr bwMode="auto">
            <a:xfrm flipV="1">
              <a:off x="7581326" y="5146915"/>
              <a:ext cx="1310" cy="124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799" name="Line 188"/>
            <p:cNvSpPr>
              <a:spLocks noChangeShapeType="1"/>
            </p:cNvSpPr>
            <p:nvPr/>
          </p:nvSpPr>
          <p:spPr bwMode="auto">
            <a:xfrm flipV="1">
              <a:off x="7600969" y="5117594"/>
              <a:ext cx="1310" cy="146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00" name="Line 189"/>
            <p:cNvSpPr>
              <a:spLocks noChangeShapeType="1"/>
            </p:cNvSpPr>
            <p:nvPr/>
          </p:nvSpPr>
          <p:spPr bwMode="auto">
            <a:xfrm>
              <a:off x="7582636" y="5117594"/>
              <a:ext cx="3928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01" name="Line 190"/>
            <p:cNvSpPr>
              <a:spLocks noChangeShapeType="1"/>
            </p:cNvSpPr>
            <p:nvPr/>
          </p:nvSpPr>
          <p:spPr bwMode="auto">
            <a:xfrm flipV="1">
              <a:off x="7623231" y="5116467"/>
              <a:ext cx="1310" cy="157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02" name="Line 191"/>
            <p:cNvSpPr>
              <a:spLocks noChangeShapeType="1"/>
            </p:cNvSpPr>
            <p:nvPr/>
          </p:nvSpPr>
          <p:spPr bwMode="auto">
            <a:xfrm>
              <a:off x="7603588" y="5116467"/>
              <a:ext cx="3928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03" name="Line 192"/>
            <p:cNvSpPr>
              <a:spLocks noChangeShapeType="1"/>
            </p:cNvSpPr>
            <p:nvPr/>
          </p:nvSpPr>
          <p:spPr bwMode="auto">
            <a:xfrm flipV="1">
              <a:off x="7644184" y="5132254"/>
              <a:ext cx="0" cy="146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04" name="Line 193"/>
            <p:cNvSpPr>
              <a:spLocks noChangeShapeType="1"/>
            </p:cNvSpPr>
            <p:nvPr/>
          </p:nvSpPr>
          <p:spPr bwMode="auto">
            <a:xfrm>
              <a:off x="7625851" y="5132254"/>
              <a:ext cx="37977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05" name="Line 194"/>
            <p:cNvSpPr>
              <a:spLocks noChangeShapeType="1"/>
            </p:cNvSpPr>
            <p:nvPr/>
          </p:nvSpPr>
          <p:spPr bwMode="auto">
            <a:xfrm flipV="1">
              <a:off x="7663827" y="5126616"/>
              <a:ext cx="1310" cy="146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06" name="Line 195"/>
            <p:cNvSpPr>
              <a:spLocks noChangeShapeType="1"/>
            </p:cNvSpPr>
            <p:nvPr/>
          </p:nvSpPr>
          <p:spPr bwMode="auto">
            <a:xfrm>
              <a:off x="7644184" y="5126616"/>
              <a:ext cx="3928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07" name="Line 196"/>
            <p:cNvSpPr>
              <a:spLocks noChangeShapeType="1"/>
            </p:cNvSpPr>
            <p:nvPr/>
          </p:nvSpPr>
          <p:spPr bwMode="auto">
            <a:xfrm flipV="1">
              <a:off x="7684780" y="5119850"/>
              <a:ext cx="1310" cy="157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08" name="Line 197"/>
            <p:cNvSpPr>
              <a:spLocks noChangeShapeType="1"/>
            </p:cNvSpPr>
            <p:nvPr/>
          </p:nvSpPr>
          <p:spPr bwMode="auto">
            <a:xfrm>
              <a:off x="7665137" y="5119850"/>
              <a:ext cx="4059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09" name="Line 198"/>
            <p:cNvSpPr>
              <a:spLocks noChangeShapeType="1"/>
            </p:cNvSpPr>
            <p:nvPr/>
          </p:nvSpPr>
          <p:spPr bwMode="auto">
            <a:xfrm flipV="1">
              <a:off x="7707042" y="5123233"/>
              <a:ext cx="1310" cy="157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10" name="Line 199"/>
            <p:cNvSpPr>
              <a:spLocks noChangeShapeType="1"/>
            </p:cNvSpPr>
            <p:nvPr/>
          </p:nvSpPr>
          <p:spPr bwMode="auto">
            <a:xfrm>
              <a:off x="7687399" y="5123233"/>
              <a:ext cx="3928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11" name="Line 200"/>
            <p:cNvSpPr>
              <a:spLocks noChangeShapeType="1"/>
            </p:cNvSpPr>
            <p:nvPr/>
          </p:nvSpPr>
          <p:spPr bwMode="auto">
            <a:xfrm flipV="1">
              <a:off x="7726685" y="5111956"/>
              <a:ext cx="1310" cy="157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12" name="Line 201"/>
            <p:cNvSpPr>
              <a:spLocks noChangeShapeType="1"/>
            </p:cNvSpPr>
            <p:nvPr/>
          </p:nvSpPr>
          <p:spPr bwMode="auto">
            <a:xfrm>
              <a:off x="7708351" y="5111956"/>
              <a:ext cx="3928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13" name="Line 202"/>
            <p:cNvSpPr>
              <a:spLocks noChangeShapeType="1"/>
            </p:cNvSpPr>
            <p:nvPr/>
          </p:nvSpPr>
          <p:spPr bwMode="auto">
            <a:xfrm flipV="1">
              <a:off x="7748947" y="5117594"/>
              <a:ext cx="0" cy="157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14" name="Line 203"/>
            <p:cNvSpPr>
              <a:spLocks noChangeShapeType="1"/>
            </p:cNvSpPr>
            <p:nvPr/>
          </p:nvSpPr>
          <p:spPr bwMode="auto">
            <a:xfrm>
              <a:off x="7729304" y="5117594"/>
              <a:ext cx="3928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15" name="Line 204"/>
            <p:cNvSpPr>
              <a:spLocks noChangeShapeType="1"/>
            </p:cNvSpPr>
            <p:nvPr/>
          </p:nvSpPr>
          <p:spPr bwMode="auto">
            <a:xfrm flipV="1">
              <a:off x="7769900" y="5141276"/>
              <a:ext cx="0" cy="146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16" name="Line 205"/>
            <p:cNvSpPr>
              <a:spLocks noChangeShapeType="1"/>
            </p:cNvSpPr>
            <p:nvPr/>
          </p:nvSpPr>
          <p:spPr bwMode="auto">
            <a:xfrm>
              <a:off x="7750257" y="5141276"/>
              <a:ext cx="4059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17" name="Line 206"/>
            <p:cNvSpPr>
              <a:spLocks noChangeShapeType="1"/>
            </p:cNvSpPr>
            <p:nvPr/>
          </p:nvSpPr>
          <p:spPr bwMode="auto">
            <a:xfrm flipV="1">
              <a:off x="7790852" y="5145787"/>
              <a:ext cx="1310" cy="135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18" name="Line 207"/>
            <p:cNvSpPr>
              <a:spLocks noChangeShapeType="1"/>
            </p:cNvSpPr>
            <p:nvPr/>
          </p:nvSpPr>
          <p:spPr bwMode="auto">
            <a:xfrm>
              <a:off x="7771209" y="5145787"/>
              <a:ext cx="40596" cy="1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19" name="Line 501"/>
            <p:cNvSpPr>
              <a:spLocks noChangeShapeType="1"/>
            </p:cNvSpPr>
            <p:nvPr/>
          </p:nvSpPr>
          <p:spPr bwMode="auto">
            <a:xfrm>
              <a:off x="7582636" y="5101806"/>
              <a:ext cx="9167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20" name="Line 502"/>
            <p:cNvSpPr>
              <a:spLocks noChangeShapeType="1"/>
            </p:cNvSpPr>
            <p:nvPr/>
          </p:nvSpPr>
          <p:spPr bwMode="auto">
            <a:xfrm>
              <a:off x="7591803" y="5102934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21" name="Line 503"/>
            <p:cNvSpPr>
              <a:spLocks noChangeShapeType="1"/>
            </p:cNvSpPr>
            <p:nvPr/>
          </p:nvSpPr>
          <p:spPr bwMode="auto">
            <a:xfrm>
              <a:off x="7602279" y="5104062"/>
              <a:ext cx="1178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22" name="Line 504"/>
            <p:cNvSpPr>
              <a:spLocks noChangeShapeType="1"/>
            </p:cNvSpPr>
            <p:nvPr/>
          </p:nvSpPr>
          <p:spPr bwMode="auto">
            <a:xfrm>
              <a:off x="7614065" y="5105189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23" name="Line 505"/>
            <p:cNvSpPr>
              <a:spLocks noChangeShapeType="1"/>
            </p:cNvSpPr>
            <p:nvPr/>
          </p:nvSpPr>
          <p:spPr bwMode="auto">
            <a:xfrm>
              <a:off x="7624541" y="5106317"/>
              <a:ext cx="9167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24" name="Line 506"/>
            <p:cNvSpPr>
              <a:spLocks noChangeShapeType="1"/>
            </p:cNvSpPr>
            <p:nvPr/>
          </p:nvSpPr>
          <p:spPr bwMode="auto">
            <a:xfrm>
              <a:off x="7633708" y="5107445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25" name="Line 507"/>
            <p:cNvSpPr>
              <a:spLocks noChangeShapeType="1"/>
            </p:cNvSpPr>
            <p:nvPr/>
          </p:nvSpPr>
          <p:spPr bwMode="auto">
            <a:xfrm>
              <a:off x="7644184" y="5108573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26" name="Line 508"/>
            <p:cNvSpPr>
              <a:spLocks noChangeShapeType="1"/>
            </p:cNvSpPr>
            <p:nvPr/>
          </p:nvSpPr>
          <p:spPr bwMode="auto">
            <a:xfrm>
              <a:off x="7654660" y="5109700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27" name="Line 509"/>
            <p:cNvSpPr>
              <a:spLocks noChangeShapeType="1"/>
            </p:cNvSpPr>
            <p:nvPr/>
          </p:nvSpPr>
          <p:spPr bwMode="auto">
            <a:xfrm>
              <a:off x="7665137" y="5110828"/>
              <a:ext cx="1178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28" name="Line 510"/>
            <p:cNvSpPr>
              <a:spLocks noChangeShapeType="1"/>
            </p:cNvSpPr>
            <p:nvPr/>
          </p:nvSpPr>
          <p:spPr bwMode="auto">
            <a:xfrm>
              <a:off x="7676922" y="5111956"/>
              <a:ext cx="9167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29" name="Line 511"/>
            <p:cNvSpPr>
              <a:spLocks noChangeShapeType="1"/>
            </p:cNvSpPr>
            <p:nvPr/>
          </p:nvSpPr>
          <p:spPr bwMode="auto">
            <a:xfrm>
              <a:off x="7686089" y="5111956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30" name="Line 512"/>
            <p:cNvSpPr>
              <a:spLocks noChangeShapeType="1"/>
            </p:cNvSpPr>
            <p:nvPr/>
          </p:nvSpPr>
          <p:spPr bwMode="auto">
            <a:xfrm>
              <a:off x="7696566" y="5113083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31" name="Line 513"/>
            <p:cNvSpPr>
              <a:spLocks noChangeShapeType="1"/>
            </p:cNvSpPr>
            <p:nvPr/>
          </p:nvSpPr>
          <p:spPr bwMode="auto">
            <a:xfrm>
              <a:off x="7707042" y="5114211"/>
              <a:ext cx="10476" cy="0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32" name="Line 514"/>
            <p:cNvSpPr>
              <a:spLocks noChangeShapeType="1"/>
            </p:cNvSpPr>
            <p:nvPr/>
          </p:nvSpPr>
          <p:spPr bwMode="auto">
            <a:xfrm>
              <a:off x="7717518" y="5114211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33" name="Line 515"/>
            <p:cNvSpPr>
              <a:spLocks noChangeShapeType="1"/>
            </p:cNvSpPr>
            <p:nvPr/>
          </p:nvSpPr>
          <p:spPr bwMode="auto">
            <a:xfrm>
              <a:off x="7727994" y="5115339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34" name="Line 516"/>
            <p:cNvSpPr>
              <a:spLocks noChangeShapeType="1"/>
            </p:cNvSpPr>
            <p:nvPr/>
          </p:nvSpPr>
          <p:spPr bwMode="auto">
            <a:xfrm>
              <a:off x="7738471" y="5116467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35" name="Line 517"/>
            <p:cNvSpPr>
              <a:spLocks noChangeShapeType="1"/>
            </p:cNvSpPr>
            <p:nvPr/>
          </p:nvSpPr>
          <p:spPr bwMode="auto">
            <a:xfrm>
              <a:off x="7748947" y="5117594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36" name="Line 518"/>
            <p:cNvSpPr>
              <a:spLocks noChangeShapeType="1"/>
            </p:cNvSpPr>
            <p:nvPr/>
          </p:nvSpPr>
          <p:spPr bwMode="auto">
            <a:xfrm>
              <a:off x="7759423" y="5118722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37" name="Line 519"/>
            <p:cNvSpPr>
              <a:spLocks noChangeShapeType="1"/>
            </p:cNvSpPr>
            <p:nvPr/>
          </p:nvSpPr>
          <p:spPr bwMode="auto">
            <a:xfrm>
              <a:off x="7769900" y="5118722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38" name="Line 520"/>
            <p:cNvSpPr>
              <a:spLocks noChangeShapeType="1"/>
            </p:cNvSpPr>
            <p:nvPr/>
          </p:nvSpPr>
          <p:spPr bwMode="auto">
            <a:xfrm>
              <a:off x="7780376" y="5119850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39" name="Line 521"/>
            <p:cNvSpPr>
              <a:spLocks noChangeShapeType="1"/>
            </p:cNvSpPr>
            <p:nvPr/>
          </p:nvSpPr>
          <p:spPr bwMode="auto">
            <a:xfrm>
              <a:off x="7790852" y="5120977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40" name="Line 522"/>
            <p:cNvSpPr>
              <a:spLocks noChangeShapeType="1"/>
            </p:cNvSpPr>
            <p:nvPr/>
          </p:nvSpPr>
          <p:spPr bwMode="auto">
            <a:xfrm>
              <a:off x="7801328" y="5122105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41" name="Line 523"/>
            <p:cNvSpPr>
              <a:spLocks noChangeShapeType="1"/>
            </p:cNvSpPr>
            <p:nvPr/>
          </p:nvSpPr>
          <p:spPr bwMode="auto">
            <a:xfrm>
              <a:off x="7811805" y="5123233"/>
              <a:ext cx="10476" cy="0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42" name="Line 524"/>
            <p:cNvSpPr>
              <a:spLocks noChangeShapeType="1"/>
            </p:cNvSpPr>
            <p:nvPr/>
          </p:nvSpPr>
          <p:spPr bwMode="auto">
            <a:xfrm>
              <a:off x="7822281" y="5123233"/>
              <a:ext cx="10476" cy="0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43" name="Line 525"/>
            <p:cNvSpPr>
              <a:spLocks noChangeShapeType="1"/>
            </p:cNvSpPr>
            <p:nvPr/>
          </p:nvSpPr>
          <p:spPr bwMode="auto">
            <a:xfrm>
              <a:off x="7832757" y="5123233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44" name="Line 526"/>
            <p:cNvSpPr>
              <a:spLocks noChangeShapeType="1"/>
            </p:cNvSpPr>
            <p:nvPr/>
          </p:nvSpPr>
          <p:spPr bwMode="auto">
            <a:xfrm>
              <a:off x="7843234" y="5124360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45" name="Line 527"/>
            <p:cNvSpPr>
              <a:spLocks noChangeShapeType="1"/>
            </p:cNvSpPr>
            <p:nvPr/>
          </p:nvSpPr>
          <p:spPr bwMode="auto">
            <a:xfrm>
              <a:off x="7853710" y="5125488"/>
              <a:ext cx="10476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46" name="Line 528"/>
            <p:cNvSpPr>
              <a:spLocks noChangeShapeType="1"/>
            </p:cNvSpPr>
            <p:nvPr/>
          </p:nvSpPr>
          <p:spPr bwMode="auto">
            <a:xfrm>
              <a:off x="7864186" y="5126616"/>
              <a:ext cx="9167" cy="1128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6717" name="Text Box 3522"/>
          <p:cNvSpPr txBox="1">
            <a:spLocks noChangeArrowheads="1"/>
          </p:cNvSpPr>
          <p:nvPr/>
        </p:nvSpPr>
        <p:spPr bwMode="auto">
          <a:xfrm>
            <a:off x="6953412" y="5988050"/>
            <a:ext cx="21490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dirty="0">
                <a:solidFill>
                  <a:srgbClr val="000000"/>
                </a:solidFill>
                <a:latin typeface="Tahoma" pitchFamily="34" charset="0"/>
              </a:rPr>
              <a:t>sample relaxation time, t</a:t>
            </a:r>
          </a:p>
        </p:txBody>
      </p:sp>
      <p:sp>
        <p:nvSpPr>
          <p:cNvPr id="56361" name="Text Box 3522"/>
          <p:cNvSpPr txBox="1">
            <a:spLocks noChangeArrowheads="1"/>
          </p:cNvSpPr>
          <p:nvPr/>
        </p:nvSpPr>
        <p:spPr bwMode="auto">
          <a:xfrm>
            <a:off x="6381751" y="4503738"/>
            <a:ext cx="282561" cy="30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56362" name="Text Box 3522"/>
          <p:cNvSpPr txBox="1">
            <a:spLocks noChangeArrowheads="1"/>
          </p:cNvSpPr>
          <p:nvPr/>
        </p:nvSpPr>
        <p:spPr bwMode="auto">
          <a:xfrm>
            <a:off x="6381751" y="5727423"/>
            <a:ext cx="282561" cy="30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Tahoma" pitchFamily="34" charset="0"/>
              </a:rPr>
              <a:t>0</a:t>
            </a:r>
          </a:p>
        </p:txBody>
      </p:sp>
      <p:sp>
        <p:nvSpPr>
          <p:cNvPr id="921" name="Rectangle 2"/>
          <p:cNvSpPr txBox="1">
            <a:spLocks noChangeArrowheads="1"/>
          </p:cNvSpPr>
          <p:nvPr/>
        </p:nvSpPr>
        <p:spPr>
          <a:xfrm>
            <a:off x="1150938" y="333375"/>
            <a:ext cx="7793037" cy="1462088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GB" sz="2800" kern="0" dirty="0">
              <a:solidFill>
                <a:srgbClr val="333399"/>
              </a:solidFill>
              <a:latin typeface="Tahoma"/>
              <a:ea typeface="+mj-ea"/>
              <a:cs typeface="+mj-cs"/>
            </a:endParaRPr>
          </a:p>
          <a:p>
            <a:pPr>
              <a:defRPr/>
            </a:pPr>
            <a:endParaRPr lang="en-GB" sz="2800" kern="0" dirty="0">
              <a:solidFill>
                <a:srgbClr val="333399"/>
              </a:solidFill>
              <a:latin typeface="Tahoma"/>
              <a:ea typeface="+mj-ea"/>
              <a:cs typeface="+mj-cs"/>
            </a:endParaRPr>
          </a:p>
          <a:p>
            <a:pPr>
              <a:defRPr/>
            </a:pPr>
            <a:r>
              <a:rPr lang="en-GB" sz="2800" kern="0" dirty="0">
                <a:solidFill>
                  <a:srgbClr val="333399"/>
                </a:solidFill>
                <a:effectLst>
                  <a:outerShdw blurRad="50800" dist="50800" dir="2460000" algn="bl" rotWithShape="0">
                    <a:prstClr val="black">
                      <a:alpha val="40000"/>
                    </a:prstClr>
                  </a:outerShdw>
                </a:effectLst>
                <a:latin typeface="Tahoma"/>
                <a:ea typeface="+mj-ea"/>
                <a:cs typeface="+mj-cs"/>
              </a:rPr>
              <a:t>Lets heat things up …</a:t>
            </a:r>
          </a:p>
        </p:txBody>
      </p:sp>
      <p:sp>
        <p:nvSpPr>
          <p:cNvPr id="919" name="Text Box 3522"/>
          <p:cNvSpPr txBox="1">
            <a:spLocks noChangeArrowheads="1"/>
          </p:cNvSpPr>
          <p:nvPr/>
        </p:nvSpPr>
        <p:spPr bwMode="auto">
          <a:xfrm>
            <a:off x="719406" y="5988050"/>
            <a:ext cx="23934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dirty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GB" altLang="en-US" sz="1400" dirty="0">
                <a:solidFill>
                  <a:srgbClr val="000000"/>
                </a:solidFill>
                <a:latin typeface="Tahoma" pitchFamily="34" charset="0"/>
              </a:rPr>
              <a:t>E (energy transferred) = 0</a:t>
            </a:r>
          </a:p>
        </p:txBody>
      </p:sp>
      <p:sp>
        <p:nvSpPr>
          <p:cNvPr id="916" name="TextBox 2"/>
          <p:cNvSpPr txBox="1">
            <a:spLocks noChangeArrowheads="1"/>
          </p:cNvSpPr>
          <p:nvPr/>
        </p:nvSpPr>
        <p:spPr bwMode="auto">
          <a:xfrm>
            <a:off x="5227109" y="5280819"/>
            <a:ext cx="113364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100" dirty="0">
                <a:solidFill>
                  <a:srgbClr val="7030A0"/>
                </a:solidFill>
              </a:rPr>
              <a:t>mobile material</a:t>
            </a:r>
          </a:p>
        </p:txBody>
      </p:sp>
      <p:sp>
        <p:nvSpPr>
          <p:cNvPr id="917" name="TextBox 2"/>
          <p:cNvSpPr txBox="1">
            <a:spLocks noChangeArrowheads="1"/>
          </p:cNvSpPr>
          <p:nvPr/>
        </p:nvSpPr>
        <p:spPr bwMode="auto">
          <a:xfrm>
            <a:off x="5023729" y="4385314"/>
            <a:ext cx="129394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1100" dirty="0">
                <a:solidFill>
                  <a:schemeClr val="accent1">
                    <a:lumMod val="75000"/>
                  </a:schemeClr>
                </a:solidFill>
              </a:rPr>
              <a:t>Signal from </a:t>
            </a:r>
          </a:p>
          <a:p>
            <a:pPr algn="ctr" eaLnBrk="1" hangingPunct="1"/>
            <a:r>
              <a:rPr lang="en-GB" altLang="en-US" sz="1100" dirty="0">
                <a:solidFill>
                  <a:schemeClr val="accent1">
                    <a:lumMod val="75000"/>
                  </a:schemeClr>
                </a:solidFill>
              </a:rPr>
              <a:t>immobile material</a:t>
            </a:r>
          </a:p>
        </p:txBody>
      </p:sp>
      <p:sp>
        <p:nvSpPr>
          <p:cNvPr id="918" name="Line 3528"/>
          <p:cNvSpPr>
            <a:spLocks noChangeShapeType="1"/>
          </p:cNvSpPr>
          <p:nvPr/>
        </p:nvSpPr>
        <p:spPr bwMode="auto">
          <a:xfrm flipH="1">
            <a:off x="4842653" y="4801307"/>
            <a:ext cx="249269" cy="240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" name="Line 3528"/>
          <p:cNvSpPr>
            <a:spLocks noChangeShapeType="1"/>
          </p:cNvSpPr>
          <p:nvPr/>
        </p:nvSpPr>
        <p:spPr bwMode="auto">
          <a:xfrm flipH="1">
            <a:off x="5054320" y="5554841"/>
            <a:ext cx="249269" cy="240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924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9" r="11238"/>
          <a:stretch/>
        </p:blipFill>
        <p:spPr bwMode="auto">
          <a:xfrm>
            <a:off x="4222239" y="3183641"/>
            <a:ext cx="966505" cy="957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393" y="1974595"/>
            <a:ext cx="752375" cy="94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63753" y="4912720"/>
            <a:ext cx="4138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FFT</a:t>
            </a:r>
          </a:p>
        </p:txBody>
      </p:sp>
      <p:sp>
        <p:nvSpPr>
          <p:cNvPr id="932" name="Text Box 3522"/>
          <p:cNvSpPr txBox="1">
            <a:spLocks noChangeArrowheads="1"/>
          </p:cNvSpPr>
          <p:nvPr/>
        </p:nvSpPr>
        <p:spPr bwMode="auto">
          <a:xfrm>
            <a:off x="-6350" y="6481095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neutron instruments can see motions that occur on the pico-second to </a:t>
            </a:r>
            <a:r>
              <a:rPr lang="en-GB" altLang="en-US" sz="1400" dirty="0" err="1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nano</a:t>
            </a:r>
            <a:r>
              <a:rPr lang="en-GB" altLang="en-US" sz="1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-second time scale</a:t>
            </a:r>
          </a:p>
        </p:txBody>
      </p:sp>
      <p:graphicFrame>
        <p:nvGraphicFramePr>
          <p:cNvPr id="933" name="Chart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8074717"/>
              </p:ext>
            </p:extLst>
          </p:nvPr>
        </p:nvGraphicFramePr>
        <p:xfrm>
          <a:off x="3117850" y="31940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942" name="Text Box 3527"/>
          <p:cNvSpPr txBox="1">
            <a:spLocks noChangeArrowheads="1"/>
          </p:cNvSpPr>
          <p:nvPr/>
        </p:nvSpPr>
        <p:spPr bwMode="auto">
          <a:xfrm>
            <a:off x="3992563" y="1908175"/>
            <a:ext cx="21255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Detector 1,  Intensity(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sym typeface="Symbol" pitchFamily="18" charset="2"/>
              </a:rPr>
              <a:t></a:t>
            </a:r>
            <a:r>
              <a:rPr kumimoji="0" lang="en-GB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sym typeface="Symbol" pitchFamily="18" charset="2"/>
              </a:rPr>
              <a:t>1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,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</a:rPr>
              <a:t>D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E)</a:t>
            </a:r>
            <a:endParaRPr kumimoji="0" lang="en-GB" altLang="en-US" sz="12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943" name="Text Box 3527"/>
          <p:cNvSpPr txBox="1">
            <a:spLocks noChangeArrowheads="1"/>
          </p:cNvSpPr>
          <p:nvPr/>
        </p:nvSpPr>
        <p:spPr bwMode="auto">
          <a:xfrm>
            <a:off x="6035443" y="2420888"/>
            <a:ext cx="1261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Detector 2,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Intensity(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sym typeface="Symbol" pitchFamily="18" charset="2"/>
              </a:rPr>
              <a:t></a:t>
            </a:r>
            <a:r>
              <a:rPr kumimoji="0" lang="en-GB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2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,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</a:rPr>
              <a:t>D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E)</a:t>
            </a:r>
            <a:endParaRPr kumimoji="0" lang="en-GB" altLang="en-US" sz="12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94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60"/>
    </mc:Choice>
    <mc:Fallback xmlns="">
      <p:transition spd="slow" advTm="15460"/>
    </mc:Fallback>
  </mc:AlternateContent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SIS Small Bottom Banner">
  <a:themeElements>
    <a:clrScheme name="ISIS Small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S Small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IS Small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Blends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ISIS Small Bottom Banner">
  <a:themeElements>
    <a:clrScheme name="ISIS Small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S Small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IS Small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63630</TotalTime>
  <Words>3404</Words>
  <Application>Microsoft Macintosh PowerPoint</Application>
  <PresentationFormat>On-screen Show (4:3)</PresentationFormat>
  <Paragraphs>806</Paragraphs>
  <Slides>48</Slides>
  <Notes>33</Notes>
  <HiddenSlides>0</HiddenSlides>
  <MMClips>2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65" baseType="lpstr">
      <vt:lpstr>Arial</vt:lpstr>
      <vt:lpstr>Arial Narrow</vt:lpstr>
      <vt:lpstr>Calibri</vt:lpstr>
      <vt:lpstr>Courier New</vt:lpstr>
      <vt:lpstr>Lucida Sans</vt:lpstr>
      <vt:lpstr>Monotype Sorts</vt:lpstr>
      <vt:lpstr>Symbol</vt:lpstr>
      <vt:lpstr>Tahoma</vt:lpstr>
      <vt:lpstr>Times New Roman</vt:lpstr>
      <vt:lpstr>Tw Cen MT Condensed</vt:lpstr>
      <vt:lpstr>Wingdings</vt:lpstr>
      <vt:lpstr>Blends</vt:lpstr>
      <vt:lpstr>ISIS Small Bottom Banner</vt:lpstr>
      <vt:lpstr>2_Blends</vt:lpstr>
      <vt:lpstr>1_ISIS Small Bottom Banner</vt:lpstr>
      <vt:lpstr>Chart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Materials - Oxford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Polymers</dc:title>
  <dc:creator>Gabrys</dc:creator>
  <cp:lastModifiedBy>Telling, Mark (STFC,RAL,ISIS)</cp:lastModifiedBy>
  <cp:revision>982</cp:revision>
  <dcterms:created xsi:type="dcterms:W3CDTF">2007-12-06T11:32:01Z</dcterms:created>
  <dcterms:modified xsi:type="dcterms:W3CDTF">2019-09-20T07:26:02Z</dcterms:modified>
</cp:coreProperties>
</file>